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59" r:id="rId3"/>
    <p:sldId id="279" r:id="rId4"/>
    <p:sldId id="258" r:id="rId5"/>
    <p:sldId id="263" r:id="rId6"/>
    <p:sldId id="276" r:id="rId7"/>
    <p:sldId id="277" r:id="rId8"/>
    <p:sldId id="267" r:id="rId9"/>
    <p:sldId id="280" r:id="rId10"/>
    <p:sldId id="282" r:id="rId11"/>
    <p:sldId id="284" r:id="rId12"/>
    <p:sldId id="283" r:id="rId13"/>
    <p:sldId id="27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CC956-7263-4305-BC24-233A8A8C5337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C4129-314A-402C-BBC7-A4B8851BB0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4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720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116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98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100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474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4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8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30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560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44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74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0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27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C4129-314A-402C-BBC7-A4B8851BB0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3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99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0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7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9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18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7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3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5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718E-B961-4A92-8AF3-7692126B461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06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718E-B961-4A92-8AF3-7692126B461E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EBB34-04C3-41C5-A0B3-8B53438E8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38" y="482004"/>
            <a:ext cx="3068852" cy="1091803"/>
          </a:xfrm>
        </p:spPr>
      </p:pic>
      <p:sp>
        <p:nvSpPr>
          <p:cNvPr id="3" name="Rectangle 2"/>
          <p:cNvSpPr/>
          <p:nvPr/>
        </p:nvSpPr>
        <p:spPr>
          <a:xfrm>
            <a:off x="838200" y="742480"/>
            <a:ext cx="6649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Wick Community </a:t>
            </a:r>
            <a:r>
              <a:rPr lang="en-GB" sz="2800" dirty="0" smtClean="0">
                <a:solidFill>
                  <a:schemeClr val="accent3"/>
                </a:solidFill>
              </a:rPr>
              <a:t>Campus and </a:t>
            </a:r>
            <a:r>
              <a:rPr lang="en-GB" sz="2800" dirty="0" err="1" smtClean="0">
                <a:solidFill>
                  <a:schemeClr val="accent3"/>
                </a:solidFill>
              </a:rPr>
              <a:t>Noss</a:t>
            </a:r>
            <a:r>
              <a:rPr lang="en-GB" sz="2800" dirty="0" smtClean="0">
                <a:solidFill>
                  <a:schemeClr val="accent3"/>
                </a:solidFill>
              </a:rPr>
              <a:t> Primary 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33" y="3543751"/>
            <a:ext cx="5279302" cy="273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1812100"/>
            <a:ext cx="5830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accent3"/>
                </a:solidFill>
              </a:rPr>
              <a:t>Stakeholder update report 02</a:t>
            </a:r>
            <a:endParaRPr lang="en-GB" sz="3600" b="1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51079" y="1983098"/>
            <a:ext cx="31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accent3"/>
                </a:solidFill>
              </a:rPr>
              <a:t>8</a:t>
            </a:r>
            <a:r>
              <a:rPr lang="en-GB" sz="2800" b="1" baseline="30000" dirty="0" smtClean="0">
                <a:solidFill>
                  <a:schemeClr val="accent3"/>
                </a:solidFill>
              </a:rPr>
              <a:t>th</a:t>
            </a:r>
            <a:r>
              <a:rPr lang="en-GB" sz="2800" b="1" dirty="0" smtClean="0">
                <a:solidFill>
                  <a:schemeClr val="accent3"/>
                </a:solidFill>
              </a:rPr>
              <a:t>  </a:t>
            </a:r>
            <a:r>
              <a:rPr lang="en-GB" sz="2800" b="1" dirty="0">
                <a:solidFill>
                  <a:schemeClr val="accent3"/>
                </a:solidFill>
              </a:rPr>
              <a:t>December 2014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733" y="3543751"/>
            <a:ext cx="5279302" cy="2736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3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Rectangle 2"/>
          <p:cNvSpPr/>
          <p:nvPr/>
        </p:nvSpPr>
        <p:spPr>
          <a:xfrm>
            <a:off x="1404870" y="1450819"/>
            <a:ext cx="429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</a:rPr>
              <a:t>2.02 Photographs for this period: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032" y="759856"/>
            <a:ext cx="5257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2.02 Photographs for </a:t>
            </a:r>
            <a:r>
              <a:rPr lang="en-GB" sz="2800" dirty="0" err="1" smtClean="0">
                <a:solidFill>
                  <a:schemeClr val="accent3"/>
                </a:solidFill>
              </a:rPr>
              <a:t>Noss</a:t>
            </a:r>
            <a:r>
              <a:rPr lang="en-GB" sz="2800" dirty="0" smtClean="0">
                <a:solidFill>
                  <a:schemeClr val="accent3"/>
                </a:solidFill>
              </a:rPr>
              <a:t> Primary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" y="1912484"/>
            <a:ext cx="8641724" cy="48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TextBox 2"/>
          <p:cNvSpPr txBox="1"/>
          <p:nvPr/>
        </p:nvSpPr>
        <p:spPr>
          <a:xfrm>
            <a:off x="1481070" y="1171977"/>
            <a:ext cx="430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2.02 Photographs continued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28" y="1695197"/>
            <a:ext cx="8989454" cy="50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TextBox 2"/>
          <p:cNvSpPr txBox="1"/>
          <p:nvPr/>
        </p:nvSpPr>
        <p:spPr>
          <a:xfrm>
            <a:off x="1481070" y="1171977"/>
            <a:ext cx="430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2.02 Photographs continued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08" y="2125014"/>
            <a:ext cx="2498242" cy="4447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5" y="2331075"/>
            <a:ext cx="7055322" cy="39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7" name="TextBox 6"/>
          <p:cNvSpPr txBox="1"/>
          <p:nvPr/>
        </p:nvSpPr>
        <p:spPr>
          <a:xfrm>
            <a:off x="348343" y="737776"/>
            <a:ext cx="6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4</a:t>
            </a:r>
            <a:r>
              <a:rPr lang="en-GB" sz="2800" b="1" dirty="0" smtClean="0">
                <a:solidFill>
                  <a:schemeClr val="accent3"/>
                </a:solidFill>
              </a:rPr>
              <a:t>.00 Local Employment undertaken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119" y="1970468"/>
            <a:ext cx="948259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</a:rPr>
              <a:t>The following has been undertaken by Morrison and our Sub contractors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/>
                </a:solidFill>
              </a:rPr>
              <a:t>Local Quarry products being </a:t>
            </a:r>
            <a:r>
              <a:rPr lang="en-GB" sz="2400" dirty="0" smtClean="0">
                <a:solidFill>
                  <a:schemeClr val="accent3"/>
                </a:solidFill>
              </a:rPr>
              <a:t>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/>
                </a:solidFill>
              </a:rPr>
              <a:t>Local Plant Hire being used</a:t>
            </a:r>
            <a:endParaRPr lang="en-GB" sz="2400" dirty="0" smtClean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4</a:t>
            </a:r>
            <a:r>
              <a:rPr lang="en-GB" sz="2400" dirty="0" smtClean="0">
                <a:solidFill>
                  <a:schemeClr val="accent3"/>
                </a:solidFill>
              </a:rPr>
              <a:t> number local employees by 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/>
                </a:solidFill>
              </a:rPr>
              <a:t>2 number local employees by </a:t>
            </a:r>
            <a:r>
              <a:rPr lang="en-GB" sz="2400" dirty="0" smtClean="0">
                <a:solidFill>
                  <a:schemeClr val="accent3"/>
                </a:solidFill>
              </a:rPr>
              <a:t>PJC</a:t>
            </a:r>
            <a:endParaRPr lang="en-GB" sz="2400" dirty="0" smtClean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/>
                </a:solidFill>
              </a:rPr>
              <a:t>1 Modern Day Apprenticeship for Admin identified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/>
                </a:solidFill>
              </a:rPr>
              <a:t>5</a:t>
            </a:r>
            <a:r>
              <a:rPr lang="en-GB" sz="2400" dirty="0" smtClean="0">
                <a:solidFill>
                  <a:schemeClr val="accent3"/>
                </a:solidFill>
              </a:rPr>
              <a:t> </a:t>
            </a:r>
            <a:r>
              <a:rPr lang="en-GB" sz="2400" dirty="0" smtClean="0">
                <a:solidFill>
                  <a:schemeClr val="accent3"/>
                </a:solidFill>
              </a:rPr>
              <a:t>local companies </a:t>
            </a:r>
            <a:r>
              <a:rPr lang="en-GB" sz="2400" dirty="0" smtClean="0">
                <a:solidFill>
                  <a:schemeClr val="accent3"/>
                </a:solidFill>
              </a:rPr>
              <a:t>employed across both projects</a:t>
            </a:r>
            <a:endParaRPr lang="en-GB" sz="2400" dirty="0" smtClean="0">
              <a:solidFill>
                <a:schemeClr val="accent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schemeClr val="accent3"/>
                </a:solidFill>
              </a:rPr>
              <a:t>Pultney</a:t>
            </a:r>
            <a:r>
              <a:rPr lang="en-GB" sz="2400" dirty="0" smtClean="0">
                <a:solidFill>
                  <a:schemeClr val="accent3"/>
                </a:solidFill>
              </a:rPr>
              <a:t> Town People’s Project (PPP) have been </a:t>
            </a:r>
            <a:r>
              <a:rPr lang="en-GB" sz="2400" dirty="0" smtClean="0">
                <a:solidFill>
                  <a:schemeClr val="accent3"/>
                </a:solidFill>
              </a:rPr>
              <a:t>offered </a:t>
            </a:r>
            <a:r>
              <a:rPr lang="en-GB" sz="2400" dirty="0" smtClean="0">
                <a:solidFill>
                  <a:schemeClr val="accent3"/>
                </a:solidFill>
              </a:rPr>
              <a:t>work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/>
                </a:solidFill>
              </a:rPr>
              <a:t>Work experience students from Wick High school in the new year</a:t>
            </a:r>
            <a:endParaRPr lang="en-GB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TextBox 2"/>
          <p:cNvSpPr txBox="1"/>
          <p:nvPr/>
        </p:nvSpPr>
        <p:spPr>
          <a:xfrm>
            <a:off x="567286" y="763533"/>
            <a:ext cx="6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5</a:t>
            </a:r>
            <a:r>
              <a:rPr lang="en-GB" sz="2800" b="1" dirty="0" smtClean="0">
                <a:solidFill>
                  <a:schemeClr val="accent3"/>
                </a:solidFill>
              </a:rPr>
              <a:t>.00 Community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8212" y="1500169"/>
            <a:ext cx="2313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accent3"/>
                </a:solidFill>
              </a:rPr>
              <a:t>5.00    Summary: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0717" y="2089884"/>
            <a:ext cx="640229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>
                <a:solidFill>
                  <a:schemeClr val="accent3"/>
                </a:solidFill>
              </a:rPr>
              <a:t>An application has been submitted to register </a:t>
            </a:r>
            <a:r>
              <a:rPr lang="en-GB" dirty="0" smtClean="0">
                <a:solidFill>
                  <a:schemeClr val="accent3"/>
                </a:solidFill>
              </a:rPr>
              <a:t>Wick Campus </a:t>
            </a:r>
            <a:r>
              <a:rPr lang="en-GB" dirty="0">
                <a:solidFill>
                  <a:schemeClr val="accent3"/>
                </a:solidFill>
              </a:rPr>
              <a:t>with the Considerate Constructors scheme, and will go live 8</a:t>
            </a:r>
            <a:r>
              <a:rPr lang="en-GB" baseline="30000" dirty="0">
                <a:solidFill>
                  <a:schemeClr val="accent3"/>
                </a:solidFill>
              </a:rPr>
              <a:t>th</a:t>
            </a:r>
            <a:r>
              <a:rPr lang="en-GB" dirty="0">
                <a:solidFill>
                  <a:schemeClr val="accent3"/>
                </a:solidFill>
              </a:rPr>
              <a:t> December 2014 once FC reached</a:t>
            </a:r>
            <a:r>
              <a:rPr lang="en-GB" dirty="0" smtClean="0">
                <a:solidFill>
                  <a:schemeClr val="accent3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GB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err="1" smtClean="0">
                <a:solidFill>
                  <a:schemeClr val="accent3"/>
                </a:solidFill>
              </a:rPr>
              <a:t>Noss</a:t>
            </a:r>
            <a:r>
              <a:rPr lang="en-GB" dirty="0" smtClean="0">
                <a:solidFill>
                  <a:schemeClr val="accent3"/>
                </a:solidFill>
              </a:rPr>
              <a:t> Primary awarded Performance Beyond Compliance certificate further to November Site Inspection and Audit by the CCS Scheme Monitor.</a:t>
            </a:r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2" y="5508930"/>
            <a:ext cx="1874950" cy="1222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854" y="1735768"/>
            <a:ext cx="3446545" cy="51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Rectangle 2"/>
          <p:cNvSpPr/>
          <p:nvPr/>
        </p:nvSpPr>
        <p:spPr>
          <a:xfrm>
            <a:off x="838200" y="858390"/>
            <a:ext cx="519347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Introductions</a:t>
            </a:r>
          </a:p>
          <a:p>
            <a:r>
              <a:rPr lang="en-GB" sz="2800" dirty="0" smtClean="0">
                <a:solidFill>
                  <a:schemeClr val="accent3"/>
                </a:solidFill>
              </a:rPr>
              <a:t>Area Director: Scott Alexander</a:t>
            </a:r>
          </a:p>
          <a:p>
            <a:r>
              <a:rPr lang="en-GB" sz="2800" dirty="0">
                <a:solidFill>
                  <a:schemeClr val="accent3"/>
                </a:solidFill>
              </a:rPr>
              <a:t>Project Director: Cameron Stewart</a:t>
            </a:r>
          </a:p>
          <a:p>
            <a:endParaRPr lang="en-GB" sz="28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080" y="2292438"/>
            <a:ext cx="557460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solidFill>
                  <a:schemeClr val="accent3"/>
                </a:solidFill>
              </a:rPr>
              <a:t>Wick Campus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Senior Project Manager: Hamish Robertson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Site Manager: Douglas Small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Commercial Manager: Neil Grant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Surveyor: Jason Bramley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Design Manager: Austin Mullan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M &amp; E Manager: David Baker </a:t>
            </a:r>
          </a:p>
          <a:p>
            <a:endParaRPr lang="en-GB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0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Rectangle 2"/>
          <p:cNvSpPr/>
          <p:nvPr/>
        </p:nvSpPr>
        <p:spPr>
          <a:xfrm>
            <a:off x="838200" y="858390"/>
            <a:ext cx="519347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Introductions</a:t>
            </a:r>
          </a:p>
          <a:p>
            <a:r>
              <a:rPr lang="en-GB" sz="2800" dirty="0" smtClean="0">
                <a:solidFill>
                  <a:schemeClr val="accent3"/>
                </a:solidFill>
              </a:rPr>
              <a:t>Area Director: Scott Alexander</a:t>
            </a:r>
          </a:p>
          <a:p>
            <a:r>
              <a:rPr lang="en-GB" sz="2800" dirty="0">
                <a:solidFill>
                  <a:schemeClr val="accent3"/>
                </a:solidFill>
              </a:rPr>
              <a:t>Project Director: Cameron Stewart</a:t>
            </a:r>
          </a:p>
          <a:p>
            <a:endParaRPr lang="en-GB" sz="28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1080" y="2292438"/>
            <a:ext cx="517705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err="1" smtClean="0">
                <a:solidFill>
                  <a:schemeClr val="accent3"/>
                </a:solidFill>
              </a:rPr>
              <a:t>Noss</a:t>
            </a:r>
            <a:r>
              <a:rPr lang="en-GB" sz="2400" b="1" u="sng" dirty="0" smtClean="0">
                <a:solidFill>
                  <a:schemeClr val="accent3"/>
                </a:solidFill>
              </a:rPr>
              <a:t> Primary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Project Manager: John Ritchie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Construction Manager: Chris Connor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Site Manager: Donald MacKay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Commercial Manager: Stewart Johnston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Design Manager: Austin Mullan</a:t>
            </a:r>
          </a:p>
          <a:p>
            <a:r>
              <a:rPr lang="en-GB" sz="2400" dirty="0" smtClean="0">
                <a:solidFill>
                  <a:schemeClr val="accent3"/>
                </a:solidFill>
              </a:rPr>
              <a:t>M &amp; E Manager: David Baker </a:t>
            </a:r>
          </a:p>
          <a:p>
            <a:endParaRPr lang="en-GB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5" name="TextBox 4"/>
          <p:cNvSpPr txBox="1"/>
          <p:nvPr/>
        </p:nvSpPr>
        <p:spPr>
          <a:xfrm>
            <a:off x="451374" y="145122"/>
            <a:ext cx="6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r>
              <a:rPr lang="en-GB" sz="2800" b="1" dirty="0" smtClean="0">
                <a:solidFill>
                  <a:schemeClr val="accent3"/>
                </a:solidFill>
              </a:rPr>
              <a:t>.00 </a:t>
            </a:r>
            <a:r>
              <a:rPr lang="en-GB" sz="2800" b="1" dirty="0" smtClean="0">
                <a:solidFill>
                  <a:schemeClr val="accent3"/>
                </a:solidFill>
              </a:rPr>
              <a:t>Programme - Campus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74" y="1573807"/>
            <a:ext cx="6502415" cy="4554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8874" y="2406366"/>
            <a:ext cx="4973126" cy="33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Rectangle 2"/>
          <p:cNvSpPr/>
          <p:nvPr/>
        </p:nvSpPr>
        <p:spPr>
          <a:xfrm>
            <a:off x="1404870" y="1450819"/>
            <a:ext cx="429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accent3"/>
                </a:solidFill>
              </a:rPr>
              <a:t>2.02 Photographs for this period:</a:t>
            </a:r>
            <a:endParaRPr lang="en-GB" sz="2400" dirty="0">
              <a:solidFill>
                <a:schemeClr val="accent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3032" y="759856"/>
            <a:ext cx="5299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2.02 Photographs for Wick Campus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115" y="2370921"/>
            <a:ext cx="6964800" cy="39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TextBox 2"/>
          <p:cNvSpPr txBox="1"/>
          <p:nvPr/>
        </p:nvSpPr>
        <p:spPr>
          <a:xfrm>
            <a:off x="1481070" y="1171977"/>
            <a:ext cx="430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2.02 Photographs continued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4" y="2124617"/>
            <a:ext cx="7200000" cy="40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3" name="TextBox 2"/>
          <p:cNvSpPr txBox="1"/>
          <p:nvPr/>
        </p:nvSpPr>
        <p:spPr>
          <a:xfrm>
            <a:off x="1481070" y="1171977"/>
            <a:ext cx="430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2.02 Photographs continued</a:t>
            </a:r>
            <a:endParaRPr lang="en-GB" sz="2800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30" y="2163617"/>
            <a:ext cx="7060800" cy="39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9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7" name="TextBox 6"/>
          <p:cNvSpPr txBox="1"/>
          <p:nvPr/>
        </p:nvSpPr>
        <p:spPr>
          <a:xfrm>
            <a:off x="348343" y="737776"/>
            <a:ext cx="6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3</a:t>
            </a:r>
            <a:r>
              <a:rPr lang="en-GB" sz="2800" b="1" dirty="0" smtClean="0">
                <a:solidFill>
                  <a:schemeClr val="accent3"/>
                </a:solidFill>
              </a:rPr>
              <a:t>.00 Overview of Wick Campus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712891"/>
            <a:ext cx="11564616" cy="49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48" y="482004"/>
            <a:ext cx="3068852" cy="1091803"/>
          </a:xfrm>
        </p:spPr>
      </p:pic>
      <p:sp>
        <p:nvSpPr>
          <p:cNvPr id="5" name="TextBox 4"/>
          <p:cNvSpPr txBox="1"/>
          <p:nvPr/>
        </p:nvSpPr>
        <p:spPr>
          <a:xfrm>
            <a:off x="451374" y="482004"/>
            <a:ext cx="689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/>
                </a:solidFill>
              </a:rPr>
              <a:t>2</a:t>
            </a:r>
            <a:r>
              <a:rPr lang="en-GB" sz="2800" b="1" dirty="0" smtClean="0">
                <a:solidFill>
                  <a:schemeClr val="accent3"/>
                </a:solidFill>
              </a:rPr>
              <a:t>.00 </a:t>
            </a:r>
            <a:r>
              <a:rPr lang="en-GB" sz="2800" b="1" dirty="0" smtClean="0">
                <a:solidFill>
                  <a:schemeClr val="accent3"/>
                </a:solidFill>
              </a:rPr>
              <a:t>Programme – </a:t>
            </a:r>
            <a:r>
              <a:rPr lang="en-GB" sz="2800" b="1" dirty="0" err="1" smtClean="0">
                <a:solidFill>
                  <a:schemeClr val="accent3"/>
                </a:solidFill>
              </a:rPr>
              <a:t>Noss</a:t>
            </a:r>
            <a:r>
              <a:rPr lang="en-GB" sz="2800" b="1" dirty="0" smtClean="0">
                <a:solidFill>
                  <a:schemeClr val="accent3"/>
                </a:solidFill>
              </a:rPr>
              <a:t> Primary</a:t>
            </a:r>
            <a:endParaRPr lang="en-GB" sz="2800" b="1" dirty="0">
              <a:solidFill>
                <a:schemeClr val="accent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74" y="1573807"/>
            <a:ext cx="7153566" cy="4848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4940" y="2646406"/>
            <a:ext cx="4415836" cy="30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290</Words>
  <Application>Microsoft Office PowerPoint</Application>
  <PresentationFormat>Widescreen</PresentationFormat>
  <Paragraphs>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Hamish Robertson (Galliford Try)</dc:creator>
  <cp:lastModifiedBy>Hamish Robertson (Galliford Try)</cp:lastModifiedBy>
  <cp:revision>32</cp:revision>
  <dcterms:created xsi:type="dcterms:W3CDTF">2014-12-02T15:44:57Z</dcterms:created>
  <dcterms:modified xsi:type="dcterms:W3CDTF">2014-12-08T18:21:32Z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-632441969</vt:i4>
  </property>
  <property fmtid="{D5CDD505-2E9C-101B-9397-08002B2CF9AE}" pid="3" name="_NewReviewCycle">
    <vt:lpwstr/>
  </property>
  <property fmtid="{D5CDD505-2E9C-101B-9397-08002B2CF9AE}" pid="4" name="_EmailSubject">
    <vt:lpwstr>Wick Stakeholder Group Meeting 08-12-14 minutes and updated actions tracker</vt:lpwstr>
  </property>
  <property fmtid="{D5CDD505-2E9C-101B-9397-08002B2CF9AE}" pid="5" name="_AuthorEmail">
    <vt:lpwstr>Brian.Porter@highland.gov.uk</vt:lpwstr>
  </property>
  <property fmtid="{D5CDD505-2E9C-101B-9397-08002B2CF9AE}" pid="6" name="_AuthorEmailDisplayName">
    <vt:lpwstr>Brian Porter</vt:lpwstr>
  </property>
</Properties>
</file>