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59" r:id="rId3"/>
    <p:sldId id="279" r:id="rId4"/>
    <p:sldId id="258" r:id="rId5"/>
    <p:sldId id="277" r:id="rId6"/>
    <p:sldId id="267" r:id="rId7"/>
    <p:sldId id="280" r:id="rId8"/>
    <p:sldId id="282" r:id="rId9"/>
    <p:sldId id="284" r:id="rId10"/>
    <p:sldId id="283" r:id="rId11"/>
    <p:sldId id="285" r:id="rId12"/>
    <p:sldId id="27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CC956-7263-4305-BC24-233A8A8C5337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C4129-314A-402C-BBC7-A4B8851BB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84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720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100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474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44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43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560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400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927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1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116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09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18E-B961-4A92-8AF3-7692126B461E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BB34-04C3-41C5-A0B3-8B53438E8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93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18E-B961-4A92-8AF3-7692126B461E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BB34-04C3-41C5-A0B3-8B53438E8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99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18E-B961-4A92-8AF3-7692126B461E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BB34-04C3-41C5-A0B3-8B53438E8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70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18E-B961-4A92-8AF3-7692126B461E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BB34-04C3-41C5-A0B3-8B53438E8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27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18E-B961-4A92-8AF3-7692126B461E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BB34-04C3-41C5-A0B3-8B53438E8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69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18E-B961-4A92-8AF3-7692126B461E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BB34-04C3-41C5-A0B3-8B53438E8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18E-B961-4A92-8AF3-7692126B461E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BB34-04C3-41C5-A0B3-8B53438E8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18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18E-B961-4A92-8AF3-7692126B461E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BB34-04C3-41C5-A0B3-8B53438E8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27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18E-B961-4A92-8AF3-7692126B461E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BB34-04C3-41C5-A0B3-8B53438E8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39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18E-B961-4A92-8AF3-7692126B461E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BB34-04C3-41C5-A0B3-8B53438E8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5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18E-B961-4A92-8AF3-7692126B461E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BB34-04C3-41C5-A0B3-8B53438E8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06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C718E-B961-4A92-8AF3-7692126B461E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EBB34-04C3-41C5-A0B3-8B53438E8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5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38" y="482004"/>
            <a:ext cx="3068852" cy="1091803"/>
          </a:xfrm>
        </p:spPr>
      </p:pic>
      <p:sp>
        <p:nvSpPr>
          <p:cNvPr id="3" name="Rectangle 2"/>
          <p:cNvSpPr/>
          <p:nvPr/>
        </p:nvSpPr>
        <p:spPr>
          <a:xfrm>
            <a:off x="838200" y="742480"/>
            <a:ext cx="6649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3"/>
                </a:solidFill>
              </a:rPr>
              <a:t>Wick Community </a:t>
            </a:r>
            <a:r>
              <a:rPr lang="en-GB" sz="2800" dirty="0" smtClean="0">
                <a:solidFill>
                  <a:schemeClr val="accent3"/>
                </a:solidFill>
              </a:rPr>
              <a:t>Campus and </a:t>
            </a:r>
            <a:r>
              <a:rPr lang="en-GB" sz="2800" dirty="0" err="1" smtClean="0">
                <a:solidFill>
                  <a:schemeClr val="accent3"/>
                </a:solidFill>
              </a:rPr>
              <a:t>Noss</a:t>
            </a:r>
            <a:r>
              <a:rPr lang="en-GB" sz="2800" dirty="0" smtClean="0">
                <a:solidFill>
                  <a:schemeClr val="accent3"/>
                </a:solidFill>
              </a:rPr>
              <a:t> Primary </a:t>
            </a:r>
            <a:endParaRPr lang="en-GB" sz="2800" dirty="0"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3" y="3543751"/>
            <a:ext cx="5279302" cy="2736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1812100"/>
            <a:ext cx="5830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chemeClr val="accent3"/>
                </a:solidFill>
              </a:rPr>
              <a:t>Stakeholder update report 03</a:t>
            </a:r>
            <a:endParaRPr lang="en-GB" sz="3600" b="1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51079" y="1983098"/>
            <a:ext cx="2986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accent3"/>
                </a:solidFill>
              </a:rPr>
              <a:t>23</a:t>
            </a:r>
            <a:r>
              <a:rPr lang="en-GB" sz="2800" b="1" baseline="30000" dirty="0" smtClean="0">
                <a:solidFill>
                  <a:schemeClr val="accent3"/>
                </a:solidFill>
              </a:rPr>
              <a:t>rd</a:t>
            </a:r>
            <a:r>
              <a:rPr lang="en-GB" sz="2800" b="1" dirty="0" smtClean="0">
                <a:solidFill>
                  <a:schemeClr val="accent3"/>
                </a:solidFill>
              </a:rPr>
              <a:t> February 2014</a:t>
            </a:r>
            <a:endParaRPr lang="en-GB" sz="2800" b="1" dirty="0">
              <a:solidFill>
                <a:schemeClr val="accent3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33" y="3543751"/>
            <a:ext cx="5279302" cy="2736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3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</p:spPr>
      </p:pic>
      <p:sp>
        <p:nvSpPr>
          <p:cNvPr id="3" name="TextBox 2"/>
          <p:cNvSpPr txBox="1"/>
          <p:nvPr/>
        </p:nvSpPr>
        <p:spPr>
          <a:xfrm>
            <a:off x="1481070" y="1171977"/>
            <a:ext cx="430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3"/>
                </a:solidFill>
              </a:rPr>
              <a:t>2.02 Photographs continued</a:t>
            </a:r>
            <a:endParaRPr lang="en-GB" sz="2800" dirty="0"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08" y="2125014"/>
            <a:ext cx="2498242" cy="4447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65" y="2331075"/>
            <a:ext cx="7055322" cy="39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3" y="2029902"/>
            <a:ext cx="7813964" cy="4123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2873" y="1506682"/>
            <a:ext cx="470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3"/>
                </a:solidFill>
              </a:rPr>
              <a:t>2.02 Photographs continued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9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</p:spPr>
      </p:pic>
      <p:sp>
        <p:nvSpPr>
          <p:cNvPr id="7" name="TextBox 6"/>
          <p:cNvSpPr txBox="1"/>
          <p:nvPr/>
        </p:nvSpPr>
        <p:spPr>
          <a:xfrm>
            <a:off x="348343" y="737776"/>
            <a:ext cx="689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4</a:t>
            </a:r>
            <a:r>
              <a:rPr lang="en-GB" sz="2800" b="1" dirty="0" smtClean="0">
                <a:solidFill>
                  <a:schemeClr val="accent3"/>
                </a:solidFill>
              </a:rPr>
              <a:t>.00 Local Employment undertaken</a:t>
            </a:r>
            <a:endParaRPr lang="en-GB" sz="2800" b="1" dirty="0">
              <a:solidFill>
                <a:schemeClr val="accent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119" y="1970468"/>
            <a:ext cx="948259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3"/>
                </a:solidFill>
              </a:rPr>
              <a:t>The following has been undertaken by Morrison and our Sub contractors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3"/>
                </a:solidFill>
              </a:rPr>
              <a:t>Local Quarry products being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3"/>
                </a:solidFill>
              </a:rPr>
              <a:t>Local Plant Hire being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/>
                </a:solidFill>
              </a:rPr>
              <a:t>6</a:t>
            </a:r>
            <a:r>
              <a:rPr lang="en-GB" sz="2400" dirty="0" smtClean="0">
                <a:solidFill>
                  <a:schemeClr val="accent3"/>
                </a:solidFill>
              </a:rPr>
              <a:t> number local employees by GT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/>
                </a:solidFill>
              </a:rPr>
              <a:t>7</a:t>
            </a:r>
            <a:r>
              <a:rPr lang="en-GB" sz="2400" dirty="0" smtClean="0">
                <a:solidFill>
                  <a:schemeClr val="accent3"/>
                </a:solidFill>
              </a:rPr>
              <a:t> number local employees through sub contractors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3"/>
                </a:solidFill>
              </a:rPr>
              <a:t>1 Modern Day Apprenticeship for Admin identified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3"/>
                </a:solidFill>
              </a:rPr>
              <a:t>1 work experience student and 1 to commence summer at High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3"/>
                </a:solidFill>
              </a:rPr>
              <a:t>2 number positions for apprentice Joiners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/>
                </a:solidFill>
              </a:rPr>
              <a:t>5</a:t>
            </a:r>
            <a:r>
              <a:rPr lang="en-GB" sz="2400" dirty="0" smtClean="0">
                <a:solidFill>
                  <a:schemeClr val="accent3"/>
                </a:solidFill>
              </a:rPr>
              <a:t> local companies employed across both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accent3"/>
                </a:solidFill>
              </a:rPr>
              <a:t>Pultney</a:t>
            </a:r>
            <a:r>
              <a:rPr lang="en-GB" sz="2400" dirty="0" smtClean="0">
                <a:solidFill>
                  <a:schemeClr val="accent3"/>
                </a:solidFill>
              </a:rPr>
              <a:t> Town People’s Project (PPP) have been offered work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</p:spPr>
      </p:pic>
      <p:sp>
        <p:nvSpPr>
          <p:cNvPr id="3" name="TextBox 2"/>
          <p:cNvSpPr txBox="1"/>
          <p:nvPr/>
        </p:nvSpPr>
        <p:spPr>
          <a:xfrm>
            <a:off x="567286" y="763533"/>
            <a:ext cx="689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5</a:t>
            </a:r>
            <a:r>
              <a:rPr lang="en-GB" sz="2800" b="1" dirty="0" smtClean="0">
                <a:solidFill>
                  <a:schemeClr val="accent3"/>
                </a:solidFill>
              </a:rPr>
              <a:t>.00 Community</a:t>
            </a:r>
            <a:endParaRPr lang="en-GB" sz="2800" b="1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8212" y="1500169"/>
            <a:ext cx="2313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accent3"/>
                </a:solidFill>
              </a:rPr>
              <a:t>5.00    Summary:</a:t>
            </a:r>
            <a:endParaRPr lang="en-GB" sz="2400" dirty="0">
              <a:solidFill>
                <a:schemeClr val="accent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0717" y="2089884"/>
            <a:ext cx="640229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3"/>
                </a:solidFill>
              </a:rPr>
              <a:t>Campus is now registered and awaiting the first visit.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GB" dirty="0">
              <a:solidFill>
                <a:schemeClr val="accent3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err="1" smtClean="0">
                <a:solidFill>
                  <a:schemeClr val="accent3"/>
                </a:solidFill>
              </a:rPr>
              <a:t>Noss</a:t>
            </a:r>
            <a:r>
              <a:rPr lang="en-GB" dirty="0" smtClean="0">
                <a:solidFill>
                  <a:schemeClr val="accent3"/>
                </a:solidFill>
              </a:rPr>
              <a:t> Primary awarded Performance Beyond Compliance certificate further to November Site Inspection and Audit by the CCS Scheme Monitor. Next visit due March 2015</a:t>
            </a:r>
            <a:endParaRPr lang="en-GB" dirty="0">
              <a:solidFill>
                <a:schemeClr val="accent3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2" y="5508930"/>
            <a:ext cx="1874950" cy="1222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854" y="1735768"/>
            <a:ext cx="3446545" cy="511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</p:spPr>
      </p:pic>
      <p:sp>
        <p:nvSpPr>
          <p:cNvPr id="3" name="Rectangle 2"/>
          <p:cNvSpPr/>
          <p:nvPr/>
        </p:nvSpPr>
        <p:spPr>
          <a:xfrm>
            <a:off x="838200" y="858390"/>
            <a:ext cx="519347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3"/>
                </a:solidFill>
              </a:rPr>
              <a:t>Introductions</a:t>
            </a:r>
          </a:p>
          <a:p>
            <a:r>
              <a:rPr lang="en-GB" sz="2800" dirty="0" smtClean="0">
                <a:solidFill>
                  <a:schemeClr val="accent3"/>
                </a:solidFill>
              </a:rPr>
              <a:t>Area Director: Scott Alexander</a:t>
            </a:r>
          </a:p>
          <a:p>
            <a:r>
              <a:rPr lang="en-GB" sz="2800" dirty="0">
                <a:solidFill>
                  <a:schemeClr val="accent3"/>
                </a:solidFill>
              </a:rPr>
              <a:t>Project Director: Cameron Stewart</a:t>
            </a:r>
          </a:p>
          <a:p>
            <a:endParaRPr lang="en-GB" sz="2800" dirty="0">
              <a:solidFill>
                <a:schemeClr val="accent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2433" y="2292438"/>
            <a:ext cx="845430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>
                <a:solidFill>
                  <a:schemeClr val="accent3"/>
                </a:solidFill>
              </a:rPr>
              <a:t>Wick High School, Newton Park Primary and Community Campus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Senior Project Manager: Hamish Robertson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Project Manager: Craig Struthers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Site Manager: Douglas Small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Commercial Manager: Neil Grant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Surveyor: Jason Bramley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Design Manager: Austin Mullan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M &amp; E Manager: David Baker 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Site Administrator: Carole Swan</a:t>
            </a:r>
          </a:p>
          <a:p>
            <a:endParaRPr lang="en-GB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</p:spPr>
      </p:pic>
      <p:sp>
        <p:nvSpPr>
          <p:cNvPr id="3" name="Rectangle 2"/>
          <p:cNvSpPr/>
          <p:nvPr/>
        </p:nvSpPr>
        <p:spPr>
          <a:xfrm>
            <a:off x="838200" y="858390"/>
            <a:ext cx="519347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3"/>
                </a:solidFill>
              </a:rPr>
              <a:t>Introductions</a:t>
            </a:r>
          </a:p>
          <a:p>
            <a:r>
              <a:rPr lang="en-GB" sz="2800" dirty="0" smtClean="0">
                <a:solidFill>
                  <a:schemeClr val="accent3"/>
                </a:solidFill>
              </a:rPr>
              <a:t>Area Director: Scott Alexander</a:t>
            </a:r>
          </a:p>
          <a:p>
            <a:r>
              <a:rPr lang="en-GB" sz="2800" dirty="0">
                <a:solidFill>
                  <a:schemeClr val="accent3"/>
                </a:solidFill>
              </a:rPr>
              <a:t>Project Director: Cameron Stewart</a:t>
            </a:r>
          </a:p>
          <a:p>
            <a:endParaRPr lang="en-GB" sz="2800" dirty="0">
              <a:solidFill>
                <a:schemeClr val="accent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1080" y="2292438"/>
            <a:ext cx="517705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err="1" smtClean="0">
                <a:solidFill>
                  <a:schemeClr val="accent3"/>
                </a:solidFill>
              </a:rPr>
              <a:t>Noss</a:t>
            </a:r>
            <a:r>
              <a:rPr lang="en-GB" sz="2400" b="1" u="sng" dirty="0" smtClean="0">
                <a:solidFill>
                  <a:schemeClr val="accent3"/>
                </a:solidFill>
              </a:rPr>
              <a:t> Primary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Project Manager</a:t>
            </a:r>
            <a:r>
              <a:rPr lang="en-GB" sz="2400" dirty="0">
                <a:solidFill>
                  <a:schemeClr val="accent3"/>
                </a:solidFill>
              </a:rPr>
              <a:t>: Chris Connor</a:t>
            </a:r>
            <a:endParaRPr lang="en-GB" sz="2400" dirty="0" smtClean="0">
              <a:solidFill>
                <a:schemeClr val="accent3"/>
              </a:solidFill>
            </a:endParaRPr>
          </a:p>
          <a:p>
            <a:r>
              <a:rPr lang="en-GB" sz="2400" dirty="0" smtClean="0">
                <a:solidFill>
                  <a:schemeClr val="accent3"/>
                </a:solidFill>
              </a:rPr>
              <a:t>Site Manager: Paul </a:t>
            </a:r>
            <a:r>
              <a:rPr lang="en-GB" sz="2400" dirty="0" err="1" smtClean="0">
                <a:solidFill>
                  <a:schemeClr val="accent3"/>
                </a:solidFill>
              </a:rPr>
              <a:t>MacKintosh</a:t>
            </a:r>
            <a:endParaRPr lang="en-GB" sz="2400" dirty="0" smtClean="0">
              <a:solidFill>
                <a:schemeClr val="accent3"/>
              </a:solidFill>
            </a:endParaRPr>
          </a:p>
          <a:p>
            <a:r>
              <a:rPr lang="en-GB" sz="2400" dirty="0" smtClean="0">
                <a:solidFill>
                  <a:schemeClr val="accent3"/>
                </a:solidFill>
              </a:rPr>
              <a:t>Site Supervisor: Dougie Sutherland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Commercial Manager: Stewart Johnston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Design Manager: Austin Mullan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M &amp; E Manager: David Baker 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Admin Apprentice: Beth </a:t>
            </a:r>
            <a:r>
              <a:rPr lang="en-GB" sz="2400" dirty="0" err="1" smtClean="0">
                <a:solidFill>
                  <a:schemeClr val="accent3"/>
                </a:solidFill>
              </a:rPr>
              <a:t>MaCualay</a:t>
            </a:r>
            <a:r>
              <a:rPr lang="en-GB" sz="2400" dirty="0" smtClean="0">
                <a:solidFill>
                  <a:schemeClr val="accent3"/>
                </a:solidFill>
              </a:rPr>
              <a:t> </a:t>
            </a:r>
          </a:p>
          <a:p>
            <a:endParaRPr lang="en-GB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</p:spPr>
      </p:pic>
      <p:sp>
        <p:nvSpPr>
          <p:cNvPr id="5" name="TextBox 4"/>
          <p:cNvSpPr txBox="1"/>
          <p:nvPr/>
        </p:nvSpPr>
        <p:spPr>
          <a:xfrm>
            <a:off x="451374" y="145122"/>
            <a:ext cx="689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2</a:t>
            </a:r>
            <a:r>
              <a:rPr lang="en-GB" sz="2800" b="1" dirty="0" smtClean="0">
                <a:solidFill>
                  <a:schemeClr val="accent3"/>
                </a:solidFill>
              </a:rPr>
              <a:t>.00 Programme - Campus</a:t>
            </a:r>
            <a:endParaRPr lang="en-GB" sz="2800" b="1" dirty="0">
              <a:solidFill>
                <a:schemeClr val="accent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74" y="1573807"/>
            <a:ext cx="6502415" cy="4554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8874" y="2445003"/>
            <a:ext cx="4973126" cy="336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</p:spPr>
      </p:pic>
      <p:sp>
        <p:nvSpPr>
          <p:cNvPr id="3" name="TextBox 2"/>
          <p:cNvSpPr txBox="1"/>
          <p:nvPr/>
        </p:nvSpPr>
        <p:spPr>
          <a:xfrm>
            <a:off x="1481070" y="1171977"/>
            <a:ext cx="430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solidFill>
                  <a:schemeClr val="accent3"/>
                </a:solidFill>
              </a:rPr>
              <a:t>2.01 </a:t>
            </a:r>
            <a:r>
              <a:rPr lang="en-GB" sz="2800" dirty="0" smtClean="0">
                <a:solidFill>
                  <a:schemeClr val="accent3"/>
                </a:solidFill>
              </a:rPr>
              <a:t>Photographs continued</a:t>
            </a:r>
            <a:endParaRPr lang="en-GB" sz="2800" dirty="0"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426" y="2649682"/>
            <a:ext cx="6075149" cy="3488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0" y="2649681"/>
            <a:ext cx="5396748" cy="348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</p:spPr>
      </p:pic>
      <p:sp>
        <p:nvSpPr>
          <p:cNvPr id="7" name="TextBox 6"/>
          <p:cNvSpPr txBox="1"/>
          <p:nvPr/>
        </p:nvSpPr>
        <p:spPr>
          <a:xfrm>
            <a:off x="348343" y="737776"/>
            <a:ext cx="689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3</a:t>
            </a:r>
            <a:r>
              <a:rPr lang="en-GB" sz="2800" b="1" dirty="0" smtClean="0">
                <a:solidFill>
                  <a:schemeClr val="accent3"/>
                </a:solidFill>
              </a:rPr>
              <a:t>.00 Overview of Wick Campus</a:t>
            </a:r>
            <a:endParaRPr lang="en-GB" sz="2800" b="1" dirty="0"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712891"/>
            <a:ext cx="11564616" cy="49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</p:spPr>
      </p:pic>
      <p:sp>
        <p:nvSpPr>
          <p:cNvPr id="5" name="TextBox 4"/>
          <p:cNvSpPr txBox="1"/>
          <p:nvPr/>
        </p:nvSpPr>
        <p:spPr>
          <a:xfrm>
            <a:off x="451374" y="482004"/>
            <a:ext cx="689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2</a:t>
            </a:r>
            <a:r>
              <a:rPr lang="en-GB" sz="2800" b="1" dirty="0" smtClean="0">
                <a:solidFill>
                  <a:schemeClr val="accent3"/>
                </a:solidFill>
              </a:rPr>
              <a:t>.00 Programme – </a:t>
            </a:r>
            <a:r>
              <a:rPr lang="en-GB" sz="2800" b="1" dirty="0" err="1" smtClean="0">
                <a:solidFill>
                  <a:schemeClr val="accent3"/>
                </a:solidFill>
              </a:rPr>
              <a:t>Noss</a:t>
            </a:r>
            <a:r>
              <a:rPr lang="en-GB" sz="2800" b="1" dirty="0" smtClean="0">
                <a:solidFill>
                  <a:schemeClr val="accent3"/>
                </a:solidFill>
              </a:rPr>
              <a:t> Primary</a:t>
            </a:r>
            <a:endParaRPr lang="en-GB" sz="2800" b="1" dirty="0"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74" y="1573807"/>
            <a:ext cx="7153566" cy="4848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940" y="2646406"/>
            <a:ext cx="4415836" cy="30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</p:spPr>
      </p:pic>
      <p:sp>
        <p:nvSpPr>
          <p:cNvPr id="3" name="Rectangle 2"/>
          <p:cNvSpPr/>
          <p:nvPr/>
        </p:nvSpPr>
        <p:spPr>
          <a:xfrm>
            <a:off x="1404870" y="1450819"/>
            <a:ext cx="429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accent3"/>
                </a:solidFill>
              </a:rPr>
              <a:t>2.02 Photographs for this period:</a:t>
            </a:r>
            <a:endParaRPr lang="en-GB" sz="2400" dirty="0">
              <a:solidFill>
                <a:schemeClr val="accent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032" y="759856"/>
            <a:ext cx="5257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3"/>
                </a:solidFill>
              </a:rPr>
              <a:t>2.02 Photographs for </a:t>
            </a:r>
            <a:r>
              <a:rPr lang="en-GB" sz="2800" dirty="0" err="1" smtClean="0">
                <a:solidFill>
                  <a:schemeClr val="accent3"/>
                </a:solidFill>
              </a:rPr>
              <a:t>Noss</a:t>
            </a:r>
            <a:r>
              <a:rPr lang="en-GB" sz="2800" dirty="0" smtClean="0">
                <a:solidFill>
                  <a:schemeClr val="accent3"/>
                </a:solidFill>
              </a:rPr>
              <a:t> Primary</a:t>
            </a:r>
            <a:endParaRPr lang="en-GB" sz="2800" dirty="0">
              <a:solidFill>
                <a:schemeClr val="accent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2" y="1912484"/>
            <a:ext cx="8641724" cy="485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</p:spPr>
      </p:pic>
      <p:sp>
        <p:nvSpPr>
          <p:cNvPr id="3" name="TextBox 2"/>
          <p:cNvSpPr txBox="1"/>
          <p:nvPr/>
        </p:nvSpPr>
        <p:spPr>
          <a:xfrm>
            <a:off x="1481070" y="1171977"/>
            <a:ext cx="430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3"/>
                </a:solidFill>
              </a:rPr>
              <a:t>2.02 Photographs continued</a:t>
            </a:r>
            <a:endParaRPr lang="en-GB" sz="2800" dirty="0"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28" y="1695197"/>
            <a:ext cx="8989454" cy="504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297</Words>
  <Application>Microsoft Office PowerPoint</Application>
  <PresentationFormat>Widescreen</PresentationFormat>
  <Paragraphs>63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Hamish Robertson (Galliford Try)</dc:creator>
  <cp:lastModifiedBy>Hamish Robertson (Galliford Try)</cp:lastModifiedBy>
  <cp:revision>42</cp:revision>
  <dcterms:created xsi:type="dcterms:W3CDTF">2014-12-02T15:44:57Z</dcterms:created>
  <dcterms:modified xsi:type="dcterms:W3CDTF">2015-02-23T10:54:16Z</dcterms:modified>
</cp:coreProperties>
</file>