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19"/>
  </p:notesMasterIdLst>
  <p:handoutMasterIdLst>
    <p:handoutMasterId r:id="rId20"/>
  </p:handoutMasterIdLst>
  <p:sldIdLst>
    <p:sldId id="257" r:id="rId3"/>
    <p:sldId id="279" r:id="rId4"/>
    <p:sldId id="266" r:id="rId5"/>
    <p:sldId id="267" r:id="rId6"/>
    <p:sldId id="275" r:id="rId7"/>
    <p:sldId id="268" r:id="rId8"/>
    <p:sldId id="276" r:id="rId9"/>
    <p:sldId id="277" r:id="rId10"/>
    <p:sldId id="281" r:id="rId11"/>
    <p:sldId id="265" r:id="rId12"/>
    <p:sldId id="278" r:id="rId13"/>
    <p:sldId id="270" r:id="rId14"/>
    <p:sldId id="280" r:id="rId15"/>
    <p:sldId id="271" r:id="rId16"/>
    <p:sldId id="272" r:id="rId17"/>
    <p:sldId id="273" r:id="rId18"/>
  </p:sldIdLst>
  <p:sldSz cx="9144000" cy="6858000" type="screen4x3"/>
  <p:notesSz cx="6858000" cy="9144000"/>
  <p:defaultTextStyle>
    <a:defPPr>
      <a:defRPr lang="en-GB"/>
    </a:defPPr>
    <a:lvl1pPr algn="l" rtl="0" fontAlgn="base">
      <a:spcBef>
        <a:spcPct val="0"/>
      </a:spcBef>
      <a:spcAft>
        <a:spcPct val="0"/>
      </a:spcAft>
      <a:defRPr kern="1200">
        <a:solidFill>
          <a:schemeClr val="tx1"/>
        </a:solidFill>
        <a:latin typeface="Calibri" pitchFamily="34" charset="0"/>
        <a:ea typeface="+mn-ea"/>
        <a:cs typeface="Arial" charset="0"/>
      </a:defRPr>
    </a:lvl1pPr>
    <a:lvl2pPr marL="457200" algn="l" rtl="0" fontAlgn="base">
      <a:spcBef>
        <a:spcPct val="0"/>
      </a:spcBef>
      <a:spcAft>
        <a:spcPct val="0"/>
      </a:spcAft>
      <a:defRPr kern="1200">
        <a:solidFill>
          <a:schemeClr val="tx1"/>
        </a:solidFill>
        <a:latin typeface="Calibri" pitchFamily="34" charset="0"/>
        <a:ea typeface="+mn-ea"/>
        <a:cs typeface="Arial" charset="0"/>
      </a:defRPr>
    </a:lvl2pPr>
    <a:lvl3pPr marL="914400" algn="l" rtl="0" fontAlgn="base">
      <a:spcBef>
        <a:spcPct val="0"/>
      </a:spcBef>
      <a:spcAft>
        <a:spcPct val="0"/>
      </a:spcAft>
      <a:defRPr kern="1200">
        <a:solidFill>
          <a:schemeClr val="tx1"/>
        </a:solidFill>
        <a:latin typeface="Calibri" pitchFamily="34" charset="0"/>
        <a:ea typeface="+mn-ea"/>
        <a:cs typeface="Arial" charset="0"/>
      </a:defRPr>
    </a:lvl3pPr>
    <a:lvl4pPr marL="1371600" algn="l" rtl="0" fontAlgn="base">
      <a:spcBef>
        <a:spcPct val="0"/>
      </a:spcBef>
      <a:spcAft>
        <a:spcPct val="0"/>
      </a:spcAft>
      <a:defRPr kern="1200">
        <a:solidFill>
          <a:schemeClr val="tx1"/>
        </a:solidFill>
        <a:latin typeface="Calibri" pitchFamily="34" charset="0"/>
        <a:ea typeface="+mn-ea"/>
        <a:cs typeface="Arial" charset="0"/>
      </a:defRPr>
    </a:lvl4pPr>
    <a:lvl5pPr marL="1828800" algn="l" rtl="0" fontAlgn="base">
      <a:spcBef>
        <a:spcPct val="0"/>
      </a:spcBef>
      <a:spcAft>
        <a:spcPct val="0"/>
      </a:spcAft>
      <a:defRPr kern="1200">
        <a:solidFill>
          <a:schemeClr val="tx1"/>
        </a:solidFill>
        <a:latin typeface="Calibri" pitchFamily="34" charset="0"/>
        <a:ea typeface="+mn-ea"/>
        <a:cs typeface="Arial" charset="0"/>
      </a:defRPr>
    </a:lvl5pPr>
    <a:lvl6pPr marL="2286000" algn="l" defTabSz="914400" rtl="0" eaLnBrk="1" latinLnBrk="0" hangingPunct="1">
      <a:defRPr kern="1200">
        <a:solidFill>
          <a:schemeClr val="tx1"/>
        </a:solidFill>
        <a:latin typeface="Calibri" pitchFamily="34" charset="0"/>
        <a:ea typeface="+mn-ea"/>
        <a:cs typeface="Arial" charset="0"/>
      </a:defRPr>
    </a:lvl6pPr>
    <a:lvl7pPr marL="2743200" algn="l" defTabSz="914400" rtl="0" eaLnBrk="1" latinLnBrk="0" hangingPunct="1">
      <a:defRPr kern="1200">
        <a:solidFill>
          <a:schemeClr val="tx1"/>
        </a:solidFill>
        <a:latin typeface="Calibri" pitchFamily="34" charset="0"/>
        <a:ea typeface="+mn-ea"/>
        <a:cs typeface="Arial" charset="0"/>
      </a:defRPr>
    </a:lvl7pPr>
    <a:lvl8pPr marL="3200400" algn="l" defTabSz="914400" rtl="0" eaLnBrk="1" latinLnBrk="0" hangingPunct="1">
      <a:defRPr kern="1200">
        <a:solidFill>
          <a:schemeClr val="tx1"/>
        </a:solidFill>
        <a:latin typeface="Calibri" pitchFamily="34" charset="0"/>
        <a:ea typeface="+mn-ea"/>
        <a:cs typeface="Arial" charset="0"/>
      </a:defRPr>
    </a:lvl8pPr>
    <a:lvl9pPr marL="3657600" algn="l" defTabSz="914400" rtl="0" eaLnBrk="1" latinLnBrk="0" hangingPunct="1">
      <a:defRPr kern="1200">
        <a:solidFill>
          <a:schemeClr val="tx1"/>
        </a:solidFill>
        <a:latin typeface="Calibri" pitchFamily="34"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F7C3A"/>
    <a:srgbClr val="492F9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5" d="100"/>
          <a:sy n="65" d="100"/>
        </p:scale>
        <p:origin x="-1230" y="-10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presProps" Target="pres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GB"/>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smtClean="0">
                <a:latin typeface="+mn-lt"/>
                <a:cs typeface="+mn-cs"/>
              </a:defRPr>
            </a:lvl1pPr>
          </a:lstStyle>
          <a:p>
            <a:pPr>
              <a:defRPr/>
            </a:pPr>
            <a:fld id="{027D37EB-31E6-4613-845B-6E0AB2902525}" type="datetimeFigureOut">
              <a:rPr lang="en-GB"/>
              <a:pPr>
                <a:defRPr/>
              </a:pPr>
              <a:t>10/01/2017</a:t>
            </a:fld>
            <a:endParaRPr lang="en-GB"/>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GB"/>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smtClean="0">
                <a:latin typeface="+mn-lt"/>
                <a:cs typeface="+mn-cs"/>
              </a:defRPr>
            </a:lvl1pPr>
          </a:lstStyle>
          <a:p>
            <a:pPr>
              <a:defRPr/>
            </a:pPr>
            <a:fld id="{90D44365-7CA8-4BE8-9B55-414EEF7E7C35}" type="slidenum">
              <a:rPr lang="en-GB"/>
              <a:pPr>
                <a:defRPr/>
              </a:pPr>
              <a:t>‹#›</a:t>
            </a:fld>
            <a:endParaRPr lang="en-GB"/>
          </a:p>
        </p:txBody>
      </p:sp>
      <p:sp>
        <p:nvSpPr>
          <p:cNvPr id="10246" name="hc" descr="OFFICIAL"/>
          <p:cNvSpPr txBox="1">
            <a:spLocks noChangeArrowheads="1"/>
          </p:cNvSpPr>
          <p:nvPr/>
        </p:nvSpPr>
        <p:spPr bwMode="auto">
          <a:xfrm>
            <a:off x="0" y="0"/>
            <a:ext cx="6858000"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ctr"/>
            <a:r>
              <a:rPr lang="en-GB" altLang="en-US" sz="1000" b="1">
                <a:solidFill>
                  <a:srgbClr val="000000"/>
                </a:solidFill>
                <a:latin typeface="Arial" charset="0"/>
              </a:rPr>
              <a:t>OFFICIAL</a:t>
            </a:r>
          </a:p>
        </p:txBody>
      </p:sp>
      <p:sp>
        <p:nvSpPr>
          <p:cNvPr id="10247" name="fc" descr="OFFICIAL"/>
          <p:cNvSpPr txBox="1">
            <a:spLocks noChangeArrowheads="1"/>
          </p:cNvSpPr>
          <p:nvPr/>
        </p:nvSpPr>
        <p:spPr bwMode="auto">
          <a:xfrm>
            <a:off x="0" y="8801100"/>
            <a:ext cx="6858000"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ctr"/>
            <a:r>
              <a:rPr lang="en-GB" altLang="en-US" sz="1000" b="1">
                <a:solidFill>
                  <a:srgbClr val="000000"/>
                </a:solidFill>
                <a:latin typeface="Arial" charset="0"/>
              </a:rPr>
              <a:t>OFFICIAL</a:t>
            </a:r>
          </a:p>
        </p:txBody>
      </p:sp>
    </p:spTree>
    <p:extLst>
      <p:ext uri="{BB962C8B-B14F-4D97-AF65-F5344CB8AC3E}">
        <p14:creationId xmlns:p14="http://schemas.microsoft.com/office/powerpoint/2010/main" val="29262126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smtClean="0">
                <a:latin typeface="+mn-lt"/>
                <a:cs typeface="+mn-cs"/>
              </a:defRPr>
            </a:lvl1pPr>
          </a:lstStyle>
          <a:p>
            <a:pPr>
              <a:defRPr/>
            </a:pPr>
            <a:fld id="{A244F43F-DE17-441A-8D77-081C90B188C3}" type="datetimeFigureOut">
              <a:rPr lang="en-GB"/>
              <a:pPr>
                <a:defRPr/>
              </a:pPr>
              <a:t>10/01/2017</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GB"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wrap="square" lIns="91440" tIns="45720" rIns="91440" bIns="45720" numCol="1" anchor="t" anchorCtr="0" compatLnSpc="1">
            <a:prstTxWarp prst="textNoShape">
              <a:avLst/>
            </a:prstTxWarp>
          </a:bodyPr>
          <a:lstStyle/>
          <a:p>
            <a:pPr lvl="0"/>
            <a:r>
              <a:rPr lang="en-GB" altLang="en-US" smtClean="0"/>
              <a:t>Click to edit Master text styles</a:t>
            </a:r>
          </a:p>
          <a:p>
            <a:pPr lvl="1"/>
            <a:r>
              <a:rPr lang="en-GB" altLang="en-US" smtClean="0"/>
              <a:t>Second level</a:t>
            </a:r>
          </a:p>
          <a:p>
            <a:pPr lvl="2"/>
            <a:r>
              <a:rPr lang="en-GB" altLang="en-US" smtClean="0"/>
              <a:t>Third level</a:t>
            </a:r>
          </a:p>
          <a:p>
            <a:pPr lvl="3"/>
            <a:r>
              <a:rPr lang="en-GB" altLang="en-US" smtClean="0"/>
              <a:t>Fourth level</a:t>
            </a:r>
          </a:p>
          <a:p>
            <a:pPr lvl="4"/>
            <a:r>
              <a:rPr lang="en-GB" altLang="en-US" smtClean="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smtClean="0">
                <a:latin typeface="+mn-lt"/>
                <a:cs typeface="+mn-cs"/>
              </a:defRPr>
            </a:lvl1pPr>
          </a:lstStyle>
          <a:p>
            <a:pPr>
              <a:defRPr/>
            </a:pPr>
            <a:fld id="{609FFC70-79FA-4FE7-97A9-1CFF20CCBBEF}" type="slidenum">
              <a:rPr lang="en-GB"/>
              <a:pPr>
                <a:defRPr/>
              </a:pPr>
              <a:t>‹#›</a:t>
            </a:fld>
            <a:endParaRPr lang="en-GB"/>
          </a:p>
        </p:txBody>
      </p:sp>
      <p:sp>
        <p:nvSpPr>
          <p:cNvPr id="9224" name="hc" descr="OFFICIAL"/>
          <p:cNvSpPr txBox="1">
            <a:spLocks noChangeArrowheads="1"/>
          </p:cNvSpPr>
          <p:nvPr/>
        </p:nvSpPr>
        <p:spPr bwMode="auto">
          <a:xfrm>
            <a:off x="0" y="0"/>
            <a:ext cx="6858000"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ctr"/>
            <a:r>
              <a:rPr lang="en-GB" altLang="en-US" sz="1000" b="1">
                <a:solidFill>
                  <a:srgbClr val="000000"/>
                </a:solidFill>
                <a:latin typeface="Arial" charset="0"/>
              </a:rPr>
              <a:t>OFFICIAL</a:t>
            </a:r>
          </a:p>
        </p:txBody>
      </p:sp>
      <p:sp>
        <p:nvSpPr>
          <p:cNvPr id="9225" name="fc" descr="OFFICIAL"/>
          <p:cNvSpPr txBox="1">
            <a:spLocks noChangeArrowheads="1"/>
          </p:cNvSpPr>
          <p:nvPr/>
        </p:nvSpPr>
        <p:spPr bwMode="auto">
          <a:xfrm>
            <a:off x="0" y="8801100"/>
            <a:ext cx="6858000"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ctr"/>
            <a:r>
              <a:rPr lang="en-GB" altLang="en-US" sz="1000" b="1">
                <a:solidFill>
                  <a:srgbClr val="000000"/>
                </a:solidFill>
                <a:latin typeface="Arial" charset="0"/>
              </a:rPr>
              <a:t>OFFICIAL</a:t>
            </a:r>
          </a:p>
        </p:txBody>
      </p:sp>
    </p:spTree>
    <p:extLst>
      <p:ext uri="{BB962C8B-B14F-4D97-AF65-F5344CB8AC3E}">
        <p14:creationId xmlns:p14="http://schemas.microsoft.com/office/powerpoint/2010/main" val="3751863235"/>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kern="1200" dirty="0" smtClean="0">
                <a:solidFill>
                  <a:schemeClr val="tx1"/>
                </a:solidFill>
                <a:effectLst/>
                <a:latin typeface="+mn-lt"/>
                <a:ea typeface="+mn-ea"/>
                <a:cs typeface="+mn-cs"/>
              </a:rPr>
              <a:t>The Council currently landfills approximately 86,000 tonnes of residual waste through</a:t>
            </a:r>
          </a:p>
          <a:p>
            <a:pPr lvl="0"/>
            <a:r>
              <a:rPr lang="en-GB" sz="1200" kern="1200" dirty="0" smtClean="0">
                <a:solidFill>
                  <a:schemeClr val="tx1"/>
                </a:solidFill>
                <a:effectLst/>
                <a:latin typeface="+mn-lt"/>
                <a:ea typeface="+mn-ea"/>
                <a:cs typeface="+mn-cs"/>
              </a:rPr>
              <a:t>Its own landfill sites at Seater and </a:t>
            </a:r>
            <a:r>
              <a:rPr lang="en-GB" sz="1200" kern="1200" dirty="0" err="1" smtClean="0">
                <a:solidFill>
                  <a:schemeClr val="tx1"/>
                </a:solidFill>
                <a:effectLst/>
                <a:latin typeface="+mn-lt"/>
                <a:ea typeface="+mn-ea"/>
                <a:cs typeface="+mn-cs"/>
              </a:rPr>
              <a:t>Granish</a:t>
            </a:r>
            <a:r>
              <a:rPr lang="en-GB" sz="1200" kern="1200" dirty="0" smtClean="0">
                <a:solidFill>
                  <a:schemeClr val="tx1"/>
                </a:solidFill>
                <a:effectLst/>
                <a:latin typeface="+mn-lt"/>
                <a:ea typeface="+mn-ea"/>
                <a:cs typeface="+mn-cs"/>
              </a:rPr>
              <a:t>, and </a:t>
            </a:r>
          </a:p>
          <a:p>
            <a:pPr lvl="0"/>
            <a:r>
              <a:rPr lang="en-GB" sz="1200" kern="1200" dirty="0" smtClean="0">
                <a:solidFill>
                  <a:schemeClr val="tx1"/>
                </a:solidFill>
                <a:effectLst/>
                <a:latin typeface="+mn-lt"/>
                <a:ea typeface="+mn-ea"/>
                <a:cs typeface="+mn-cs"/>
              </a:rPr>
              <a:t>Contractual arrangements with SUEZ (formerly SITA) in </a:t>
            </a:r>
            <a:r>
              <a:rPr lang="en-GB" sz="1200" kern="1200" dirty="0" err="1" smtClean="0">
                <a:solidFill>
                  <a:schemeClr val="tx1"/>
                </a:solidFill>
                <a:effectLst/>
                <a:latin typeface="+mn-lt"/>
                <a:ea typeface="+mn-ea"/>
                <a:cs typeface="+mn-cs"/>
              </a:rPr>
              <a:t>Inverness,WMCH</a:t>
            </a:r>
            <a:r>
              <a:rPr lang="en-GB" sz="1200" kern="1200" dirty="0" smtClean="0">
                <a:solidFill>
                  <a:schemeClr val="tx1"/>
                </a:solidFill>
                <a:effectLst/>
                <a:latin typeface="+mn-lt"/>
                <a:ea typeface="+mn-ea"/>
                <a:cs typeface="+mn-cs"/>
              </a:rPr>
              <a:t> Ltd in Easter Ross and </a:t>
            </a:r>
            <a:r>
              <a:rPr lang="en-GB" sz="1200" kern="1200" dirty="0" err="1" smtClean="0">
                <a:solidFill>
                  <a:schemeClr val="tx1"/>
                </a:solidFill>
                <a:effectLst/>
                <a:latin typeface="+mn-lt"/>
                <a:ea typeface="+mn-ea"/>
                <a:cs typeface="+mn-cs"/>
              </a:rPr>
              <a:t>Locheil</a:t>
            </a:r>
            <a:r>
              <a:rPr lang="en-GB" sz="1200" kern="1200" dirty="0" smtClean="0">
                <a:solidFill>
                  <a:schemeClr val="tx1"/>
                </a:solidFill>
                <a:effectLst/>
                <a:latin typeface="+mn-lt"/>
                <a:ea typeface="+mn-ea"/>
                <a:cs typeface="+mn-cs"/>
              </a:rPr>
              <a:t> Logistics in Lochaber</a:t>
            </a:r>
          </a:p>
          <a:p>
            <a:r>
              <a:rPr lang="en-GB" sz="1200" kern="1200" dirty="0" smtClean="0">
                <a:solidFill>
                  <a:schemeClr val="tx1"/>
                </a:solidFill>
                <a:effectLst/>
                <a:latin typeface="+mn-lt"/>
                <a:ea typeface="+mn-ea"/>
                <a:cs typeface="+mn-cs"/>
              </a:rPr>
              <a:t> </a:t>
            </a:r>
          </a:p>
          <a:p>
            <a:r>
              <a:rPr lang="en-GB" sz="1200" kern="1200" dirty="0" smtClean="0">
                <a:solidFill>
                  <a:schemeClr val="tx1"/>
                </a:solidFill>
                <a:effectLst/>
                <a:latin typeface="+mn-lt"/>
                <a:ea typeface="+mn-ea"/>
                <a:cs typeface="+mn-cs"/>
              </a:rPr>
              <a:t>The contracts with SUEZ ,WMCH Ltd and </a:t>
            </a:r>
            <a:r>
              <a:rPr lang="en-GB" sz="1200" kern="1200" dirty="0" err="1" smtClean="0">
                <a:solidFill>
                  <a:schemeClr val="tx1"/>
                </a:solidFill>
                <a:effectLst/>
                <a:latin typeface="+mn-lt"/>
                <a:ea typeface="+mn-ea"/>
                <a:cs typeface="+mn-cs"/>
              </a:rPr>
              <a:t>Locheil</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Logisitics</a:t>
            </a:r>
            <a:r>
              <a:rPr lang="en-GB" sz="1200" kern="1200" dirty="0" smtClean="0">
                <a:solidFill>
                  <a:schemeClr val="tx1"/>
                </a:solidFill>
                <a:effectLst/>
                <a:latin typeface="+mn-lt"/>
                <a:ea typeface="+mn-ea"/>
                <a:cs typeface="+mn-cs"/>
              </a:rPr>
              <a:t> are scheduled to end in September 2017, with an option to extend for 2 years available</a:t>
            </a:r>
          </a:p>
          <a:p>
            <a:r>
              <a:rPr lang="en-GB" sz="1200" kern="1200" dirty="0" smtClean="0">
                <a:solidFill>
                  <a:schemeClr val="tx1"/>
                </a:solidFill>
                <a:effectLst/>
                <a:latin typeface="+mn-lt"/>
                <a:ea typeface="+mn-ea"/>
                <a:cs typeface="+mn-cs"/>
              </a:rPr>
              <a:t> </a:t>
            </a:r>
          </a:p>
          <a:p>
            <a:r>
              <a:rPr lang="en-GB" sz="1200" kern="1200" dirty="0" smtClean="0">
                <a:solidFill>
                  <a:schemeClr val="tx1"/>
                </a:solidFill>
                <a:effectLst/>
                <a:latin typeface="+mn-lt"/>
                <a:ea typeface="+mn-ea"/>
                <a:cs typeface="+mn-cs"/>
              </a:rPr>
              <a:t>SUEZ have submitted a proposal to THC indicating that they will, if awarded the extension option of 2 </a:t>
            </a:r>
            <a:r>
              <a:rPr lang="en-GB" sz="1200" kern="1200" dirty="0" err="1" smtClean="0">
                <a:solidFill>
                  <a:schemeClr val="tx1"/>
                </a:solidFill>
                <a:effectLst/>
                <a:latin typeface="+mn-lt"/>
                <a:ea typeface="+mn-ea"/>
                <a:cs typeface="+mn-cs"/>
              </a:rPr>
              <a:t>years,pursue</a:t>
            </a:r>
            <a:r>
              <a:rPr lang="en-GB" sz="1200" kern="1200" dirty="0" smtClean="0">
                <a:solidFill>
                  <a:schemeClr val="tx1"/>
                </a:solidFill>
                <a:effectLst/>
                <a:latin typeface="+mn-lt"/>
                <a:ea typeface="+mn-ea"/>
                <a:cs typeface="+mn-cs"/>
              </a:rPr>
              <a:t> the possibility of diverting residual waste from landfill by producing Refuse Derived Fuel from their contract </a:t>
            </a:r>
            <a:r>
              <a:rPr lang="en-GB" sz="1200" kern="1200" dirty="0" err="1" smtClean="0">
                <a:solidFill>
                  <a:schemeClr val="tx1"/>
                </a:solidFill>
                <a:effectLst/>
                <a:latin typeface="+mn-lt"/>
                <a:ea typeface="+mn-ea"/>
                <a:cs typeface="+mn-cs"/>
              </a:rPr>
              <a:t>material.They</a:t>
            </a:r>
            <a:r>
              <a:rPr lang="en-GB" sz="1200" kern="1200" dirty="0" smtClean="0">
                <a:solidFill>
                  <a:schemeClr val="tx1"/>
                </a:solidFill>
                <a:effectLst/>
                <a:latin typeface="+mn-lt"/>
                <a:ea typeface="+mn-ea"/>
                <a:cs typeface="+mn-cs"/>
              </a:rPr>
              <a:t> have indicated that subject to market conditions a maximum of a £3 per tonne saving on any current gate fee may be </a:t>
            </a:r>
            <a:r>
              <a:rPr lang="en-GB" sz="1200" kern="1200" dirty="0" err="1" smtClean="0">
                <a:solidFill>
                  <a:schemeClr val="tx1"/>
                </a:solidFill>
                <a:effectLst/>
                <a:latin typeface="+mn-lt"/>
                <a:ea typeface="+mn-ea"/>
                <a:cs typeface="+mn-cs"/>
              </a:rPr>
              <a:t>available.SUEZ</a:t>
            </a:r>
            <a:r>
              <a:rPr lang="en-GB" sz="1200" kern="1200" dirty="0" smtClean="0">
                <a:solidFill>
                  <a:schemeClr val="tx1"/>
                </a:solidFill>
                <a:effectLst/>
                <a:latin typeface="+mn-lt"/>
                <a:ea typeface="+mn-ea"/>
                <a:cs typeface="+mn-cs"/>
              </a:rPr>
              <a:t> currently disposes of approximately 32,000 tonnes of refuse on behalf of the Council, and if diversion is delivered by SUEZ the savings / cost avoidance will potentially equate to approximately  £96,000 per annum for the two years of the contract extension</a:t>
            </a:r>
            <a:endParaRPr lang="en-GB" dirty="0"/>
          </a:p>
        </p:txBody>
      </p:sp>
      <p:sp>
        <p:nvSpPr>
          <p:cNvPr id="4" name="Slide Number Placeholder 3"/>
          <p:cNvSpPr>
            <a:spLocks noGrp="1"/>
          </p:cNvSpPr>
          <p:nvPr>
            <p:ph type="sldNum" sz="quarter" idx="10"/>
          </p:nvPr>
        </p:nvSpPr>
        <p:spPr/>
        <p:txBody>
          <a:bodyPr/>
          <a:lstStyle/>
          <a:p>
            <a:pPr>
              <a:defRPr/>
            </a:pPr>
            <a:fld id="{609FFC70-79FA-4FE7-97A9-1CFF20CCBBEF}" type="slidenum">
              <a:rPr lang="en-GB" smtClean="0"/>
              <a:pPr>
                <a:defRPr/>
              </a:pPr>
              <a:t>4</a:t>
            </a:fld>
            <a:endParaRPr lang="en-GB"/>
          </a:p>
        </p:txBody>
      </p:sp>
    </p:spTree>
    <p:extLst>
      <p:ext uri="{BB962C8B-B14F-4D97-AF65-F5344CB8AC3E}">
        <p14:creationId xmlns:p14="http://schemas.microsoft.com/office/powerpoint/2010/main" val="235855995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Headline saving – from last time round £380k for three weekly collections (fleet and staff reductions) but risk</a:t>
            </a:r>
            <a:r>
              <a:rPr lang="en-GB" baseline="0" dirty="0" smtClean="0"/>
              <a:t> to commercial collections</a:t>
            </a:r>
          </a:p>
          <a:p>
            <a:endParaRPr lang="en-GB" dirty="0" smtClean="0"/>
          </a:p>
          <a:p>
            <a:endParaRPr lang="en-GB" dirty="0"/>
          </a:p>
        </p:txBody>
      </p:sp>
      <p:sp>
        <p:nvSpPr>
          <p:cNvPr id="4" name="Slide Number Placeholder 3"/>
          <p:cNvSpPr>
            <a:spLocks noGrp="1"/>
          </p:cNvSpPr>
          <p:nvPr>
            <p:ph type="sldNum" sz="quarter" idx="10"/>
          </p:nvPr>
        </p:nvSpPr>
        <p:spPr/>
        <p:txBody>
          <a:bodyPr/>
          <a:lstStyle/>
          <a:p>
            <a:pPr>
              <a:defRPr/>
            </a:pPr>
            <a:fld id="{609FFC70-79FA-4FE7-97A9-1CFF20CCBBEF}" type="slidenum">
              <a:rPr lang="en-GB" smtClean="0"/>
              <a:pPr>
                <a:defRPr/>
              </a:pPr>
              <a:t>6</a:t>
            </a:fld>
            <a:endParaRPr lang="en-GB"/>
          </a:p>
        </p:txBody>
      </p:sp>
    </p:spTree>
    <p:extLst>
      <p:ext uri="{BB962C8B-B14F-4D97-AF65-F5344CB8AC3E}">
        <p14:creationId xmlns:p14="http://schemas.microsoft.com/office/powerpoint/2010/main" val="381609274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kern="1200" dirty="0" smtClean="0">
                <a:solidFill>
                  <a:schemeClr val="tx1"/>
                </a:solidFill>
                <a:effectLst/>
                <a:latin typeface="+mn-lt"/>
                <a:ea typeface="+mn-ea"/>
                <a:cs typeface="+mn-cs"/>
              </a:rPr>
              <a:t>Community Services spend approximately £117,000 per annum on new and replacement bins for residential properties. The following arrangements are currently in place for providing bins</a:t>
            </a:r>
          </a:p>
          <a:p>
            <a:r>
              <a:rPr lang="en-GB" sz="1200" kern="1200" dirty="0" smtClean="0">
                <a:solidFill>
                  <a:schemeClr val="tx1"/>
                </a:solidFill>
                <a:effectLst/>
                <a:latin typeface="+mn-lt"/>
                <a:ea typeface="+mn-ea"/>
                <a:cs typeface="+mn-cs"/>
              </a:rPr>
              <a:t> </a:t>
            </a:r>
          </a:p>
          <a:p>
            <a:pPr lvl="0"/>
            <a:r>
              <a:rPr lang="en-GB" sz="1200" kern="1200" dirty="0" smtClean="0">
                <a:solidFill>
                  <a:schemeClr val="tx1"/>
                </a:solidFill>
                <a:effectLst/>
                <a:latin typeface="+mn-lt"/>
                <a:ea typeface="+mn-ea"/>
                <a:cs typeface="+mn-cs"/>
              </a:rPr>
              <a:t>Residual bin – purchased by property owner where new property</a:t>
            </a:r>
          </a:p>
          <a:p>
            <a:pPr lvl="0"/>
            <a:r>
              <a:rPr lang="en-GB" sz="1200" kern="1200" dirty="0" smtClean="0">
                <a:solidFill>
                  <a:schemeClr val="tx1"/>
                </a:solidFill>
                <a:effectLst/>
                <a:latin typeface="+mn-lt"/>
                <a:ea typeface="+mn-ea"/>
                <a:cs typeface="+mn-cs"/>
              </a:rPr>
              <a:t>Blue and brown bin – provided free of charge by Council</a:t>
            </a:r>
          </a:p>
          <a:p>
            <a:r>
              <a:rPr lang="en-GB" sz="1200" kern="1200" dirty="0" smtClean="0">
                <a:solidFill>
                  <a:schemeClr val="tx1"/>
                </a:solidFill>
                <a:effectLst/>
                <a:latin typeface="+mn-lt"/>
                <a:ea typeface="+mn-ea"/>
                <a:cs typeface="+mn-cs"/>
              </a:rPr>
              <a:t> </a:t>
            </a:r>
          </a:p>
          <a:p>
            <a:r>
              <a:rPr lang="en-GB" sz="1200" kern="1200" dirty="0" smtClean="0">
                <a:solidFill>
                  <a:schemeClr val="tx1"/>
                </a:solidFill>
                <a:effectLst/>
                <a:latin typeface="+mn-lt"/>
                <a:ea typeface="+mn-ea"/>
                <a:cs typeface="+mn-cs"/>
              </a:rPr>
              <a:t>It is proposed that by charging for all new or replacement wheelie bins, up to £33,000 additional income can be generated. The only exception to this will be where the Council has lost or damaged a bin.</a:t>
            </a:r>
          </a:p>
          <a:p>
            <a:endParaRPr lang="en-GB" dirty="0"/>
          </a:p>
        </p:txBody>
      </p:sp>
      <p:sp>
        <p:nvSpPr>
          <p:cNvPr id="4" name="Slide Number Placeholder 3"/>
          <p:cNvSpPr>
            <a:spLocks noGrp="1"/>
          </p:cNvSpPr>
          <p:nvPr>
            <p:ph type="sldNum" sz="quarter" idx="10"/>
          </p:nvPr>
        </p:nvSpPr>
        <p:spPr/>
        <p:txBody>
          <a:bodyPr/>
          <a:lstStyle/>
          <a:p>
            <a:pPr>
              <a:defRPr/>
            </a:pPr>
            <a:fld id="{609FFC70-79FA-4FE7-97A9-1CFF20CCBBEF}" type="slidenum">
              <a:rPr lang="en-GB" smtClean="0"/>
              <a:pPr>
                <a:defRPr/>
              </a:pPr>
              <a:t>7</a:t>
            </a:fld>
            <a:endParaRPr lang="en-GB"/>
          </a:p>
        </p:txBody>
      </p:sp>
    </p:spTree>
    <p:extLst>
      <p:ext uri="{BB962C8B-B14F-4D97-AF65-F5344CB8AC3E}">
        <p14:creationId xmlns:p14="http://schemas.microsoft.com/office/powerpoint/2010/main" val="71833326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kern="1200" dirty="0" smtClean="0">
                <a:solidFill>
                  <a:schemeClr val="tx1"/>
                </a:solidFill>
                <a:effectLst/>
                <a:latin typeface="+mn-lt"/>
                <a:ea typeface="+mn-ea"/>
                <a:cs typeface="+mn-cs"/>
              </a:rPr>
              <a:t>The Council provides commercial waste collection services to approximately 4,500 businesses throughout the Highlands. These services include residual waste, recycling and food waste collections. The size of business varies from bed and breakfast establishments to national supermarkets</a:t>
            </a:r>
          </a:p>
          <a:p>
            <a:r>
              <a:rPr lang="en-GB" sz="1200" kern="1200" dirty="0" smtClean="0">
                <a:solidFill>
                  <a:schemeClr val="tx1"/>
                </a:solidFill>
                <a:effectLst/>
                <a:latin typeface="+mn-lt"/>
                <a:ea typeface="+mn-ea"/>
                <a:cs typeface="+mn-cs"/>
              </a:rPr>
              <a:t> </a:t>
            </a:r>
          </a:p>
          <a:p>
            <a:r>
              <a:rPr lang="en-GB" sz="1200" kern="1200" dirty="0" smtClean="0">
                <a:solidFill>
                  <a:schemeClr val="tx1"/>
                </a:solidFill>
                <a:effectLst/>
                <a:latin typeface="+mn-lt"/>
                <a:ea typeface="+mn-ea"/>
                <a:cs typeface="+mn-cs"/>
              </a:rPr>
              <a:t>As well as collecting waste from our own customers, Community Services also collects waste in the Highlands on behalf of private sector waste management companies. The logistics of these companies do not cover their nationwide customers in the Highlands, for example supermarket chains, and the Council is therefore sub contracted by them to collect waste</a:t>
            </a:r>
          </a:p>
          <a:p>
            <a:r>
              <a:rPr lang="en-GB" sz="1200" kern="1200" dirty="0" smtClean="0">
                <a:solidFill>
                  <a:schemeClr val="tx1"/>
                </a:solidFill>
                <a:effectLst/>
                <a:latin typeface="+mn-lt"/>
                <a:ea typeface="+mn-ea"/>
                <a:cs typeface="+mn-cs"/>
              </a:rPr>
              <a:t> </a:t>
            </a:r>
          </a:p>
          <a:p>
            <a:r>
              <a:rPr lang="en-GB" sz="1200" kern="1200" dirty="0" smtClean="0">
                <a:solidFill>
                  <a:schemeClr val="tx1"/>
                </a:solidFill>
                <a:effectLst/>
                <a:latin typeface="+mn-lt"/>
                <a:ea typeface="+mn-ea"/>
                <a:cs typeface="+mn-cs"/>
              </a:rPr>
              <a:t>This proposal is for</a:t>
            </a:r>
          </a:p>
          <a:p>
            <a:pPr lvl="0"/>
            <a:r>
              <a:rPr lang="en-GB" sz="1200" kern="1200" dirty="0" smtClean="0">
                <a:solidFill>
                  <a:schemeClr val="tx1"/>
                </a:solidFill>
                <a:effectLst/>
                <a:latin typeface="+mn-lt"/>
                <a:ea typeface="+mn-ea"/>
                <a:cs typeface="+mn-cs"/>
              </a:rPr>
              <a:t>Commercial waste collection charges to be increased by 10% throughout the Highlands</a:t>
            </a:r>
          </a:p>
          <a:p>
            <a:pPr lvl="0"/>
            <a:r>
              <a:rPr lang="en-GB" sz="1200" kern="1200" dirty="0" smtClean="0">
                <a:solidFill>
                  <a:schemeClr val="tx1"/>
                </a:solidFill>
                <a:effectLst/>
                <a:latin typeface="+mn-lt"/>
                <a:ea typeface="+mn-ea"/>
                <a:cs typeface="+mn-cs"/>
              </a:rPr>
              <a:t>For a 30%premium to be charged where the Council provides a waste collection service on behalf of a private sector waste management company, and</a:t>
            </a:r>
          </a:p>
          <a:p>
            <a:pPr lvl="0"/>
            <a:r>
              <a:rPr lang="en-GB" sz="1200" kern="1200" dirty="0" smtClean="0">
                <a:solidFill>
                  <a:schemeClr val="tx1"/>
                </a:solidFill>
                <a:effectLst/>
                <a:latin typeface="+mn-lt"/>
                <a:ea typeface="+mn-ea"/>
                <a:cs typeface="+mn-cs"/>
              </a:rPr>
              <a:t>That a £30 administration fee is introduced to cover the Council’s costs when amending a customer’s waste collection contract with the Council</a:t>
            </a:r>
          </a:p>
          <a:p>
            <a:endParaRPr lang="en-GB" dirty="0"/>
          </a:p>
        </p:txBody>
      </p:sp>
      <p:sp>
        <p:nvSpPr>
          <p:cNvPr id="4" name="Slide Number Placeholder 3"/>
          <p:cNvSpPr>
            <a:spLocks noGrp="1"/>
          </p:cNvSpPr>
          <p:nvPr>
            <p:ph type="sldNum" sz="quarter" idx="10"/>
          </p:nvPr>
        </p:nvSpPr>
        <p:spPr/>
        <p:txBody>
          <a:bodyPr/>
          <a:lstStyle/>
          <a:p>
            <a:pPr>
              <a:defRPr/>
            </a:pPr>
            <a:fld id="{609FFC70-79FA-4FE7-97A9-1CFF20CCBBEF}" type="slidenum">
              <a:rPr lang="en-GB" smtClean="0"/>
              <a:pPr>
                <a:defRPr/>
              </a:pPr>
              <a:t>10</a:t>
            </a:fld>
            <a:endParaRPr lang="en-GB"/>
          </a:p>
        </p:txBody>
      </p:sp>
    </p:spTree>
    <p:extLst>
      <p:ext uri="{BB962C8B-B14F-4D97-AF65-F5344CB8AC3E}">
        <p14:creationId xmlns:p14="http://schemas.microsoft.com/office/powerpoint/2010/main" val="410637398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a:defRPr/>
            </a:pPr>
            <a:fld id="{609FFC70-79FA-4FE7-97A9-1CFF20CCBBEF}" type="slidenum">
              <a:rPr lang="en-GB" smtClean="0"/>
              <a:pPr>
                <a:defRPr/>
              </a:pPr>
              <a:t>11</a:t>
            </a:fld>
            <a:endParaRPr lang="en-GB"/>
          </a:p>
        </p:txBody>
      </p:sp>
    </p:spTree>
    <p:extLst>
      <p:ext uri="{BB962C8B-B14F-4D97-AF65-F5344CB8AC3E}">
        <p14:creationId xmlns:p14="http://schemas.microsoft.com/office/powerpoint/2010/main" val="314476144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kern="1200" dirty="0" smtClean="0">
                <a:solidFill>
                  <a:schemeClr val="tx1"/>
                </a:solidFill>
                <a:effectLst/>
                <a:latin typeface="+mn-lt"/>
                <a:ea typeface="+mn-ea"/>
                <a:cs typeface="+mn-cs"/>
              </a:rPr>
              <a:t>This proposal involves the introduction of a charge of £25 per participating household for the collection of garden waste. This service is currently free of charge to 67,000 households throughout the Highlands</a:t>
            </a:r>
          </a:p>
          <a:p>
            <a:r>
              <a:rPr lang="en-GB" sz="1200" kern="1200" dirty="0" smtClean="0">
                <a:solidFill>
                  <a:schemeClr val="tx1"/>
                </a:solidFill>
                <a:effectLst/>
                <a:latin typeface="+mn-lt"/>
                <a:ea typeface="+mn-ea"/>
                <a:cs typeface="+mn-cs"/>
              </a:rPr>
              <a:t> </a:t>
            </a:r>
          </a:p>
          <a:p>
            <a:r>
              <a:rPr lang="en-GB" sz="1200" kern="1200" dirty="0" smtClean="0">
                <a:solidFill>
                  <a:schemeClr val="tx1"/>
                </a:solidFill>
                <a:effectLst/>
                <a:latin typeface="+mn-lt"/>
                <a:ea typeface="+mn-ea"/>
                <a:cs typeface="+mn-cs"/>
              </a:rPr>
              <a:t>Initial modelling has taken place which has identified that £500,000 net additional income could be generated based on a 30% uptake of the service within existing households. A similar scheme was introduced by Angus Council in July 2016, and we have obtained information on its implementation</a:t>
            </a:r>
          </a:p>
          <a:p>
            <a:r>
              <a:rPr lang="en-GB" sz="1200" kern="1200" dirty="0" smtClean="0">
                <a:solidFill>
                  <a:schemeClr val="tx1"/>
                </a:solidFill>
                <a:effectLst/>
                <a:latin typeface="+mn-lt"/>
                <a:ea typeface="+mn-ea"/>
                <a:cs typeface="+mn-cs"/>
              </a:rPr>
              <a:t> </a:t>
            </a:r>
          </a:p>
          <a:p>
            <a:r>
              <a:rPr lang="en-GB" sz="1200" kern="1200" dirty="0" smtClean="0">
                <a:solidFill>
                  <a:schemeClr val="tx1"/>
                </a:solidFill>
                <a:effectLst/>
                <a:latin typeface="+mn-lt"/>
                <a:ea typeface="+mn-ea"/>
                <a:cs typeface="+mn-cs"/>
              </a:rPr>
              <a:t>It is proposed that, if agreed, a minimum 3 month mobilisation period will be required. This will allow development of back office systems to collect customer information, payment details and optimisation of collection routes. Web page development will also be required to publicise the service changes and allow payment online</a:t>
            </a:r>
          </a:p>
          <a:p>
            <a:r>
              <a:rPr lang="en-GB" sz="1200" kern="1200" dirty="0" smtClean="0">
                <a:solidFill>
                  <a:schemeClr val="tx1"/>
                </a:solidFill>
                <a:effectLst/>
                <a:latin typeface="+mn-lt"/>
                <a:ea typeface="+mn-ea"/>
                <a:cs typeface="+mn-cs"/>
              </a:rPr>
              <a:t> </a:t>
            </a:r>
          </a:p>
          <a:p>
            <a:r>
              <a:rPr lang="en-GB" sz="1200" kern="1200" dirty="0" smtClean="0">
                <a:solidFill>
                  <a:schemeClr val="tx1"/>
                </a:solidFill>
                <a:effectLst/>
                <a:latin typeface="+mn-lt"/>
                <a:ea typeface="+mn-ea"/>
                <a:cs typeface="+mn-cs"/>
              </a:rPr>
              <a:t>The £25 per household charge has been identified to be at the lower end of charges where they have been introduced, and we are aware that the average per household charge in England is £42. The relatively low price can contribute to the success of the scheme, as can a mid season (i.e. July) implementation date due to the demand for the service at this </a:t>
            </a:r>
            <a:r>
              <a:rPr lang="en-GB" sz="1200" kern="1200" dirty="0" err="1" smtClean="0">
                <a:solidFill>
                  <a:schemeClr val="tx1"/>
                </a:solidFill>
                <a:effectLst/>
                <a:latin typeface="+mn-lt"/>
                <a:ea typeface="+mn-ea"/>
                <a:cs typeface="+mn-cs"/>
              </a:rPr>
              <a:t>ime</a:t>
            </a:r>
            <a:endParaRPr lang="en-GB" sz="1200" kern="1200" dirty="0" smtClean="0">
              <a:solidFill>
                <a:schemeClr val="tx1"/>
              </a:solidFill>
              <a:effectLst/>
              <a:latin typeface="+mn-lt"/>
              <a:ea typeface="+mn-ea"/>
              <a:cs typeface="+mn-cs"/>
            </a:endParaRPr>
          </a:p>
          <a:p>
            <a:r>
              <a:rPr lang="en-GB" sz="1200" kern="1200" dirty="0" smtClean="0">
                <a:solidFill>
                  <a:schemeClr val="tx1"/>
                </a:solidFill>
                <a:effectLst/>
                <a:latin typeface="+mn-lt"/>
                <a:ea typeface="+mn-ea"/>
                <a:cs typeface="+mn-cs"/>
              </a:rPr>
              <a:t> </a:t>
            </a:r>
          </a:p>
          <a:p>
            <a:r>
              <a:rPr lang="en-GB" sz="1200" kern="1200" dirty="0" smtClean="0">
                <a:solidFill>
                  <a:schemeClr val="tx1"/>
                </a:solidFill>
                <a:effectLst/>
                <a:latin typeface="+mn-lt"/>
                <a:ea typeface="+mn-ea"/>
                <a:cs typeface="+mn-cs"/>
              </a:rPr>
              <a:t>It is also proposed that the charge is for a fixed period, for example from 1 July  - 30 June, and that we do not introduce a pro rata payment based on a customer’s start date</a:t>
            </a:r>
          </a:p>
          <a:p>
            <a:r>
              <a:rPr lang="en-GB" sz="1200" kern="1200" dirty="0" smtClean="0">
                <a:solidFill>
                  <a:schemeClr val="tx1"/>
                </a:solidFill>
                <a:effectLst/>
                <a:latin typeface="+mn-lt"/>
                <a:ea typeface="+mn-ea"/>
                <a:cs typeface="+mn-cs"/>
              </a:rPr>
              <a:t> </a:t>
            </a:r>
          </a:p>
          <a:p>
            <a:r>
              <a:rPr lang="en-GB" sz="1200" kern="1200" dirty="0" smtClean="0">
                <a:solidFill>
                  <a:schemeClr val="tx1"/>
                </a:solidFill>
                <a:effectLst/>
                <a:latin typeface="+mn-lt"/>
                <a:ea typeface="+mn-ea"/>
                <a:cs typeface="+mn-cs"/>
              </a:rPr>
              <a:t>Experience of other Councils is that there is no significant increase in waste diverted to the residual waste stream, although many of them have smaller residual bins (140 litre) which reduces available capacity for green waste to be disposed of in this way. In addition, other Councils have not experienced a noticeable increase in fly tipping.</a:t>
            </a:r>
            <a:endParaRPr lang="en-GB" dirty="0"/>
          </a:p>
        </p:txBody>
      </p:sp>
      <p:sp>
        <p:nvSpPr>
          <p:cNvPr id="4" name="Slide Number Placeholder 3"/>
          <p:cNvSpPr>
            <a:spLocks noGrp="1"/>
          </p:cNvSpPr>
          <p:nvPr>
            <p:ph type="sldNum" sz="quarter" idx="10"/>
          </p:nvPr>
        </p:nvSpPr>
        <p:spPr/>
        <p:txBody>
          <a:bodyPr/>
          <a:lstStyle/>
          <a:p>
            <a:pPr>
              <a:defRPr/>
            </a:pPr>
            <a:fld id="{609FFC70-79FA-4FE7-97A9-1CFF20CCBBEF}" type="slidenum">
              <a:rPr lang="en-GB" smtClean="0"/>
              <a:pPr>
                <a:defRPr/>
              </a:pPr>
              <a:t>12</a:t>
            </a:fld>
            <a:endParaRPr lang="en-GB"/>
          </a:p>
        </p:txBody>
      </p:sp>
    </p:spTree>
    <p:extLst>
      <p:ext uri="{BB962C8B-B14F-4D97-AF65-F5344CB8AC3E}">
        <p14:creationId xmlns:p14="http://schemas.microsoft.com/office/powerpoint/2010/main" val="403996287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Cessation would save around</a:t>
            </a:r>
            <a:r>
              <a:rPr lang="en-GB" baseline="0" dirty="0" smtClean="0"/>
              <a:t> £230k per annum in staff and running costs – proportion saved by fortnightly collections</a:t>
            </a:r>
          </a:p>
          <a:p>
            <a:r>
              <a:rPr lang="en-GB" baseline="0" dirty="0" smtClean="0"/>
              <a:t> </a:t>
            </a:r>
            <a:r>
              <a:rPr lang="en-GB" dirty="0" smtClean="0"/>
              <a:t> </a:t>
            </a:r>
            <a:endParaRPr lang="en-GB" dirty="0"/>
          </a:p>
        </p:txBody>
      </p:sp>
      <p:sp>
        <p:nvSpPr>
          <p:cNvPr id="4" name="Slide Number Placeholder 3"/>
          <p:cNvSpPr>
            <a:spLocks noGrp="1"/>
          </p:cNvSpPr>
          <p:nvPr>
            <p:ph type="sldNum" sz="quarter" idx="10"/>
          </p:nvPr>
        </p:nvSpPr>
        <p:spPr/>
        <p:txBody>
          <a:bodyPr/>
          <a:lstStyle/>
          <a:p>
            <a:pPr>
              <a:defRPr/>
            </a:pPr>
            <a:fld id="{609FFC70-79FA-4FE7-97A9-1CFF20CCBBEF}" type="slidenum">
              <a:rPr lang="en-GB" smtClean="0"/>
              <a:pPr>
                <a:defRPr/>
              </a:pPr>
              <a:t>13</a:t>
            </a:fld>
            <a:endParaRPr lang="en-GB"/>
          </a:p>
        </p:txBody>
      </p:sp>
    </p:spTree>
    <p:extLst>
      <p:ext uri="{BB962C8B-B14F-4D97-AF65-F5344CB8AC3E}">
        <p14:creationId xmlns:p14="http://schemas.microsoft.com/office/powerpoint/2010/main" val="361793790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kern="1200" dirty="0" smtClean="0">
                <a:solidFill>
                  <a:schemeClr val="tx1"/>
                </a:solidFill>
                <a:effectLst/>
                <a:latin typeface="+mn-lt"/>
                <a:ea typeface="+mn-ea"/>
                <a:cs typeface="+mn-cs"/>
              </a:rPr>
              <a:t>The Council provides a Bulky Uplift collection service to all households in the Highlands. The charge for this service is £18.20 for 3 items and £36.40 for 6 items. The income budget for this Financial Year is £70,700, and the estimated cost of providing the service is £121,000 per annum. The resources used to provide this service are also used for bin deliveries and clearing fly tipping, and further work is required in calculating the exact cost of delivering this service</a:t>
            </a:r>
          </a:p>
          <a:p>
            <a:r>
              <a:rPr lang="en-GB" sz="1200" kern="1200" dirty="0" smtClean="0">
                <a:solidFill>
                  <a:schemeClr val="tx1"/>
                </a:solidFill>
                <a:effectLst/>
                <a:latin typeface="+mn-lt"/>
                <a:ea typeface="+mn-ea"/>
                <a:cs typeface="+mn-cs"/>
              </a:rPr>
              <a:t> </a:t>
            </a:r>
          </a:p>
          <a:p>
            <a:r>
              <a:rPr lang="en-GB" sz="1200" kern="1200" dirty="0" smtClean="0">
                <a:solidFill>
                  <a:schemeClr val="tx1"/>
                </a:solidFill>
                <a:effectLst/>
                <a:latin typeface="+mn-lt"/>
                <a:ea typeface="+mn-ea"/>
                <a:cs typeface="+mn-cs"/>
              </a:rPr>
              <a:t>It is proposed that the charge for the service is increased to £30 per uplift for up to 3 items to generate an additional £60,000 of income to allow for close to full cost recovery.</a:t>
            </a:r>
            <a:endParaRPr lang="en-GB" dirty="0"/>
          </a:p>
        </p:txBody>
      </p:sp>
      <p:sp>
        <p:nvSpPr>
          <p:cNvPr id="4" name="Slide Number Placeholder 3"/>
          <p:cNvSpPr>
            <a:spLocks noGrp="1"/>
          </p:cNvSpPr>
          <p:nvPr>
            <p:ph type="sldNum" sz="quarter" idx="10"/>
          </p:nvPr>
        </p:nvSpPr>
        <p:spPr/>
        <p:txBody>
          <a:bodyPr/>
          <a:lstStyle/>
          <a:p>
            <a:pPr>
              <a:defRPr/>
            </a:pPr>
            <a:fld id="{609FFC70-79FA-4FE7-97A9-1CFF20CCBBEF}" type="slidenum">
              <a:rPr lang="en-GB" smtClean="0"/>
              <a:pPr>
                <a:defRPr/>
              </a:pPr>
              <a:t>14</a:t>
            </a:fld>
            <a:endParaRPr lang="en-GB"/>
          </a:p>
        </p:txBody>
      </p:sp>
    </p:spTree>
    <p:extLst>
      <p:ext uri="{BB962C8B-B14F-4D97-AF65-F5344CB8AC3E}">
        <p14:creationId xmlns:p14="http://schemas.microsoft.com/office/powerpoint/2010/main" val="326535209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Tree>
    <p:extLst>
      <p:ext uri="{BB962C8B-B14F-4D97-AF65-F5344CB8AC3E}">
        <p14:creationId xmlns:p14="http://schemas.microsoft.com/office/powerpoint/2010/main" val="6926429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Tree>
    <p:extLst>
      <p:ext uri="{BB962C8B-B14F-4D97-AF65-F5344CB8AC3E}">
        <p14:creationId xmlns:p14="http://schemas.microsoft.com/office/powerpoint/2010/main" val="199024343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 Id="rId4" Type="http://schemas.openxmlformats.org/officeDocument/2006/relationships/image" Target="../media/image2.png"/></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theme" Target="../theme/theme2.xml"/><Relationship Id="rId1" Type="http://schemas.openxmlformats.org/officeDocument/2006/relationships/slideLayout" Target="../slideLayouts/slideLayout2.xml"/><Relationship Id="rId4" Type="http://schemas.openxmlformats.org/officeDocument/2006/relationships/image" Target="../media/image4.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8"/>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245100" y="0"/>
            <a:ext cx="3898900" cy="1800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7" name="Picture 9"/>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7353300" y="6296025"/>
            <a:ext cx="1800225" cy="561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61" r:id="rId1"/>
  </p:sldLayoutIdLst>
  <p:txStyles>
    <p:title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2050" name="Picture 6"/>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1373188" cy="2376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1" name="Picture 7"/>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7772400" y="4481513"/>
            <a:ext cx="1371600" cy="23764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62" r:id="rId1"/>
  </p:sldLayoutIdLst>
  <p:txStyles>
    <p:title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 Box 10"/>
          <p:cNvSpPr txBox="1">
            <a:spLocks noChangeArrowheads="1"/>
          </p:cNvSpPr>
          <p:nvPr/>
        </p:nvSpPr>
        <p:spPr bwMode="auto">
          <a:xfrm>
            <a:off x="0" y="1587500"/>
            <a:ext cx="9144000" cy="15696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ctr"/>
            <a:r>
              <a:rPr lang="en-GB" altLang="en-US" sz="4800" b="1" dirty="0" smtClean="0">
                <a:solidFill>
                  <a:srgbClr val="492F92"/>
                </a:solidFill>
                <a:latin typeface="Ebrima" pitchFamily="2" charset="0"/>
                <a:ea typeface="Ebrima" pitchFamily="2" charset="0"/>
                <a:cs typeface="Ebrima" pitchFamily="2" charset="0"/>
              </a:rPr>
              <a:t>Waste Management </a:t>
            </a:r>
            <a:endParaRPr lang="en-GB" altLang="en-US" sz="4800" b="1" dirty="0">
              <a:solidFill>
                <a:srgbClr val="492F92"/>
              </a:solidFill>
              <a:latin typeface="Ebrima" pitchFamily="2" charset="0"/>
              <a:ea typeface="Ebrima" pitchFamily="2" charset="0"/>
              <a:cs typeface="Ebrima" pitchFamily="2" charset="0"/>
            </a:endParaRPr>
          </a:p>
          <a:p>
            <a:pPr algn="ctr"/>
            <a:endParaRPr lang="en-GB" altLang="en-US" sz="4800" b="1" dirty="0">
              <a:solidFill>
                <a:srgbClr val="492F92"/>
              </a:solidFill>
              <a:latin typeface="Ebrima" pitchFamily="2" charset="0"/>
              <a:ea typeface="Ebrima" pitchFamily="2" charset="0"/>
              <a:cs typeface="Ebrima" pitchFamily="2" charset="0"/>
            </a:endParaRPr>
          </a:p>
        </p:txBody>
      </p:sp>
      <p:cxnSp>
        <p:nvCxnSpPr>
          <p:cNvPr id="11" name="Straight Connector 10"/>
          <p:cNvCxnSpPr/>
          <p:nvPr/>
        </p:nvCxnSpPr>
        <p:spPr bwMode="auto">
          <a:xfrm>
            <a:off x="612000" y="3499644"/>
            <a:ext cx="7920000" cy="0"/>
          </a:xfrm>
          <a:prstGeom prst="line">
            <a:avLst/>
          </a:prstGeom>
          <a:ln w="50800" cap="rnd">
            <a:gradFill flip="none" rotWithShape="1">
              <a:gsLst>
                <a:gs pos="0">
                  <a:srgbClr val="492F92"/>
                </a:gs>
                <a:gs pos="50000">
                  <a:schemeClr val="bg1"/>
                </a:gs>
                <a:gs pos="100000">
                  <a:srgbClr val="007C4D"/>
                </a:gs>
              </a:gsLst>
              <a:lin ang="0" scaled="1"/>
              <a:tileRect/>
            </a:gra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146" name="Group 5"/>
          <p:cNvGrpSpPr>
            <a:grpSpLocks/>
          </p:cNvGrpSpPr>
          <p:nvPr/>
        </p:nvGrpSpPr>
        <p:grpSpPr bwMode="auto">
          <a:xfrm>
            <a:off x="-7938" y="115888"/>
            <a:ext cx="9144001" cy="720725"/>
            <a:chOff x="-7950" y="116632"/>
            <a:chExt cx="9144000" cy="720080"/>
          </a:xfrm>
        </p:grpSpPr>
        <p:sp>
          <p:nvSpPr>
            <p:cNvPr id="6148" name="Text Box 10"/>
            <p:cNvSpPr txBox="1">
              <a:spLocks noChangeArrowheads="1"/>
            </p:cNvSpPr>
            <p:nvPr/>
          </p:nvSpPr>
          <p:spPr bwMode="auto">
            <a:xfrm>
              <a:off x="-7950" y="116632"/>
              <a:ext cx="9144000"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ctr"/>
              <a:r>
                <a:rPr lang="en-GB" altLang="en-US" sz="4000" b="1" dirty="0" smtClean="0">
                  <a:solidFill>
                    <a:srgbClr val="492F92"/>
                  </a:solidFill>
                  <a:latin typeface="Ebrima" pitchFamily="2" charset="0"/>
                  <a:ea typeface="Ebrima" pitchFamily="2" charset="0"/>
                  <a:cs typeface="Ebrima" pitchFamily="2" charset="0"/>
                </a:rPr>
                <a:t>Key Recommendations</a:t>
              </a:r>
              <a:endParaRPr lang="en-GB" altLang="en-US" sz="4000" b="1" dirty="0">
                <a:solidFill>
                  <a:srgbClr val="492F92"/>
                </a:solidFill>
                <a:latin typeface="Ebrima" pitchFamily="2" charset="0"/>
                <a:ea typeface="Ebrima" pitchFamily="2" charset="0"/>
                <a:cs typeface="Ebrima" pitchFamily="2" charset="0"/>
              </a:endParaRPr>
            </a:p>
          </p:txBody>
        </p:sp>
        <p:cxnSp>
          <p:nvCxnSpPr>
            <p:cNvPr id="8" name="Straight Connector 7"/>
            <p:cNvCxnSpPr/>
            <p:nvPr/>
          </p:nvCxnSpPr>
          <p:spPr bwMode="auto">
            <a:xfrm>
              <a:off x="971600" y="835152"/>
              <a:ext cx="7200000" cy="0"/>
            </a:xfrm>
            <a:prstGeom prst="line">
              <a:avLst/>
            </a:prstGeom>
            <a:ln w="50800" cap="rnd">
              <a:gradFill flip="none" rotWithShape="1">
                <a:gsLst>
                  <a:gs pos="0">
                    <a:srgbClr val="492F92"/>
                  </a:gs>
                  <a:gs pos="50000">
                    <a:schemeClr val="bg1"/>
                  </a:gs>
                  <a:gs pos="100000">
                    <a:srgbClr val="007C4D"/>
                  </a:gs>
                </a:gsLst>
                <a:lin ang="0" scaled="1"/>
                <a:tileRect/>
              </a:gradFill>
            </a:ln>
          </p:spPr>
          <p:style>
            <a:lnRef idx="1">
              <a:schemeClr val="accent1"/>
            </a:lnRef>
            <a:fillRef idx="0">
              <a:schemeClr val="accent1"/>
            </a:fillRef>
            <a:effectRef idx="0">
              <a:schemeClr val="accent1"/>
            </a:effectRef>
            <a:fontRef idx="minor">
              <a:schemeClr val="tx1"/>
            </a:fontRef>
          </p:style>
        </p:cxnSp>
      </p:grpSp>
      <p:sp>
        <p:nvSpPr>
          <p:cNvPr id="13" name="Text Box 10"/>
          <p:cNvSpPr txBox="1">
            <a:spLocks noChangeArrowheads="1"/>
          </p:cNvSpPr>
          <p:nvPr/>
        </p:nvSpPr>
        <p:spPr bwMode="auto">
          <a:xfrm>
            <a:off x="826191" y="1090088"/>
            <a:ext cx="7794625" cy="6109365"/>
          </a:xfrm>
          <a:prstGeom prst="rect">
            <a:avLst/>
          </a:prstGeom>
          <a:noFill/>
          <a:ln>
            <a:noFill/>
          </a:ln>
          <a:effectLst/>
          <a:extLst/>
        </p:spPr>
        <p:txBody>
          <a:bodyPr>
            <a:spAutoFit/>
          </a:bodyPr>
          <a:lstStyle/>
          <a:p>
            <a:pPr fontAlgn="auto">
              <a:lnSpc>
                <a:spcPct val="85000"/>
              </a:lnSpc>
              <a:spcBef>
                <a:spcPts val="0"/>
              </a:spcBef>
              <a:spcAft>
                <a:spcPts val="0"/>
              </a:spcAft>
              <a:defRPr/>
            </a:pPr>
            <a:r>
              <a:rPr lang="en-GB" sz="2000" dirty="0" smtClean="0">
                <a:solidFill>
                  <a:srgbClr val="492F92"/>
                </a:solidFill>
                <a:latin typeface="Ebrima" panose="02000000000000000000" pitchFamily="2" charset="0"/>
                <a:ea typeface="Ebrima" panose="02000000000000000000" pitchFamily="2" charset="0"/>
                <a:cs typeface="Ebrima" panose="02000000000000000000" pitchFamily="2" charset="0"/>
              </a:rPr>
              <a:t>Commercial Waste</a:t>
            </a:r>
            <a:endParaRPr lang="en-GB" sz="2000" dirty="0">
              <a:solidFill>
                <a:srgbClr val="492F92"/>
              </a:solidFill>
              <a:latin typeface="Ebrima" panose="02000000000000000000" pitchFamily="2" charset="0"/>
              <a:ea typeface="Ebrima" panose="02000000000000000000" pitchFamily="2" charset="0"/>
              <a:cs typeface="Ebrima" panose="02000000000000000000" pitchFamily="2" charset="0"/>
            </a:endParaRPr>
          </a:p>
          <a:p>
            <a:pPr marL="457200" indent="-457200" fontAlgn="auto">
              <a:lnSpc>
                <a:spcPct val="85000"/>
              </a:lnSpc>
              <a:spcBef>
                <a:spcPts val="0"/>
              </a:spcBef>
              <a:spcAft>
                <a:spcPts val="0"/>
              </a:spcAft>
              <a:buFont typeface="Arial" pitchFamily="34" charset="0"/>
              <a:buChar char="•"/>
              <a:defRPr/>
            </a:pPr>
            <a:endParaRPr lang="en-GB" sz="2000" dirty="0">
              <a:solidFill>
                <a:prstClr val="black"/>
              </a:solidFill>
              <a:latin typeface="Ebrima" panose="02000000000000000000" pitchFamily="2" charset="0"/>
              <a:ea typeface="Ebrima" panose="02000000000000000000" pitchFamily="2" charset="0"/>
              <a:cs typeface="Ebrima" panose="02000000000000000000" pitchFamily="2" charset="0"/>
            </a:endParaRPr>
          </a:p>
          <a:p>
            <a:pPr marL="457200" indent="-457200" fontAlgn="auto">
              <a:lnSpc>
                <a:spcPct val="85000"/>
              </a:lnSpc>
              <a:spcBef>
                <a:spcPts val="0"/>
              </a:spcBef>
              <a:spcAft>
                <a:spcPts val="0"/>
              </a:spcAft>
              <a:buFont typeface="Arial" pitchFamily="34" charset="0"/>
              <a:buChar char="•"/>
              <a:defRPr/>
            </a:pPr>
            <a:r>
              <a:rPr lang="en-GB" sz="2000" dirty="0" smtClean="0">
                <a:solidFill>
                  <a:prstClr val="black"/>
                </a:solidFill>
                <a:latin typeface="Ebrima" panose="02000000000000000000" pitchFamily="2" charset="0"/>
                <a:ea typeface="Ebrima" panose="02000000000000000000" pitchFamily="2" charset="0"/>
                <a:cs typeface="Ebrima" panose="02000000000000000000" pitchFamily="2" charset="0"/>
              </a:rPr>
              <a:t>We need to refocus existing staff to ensure commercial opportunities are maximised and contracts are managed on a regular basis.  Depending on other redesign decisions, it may be appropriate to create a specific commercial waste team.  </a:t>
            </a:r>
            <a:r>
              <a:rPr lang="en-GB" sz="2000" u="sng" dirty="0" smtClean="0">
                <a:solidFill>
                  <a:prstClr val="black"/>
                </a:solidFill>
                <a:latin typeface="Ebrima" panose="02000000000000000000" pitchFamily="2" charset="0"/>
                <a:ea typeface="Ebrima" panose="02000000000000000000" pitchFamily="2" charset="0"/>
                <a:cs typeface="Ebrima" panose="02000000000000000000" pitchFamily="2" charset="0"/>
              </a:rPr>
              <a:t>This should be a </a:t>
            </a:r>
            <a:r>
              <a:rPr lang="en-GB" sz="2000" b="1" u="sng" dirty="0" smtClean="0">
                <a:solidFill>
                  <a:prstClr val="black"/>
                </a:solidFill>
                <a:latin typeface="Ebrima" panose="02000000000000000000" pitchFamily="2" charset="0"/>
                <a:ea typeface="Ebrima" panose="02000000000000000000" pitchFamily="2" charset="0"/>
                <a:cs typeface="Ebrima" panose="02000000000000000000" pitchFamily="2" charset="0"/>
              </a:rPr>
              <a:t>redesign priority.</a:t>
            </a:r>
          </a:p>
          <a:p>
            <a:pPr marL="457200" indent="-457200" fontAlgn="auto">
              <a:lnSpc>
                <a:spcPct val="85000"/>
              </a:lnSpc>
              <a:spcBef>
                <a:spcPts val="0"/>
              </a:spcBef>
              <a:spcAft>
                <a:spcPts val="0"/>
              </a:spcAft>
              <a:buFont typeface="Arial" pitchFamily="34" charset="0"/>
              <a:buChar char="•"/>
              <a:defRPr/>
            </a:pPr>
            <a:endParaRPr lang="en-GB" sz="2000" dirty="0">
              <a:solidFill>
                <a:prstClr val="black"/>
              </a:solidFill>
              <a:latin typeface="Ebrima" panose="02000000000000000000" pitchFamily="2" charset="0"/>
              <a:ea typeface="Ebrima" panose="02000000000000000000" pitchFamily="2" charset="0"/>
              <a:cs typeface="Ebrima" panose="02000000000000000000" pitchFamily="2" charset="0"/>
            </a:endParaRPr>
          </a:p>
          <a:p>
            <a:pPr marL="457200" indent="-457200" fontAlgn="auto">
              <a:lnSpc>
                <a:spcPct val="85000"/>
              </a:lnSpc>
              <a:spcBef>
                <a:spcPts val="0"/>
              </a:spcBef>
              <a:spcAft>
                <a:spcPts val="0"/>
              </a:spcAft>
              <a:buFont typeface="Arial" pitchFamily="34" charset="0"/>
              <a:buChar char="•"/>
              <a:defRPr/>
            </a:pPr>
            <a:r>
              <a:rPr lang="en-GB" sz="2000" dirty="0" smtClean="0">
                <a:solidFill>
                  <a:prstClr val="black"/>
                </a:solidFill>
                <a:latin typeface="Ebrima" panose="02000000000000000000" pitchFamily="2" charset="0"/>
                <a:ea typeface="Ebrima" panose="02000000000000000000" pitchFamily="2" charset="0"/>
                <a:cs typeface="Ebrima" panose="02000000000000000000" pitchFamily="2" charset="0"/>
              </a:rPr>
              <a:t>We need to further analyse net costs of weekly collections – and consider reduction/withdrawal where these are not cost effective .  We need to manage the reputational risk, but also recognise that the Council is often the only provider in particular areas.</a:t>
            </a:r>
          </a:p>
          <a:p>
            <a:pPr marL="457200" indent="-457200" fontAlgn="auto">
              <a:lnSpc>
                <a:spcPct val="85000"/>
              </a:lnSpc>
              <a:spcBef>
                <a:spcPts val="0"/>
              </a:spcBef>
              <a:spcAft>
                <a:spcPts val="0"/>
              </a:spcAft>
              <a:buFont typeface="Arial" pitchFamily="34" charset="0"/>
              <a:buChar char="•"/>
              <a:defRPr/>
            </a:pPr>
            <a:endParaRPr lang="en-GB" sz="2000" dirty="0">
              <a:solidFill>
                <a:prstClr val="black"/>
              </a:solidFill>
              <a:latin typeface="Ebrima" panose="02000000000000000000" pitchFamily="2" charset="0"/>
              <a:ea typeface="Ebrima" panose="02000000000000000000" pitchFamily="2" charset="0"/>
              <a:cs typeface="Ebrima" panose="02000000000000000000" pitchFamily="2" charset="0"/>
            </a:endParaRPr>
          </a:p>
          <a:p>
            <a:pPr marL="457200" indent="-457200" fontAlgn="auto">
              <a:lnSpc>
                <a:spcPct val="85000"/>
              </a:lnSpc>
              <a:spcBef>
                <a:spcPts val="0"/>
              </a:spcBef>
              <a:spcAft>
                <a:spcPts val="0"/>
              </a:spcAft>
              <a:buFont typeface="Arial" pitchFamily="34" charset="0"/>
              <a:buChar char="•"/>
              <a:defRPr/>
            </a:pPr>
            <a:r>
              <a:rPr lang="en-GB" sz="2000" dirty="0" smtClean="0">
                <a:solidFill>
                  <a:prstClr val="black"/>
                </a:solidFill>
                <a:latin typeface="Ebrima" panose="02000000000000000000" pitchFamily="2" charset="0"/>
                <a:ea typeface="Ebrima" panose="02000000000000000000" pitchFamily="2" charset="0"/>
                <a:cs typeface="Ebrima" panose="02000000000000000000" pitchFamily="2" charset="0"/>
              </a:rPr>
              <a:t>We should consider putting in place delegated </a:t>
            </a:r>
            <a:r>
              <a:rPr lang="en-GB" sz="2000" dirty="0">
                <a:solidFill>
                  <a:prstClr val="black"/>
                </a:solidFill>
                <a:latin typeface="Ebrima" panose="02000000000000000000" pitchFamily="2" charset="0"/>
                <a:ea typeface="Ebrima" panose="02000000000000000000" pitchFamily="2" charset="0"/>
                <a:cs typeface="Ebrima" panose="02000000000000000000" pitchFamily="2" charset="0"/>
              </a:rPr>
              <a:t>c</a:t>
            </a:r>
            <a:r>
              <a:rPr lang="en-GB" sz="2000" dirty="0" smtClean="0">
                <a:solidFill>
                  <a:prstClr val="black"/>
                </a:solidFill>
                <a:latin typeface="Ebrima" panose="02000000000000000000" pitchFamily="2" charset="0"/>
                <a:ea typeface="Ebrima" panose="02000000000000000000" pitchFamily="2" charset="0"/>
                <a:cs typeface="Ebrima" panose="02000000000000000000" pitchFamily="2" charset="0"/>
              </a:rPr>
              <a:t>harging powers, allowing a more dynamic approach to changes in the market (£260k).</a:t>
            </a:r>
          </a:p>
          <a:p>
            <a:pPr marL="457200" indent="-457200" fontAlgn="auto">
              <a:lnSpc>
                <a:spcPct val="85000"/>
              </a:lnSpc>
              <a:spcBef>
                <a:spcPts val="0"/>
              </a:spcBef>
              <a:spcAft>
                <a:spcPts val="0"/>
              </a:spcAft>
              <a:buFont typeface="Arial" pitchFamily="34" charset="0"/>
              <a:buChar char="•"/>
              <a:defRPr/>
            </a:pPr>
            <a:endParaRPr lang="en-GB" sz="2000" dirty="0">
              <a:solidFill>
                <a:prstClr val="black"/>
              </a:solidFill>
              <a:latin typeface="Ebrima" panose="02000000000000000000" pitchFamily="2" charset="0"/>
              <a:ea typeface="Ebrima" panose="02000000000000000000" pitchFamily="2" charset="0"/>
              <a:cs typeface="Ebrima" panose="02000000000000000000" pitchFamily="2" charset="0"/>
            </a:endParaRPr>
          </a:p>
          <a:p>
            <a:pPr marL="457200" indent="-457200" fontAlgn="auto">
              <a:lnSpc>
                <a:spcPct val="85000"/>
              </a:lnSpc>
              <a:spcBef>
                <a:spcPts val="0"/>
              </a:spcBef>
              <a:spcAft>
                <a:spcPts val="0"/>
              </a:spcAft>
              <a:buFont typeface="Arial" pitchFamily="34" charset="0"/>
              <a:buChar char="•"/>
              <a:defRPr/>
            </a:pPr>
            <a:r>
              <a:rPr lang="en-GB" sz="2000" dirty="0" smtClean="0">
                <a:solidFill>
                  <a:prstClr val="black"/>
                </a:solidFill>
                <a:latin typeface="Ebrima" panose="02000000000000000000" pitchFamily="2" charset="0"/>
                <a:ea typeface="Ebrima" panose="02000000000000000000" pitchFamily="2" charset="0"/>
                <a:cs typeface="Ebrima" panose="02000000000000000000" pitchFamily="2" charset="0"/>
              </a:rPr>
              <a:t>We should put in place process improvements to our current contracts process, including fees for any changes made during the contracts period (budget proposal).</a:t>
            </a:r>
          </a:p>
          <a:p>
            <a:pPr fontAlgn="auto">
              <a:lnSpc>
                <a:spcPct val="85000"/>
              </a:lnSpc>
              <a:spcBef>
                <a:spcPts val="0"/>
              </a:spcBef>
              <a:spcAft>
                <a:spcPts val="0"/>
              </a:spcAft>
              <a:defRPr/>
            </a:pPr>
            <a:endParaRPr lang="en-GB" sz="2000" dirty="0" smtClean="0">
              <a:solidFill>
                <a:prstClr val="black"/>
              </a:solidFill>
              <a:latin typeface="Ebrima" panose="02000000000000000000" pitchFamily="2" charset="0"/>
              <a:ea typeface="Ebrima" panose="02000000000000000000" pitchFamily="2" charset="0"/>
              <a:cs typeface="Ebrima" panose="02000000000000000000" pitchFamily="2" charset="0"/>
            </a:endParaRPr>
          </a:p>
          <a:p>
            <a:pPr marL="457200" indent="-457200" fontAlgn="auto">
              <a:lnSpc>
                <a:spcPct val="85000"/>
              </a:lnSpc>
              <a:spcBef>
                <a:spcPts val="0"/>
              </a:spcBef>
              <a:spcAft>
                <a:spcPts val="0"/>
              </a:spcAft>
              <a:buFont typeface="Arial" pitchFamily="34" charset="0"/>
              <a:buChar char="•"/>
              <a:defRPr/>
            </a:pPr>
            <a:endParaRPr lang="en-GB" sz="2000" dirty="0">
              <a:solidFill>
                <a:prstClr val="black"/>
              </a:solidFill>
              <a:latin typeface="Ebrima" panose="02000000000000000000" pitchFamily="2" charset="0"/>
              <a:ea typeface="Ebrima" panose="02000000000000000000" pitchFamily="2" charset="0"/>
              <a:cs typeface="Ebrima" panose="02000000000000000000" pitchFamily="2" charset="0"/>
            </a:endParaRPr>
          </a:p>
        </p:txBody>
      </p:sp>
    </p:spTree>
    <p:extLst>
      <p:ext uri="{BB962C8B-B14F-4D97-AF65-F5344CB8AC3E}">
        <p14:creationId xmlns:p14="http://schemas.microsoft.com/office/powerpoint/2010/main" val="172550195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grpSp>
        <p:nvGrpSpPr>
          <p:cNvPr id="6146" name="Group 5"/>
          <p:cNvGrpSpPr>
            <a:grpSpLocks/>
          </p:cNvGrpSpPr>
          <p:nvPr/>
        </p:nvGrpSpPr>
        <p:grpSpPr bwMode="auto">
          <a:xfrm>
            <a:off x="-7938" y="115888"/>
            <a:ext cx="9144001" cy="720725"/>
            <a:chOff x="-7950" y="116632"/>
            <a:chExt cx="9144000" cy="720080"/>
          </a:xfrm>
        </p:grpSpPr>
        <p:sp>
          <p:nvSpPr>
            <p:cNvPr id="6148" name="Text Box 10"/>
            <p:cNvSpPr txBox="1">
              <a:spLocks noChangeArrowheads="1"/>
            </p:cNvSpPr>
            <p:nvPr/>
          </p:nvSpPr>
          <p:spPr bwMode="auto">
            <a:xfrm>
              <a:off x="-7950" y="116632"/>
              <a:ext cx="9144000"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ctr"/>
              <a:r>
                <a:rPr lang="en-GB" altLang="en-US" sz="4000" b="1" dirty="0" smtClean="0">
                  <a:solidFill>
                    <a:srgbClr val="492F92"/>
                  </a:solidFill>
                  <a:latin typeface="Ebrima" pitchFamily="2" charset="0"/>
                  <a:ea typeface="Ebrima" pitchFamily="2" charset="0"/>
                  <a:cs typeface="Ebrima" pitchFamily="2" charset="0"/>
                </a:rPr>
                <a:t>Key Recommendations</a:t>
              </a:r>
              <a:endParaRPr lang="en-GB" altLang="en-US" sz="4000" b="1" dirty="0">
                <a:solidFill>
                  <a:srgbClr val="492F92"/>
                </a:solidFill>
                <a:latin typeface="Ebrima" pitchFamily="2" charset="0"/>
                <a:ea typeface="Ebrima" pitchFamily="2" charset="0"/>
                <a:cs typeface="Ebrima" pitchFamily="2" charset="0"/>
              </a:endParaRPr>
            </a:p>
          </p:txBody>
        </p:sp>
        <p:cxnSp>
          <p:nvCxnSpPr>
            <p:cNvPr id="8" name="Straight Connector 7"/>
            <p:cNvCxnSpPr/>
            <p:nvPr/>
          </p:nvCxnSpPr>
          <p:spPr bwMode="auto">
            <a:xfrm>
              <a:off x="971600" y="835152"/>
              <a:ext cx="7200000" cy="0"/>
            </a:xfrm>
            <a:prstGeom prst="line">
              <a:avLst/>
            </a:prstGeom>
            <a:ln w="50800" cap="rnd">
              <a:gradFill flip="none" rotWithShape="1">
                <a:gsLst>
                  <a:gs pos="0">
                    <a:srgbClr val="492F92"/>
                  </a:gs>
                  <a:gs pos="50000">
                    <a:schemeClr val="bg1"/>
                  </a:gs>
                  <a:gs pos="100000">
                    <a:srgbClr val="007C4D"/>
                  </a:gs>
                </a:gsLst>
                <a:lin ang="0" scaled="1"/>
                <a:tileRect/>
              </a:gradFill>
            </a:ln>
          </p:spPr>
          <p:style>
            <a:lnRef idx="1">
              <a:schemeClr val="accent1"/>
            </a:lnRef>
            <a:fillRef idx="0">
              <a:schemeClr val="accent1"/>
            </a:fillRef>
            <a:effectRef idx="0">
              <a:schemeClr val="accent1"/>
            </a:effectRef>
            <a:fontRef idx="minor">
              <a:schemeClr val="tx1"/>
            </a:fontRef>
          </p:style>
        </p:cxnSp>
      </p:grpSp>
      <p:sp>
        <p:nvSpPr>
          <p:cNvPr id="13" name="Text Box 10"/>
          <p:cNvSpPr txBox="1">
            <a:spLocks noChangeArrowheads="1"/>
          </p:cNvSpPr>
          <p:nvPr/>
        </p:nvSpPr>
        <p:spPr bwMode="auto">
          <a:xfrm>
            <a:off x="826191" y="1090088"/>
            <a:ext cx="7794625" cy="3754874"/>
          </a:xfrm>
          <a:prstGeom prst="rect">
            <a:avLst/>
          </a:prstGeom>
          <a:noFill/>
          <a:ln>
            <a:noFill/>
          </a:ln>
          <a:effectLst/>
          <a:extLst/>
        </p:spPr>
        <p:txBody>
          <a:bodyPr>
            <a:spAutoFit/>
          </a:bodyPr>
          <a:lstStyle/>
          <a:p>
            <a:pPr fontAlgn="auto">
              <a:lnSpc>
                <a:spcPct val="85000"/>
              </a:lnSpc>
              <a:spcBef>
                <a:spcPts val="0"/>
              </a:spcBef>
              <a:spcAft>
                <a:spcPts val="0"/>
              </a:spcAft>
              <a:defRPr/>
            </a:pPr>
            <a:r>
              <a:rPr lang="en-GB" sz="2000" dirty="0" smtClean="0">
                <a:solidFill>
                  <a:srgbClr val="492F92"/>
                </a:solidFill>
                <a:latin typeface="Ebrima" panose="02000000000000000000" pitchFamily="2" charset="0"/>
                <a:ea typeface="Ebrima" panose="02000000000000000000" pitchFamily="2" charset="0"/>
                <a:cs typeface="Ebrima" panose="02000000000000000000" pitchFamily="2" charset="0"/>
              </a:rPr>
              <a:t>Commercial Waste</a:t>
            </a:r>
            <a:endParaRPr lang="en-GB" sz="2000" dirty="0">
              <a:solidFill>
                <a:srgbClr val="492F92"/>
              </a:solidFill>
              <a:latin typeface="Ebrima" panose="02000000000000000000" pitchFamily="2" charset="0"/>
              <a:ea typeface="Ebrima" panose="02000000000000000000" pitchFamily="2" charset="0"/>
              <a:cs typeface="Ebrima" panose="02000000000000000000" pitchFamily="2" charset="0"/>
            </a:endParaRPr>
          </a:p>
          <a:p>
            <a:pPr marL="457200" indent="-457200" fontAlgn="auto">
              <a:lnSpc>
                <a:spcPct val="85000"/>
              </a:lnSpc>
              <a:spcBef>
                <a:spcPts val="0"/>
              </a:spcBef>
              <a:spcAft>
                <a:spcPts val="0"/>
              </a:spcAft>
              <a:buFont typeface="Arial" pitchFamily="34" charset="0"/>
              <a:buChar char="•"/>
              <a:defRPr/>
            </a:pPr>
            <a:endParaRPr lang="en-GB" sz="2000" dirty="0" smtClean="0">
              <a:solidFill>
                <a:prstClr val="black"/>
              </a:solidFill>
              <a:latin typeface="Ebrima" panose="02000000000000000000" pitchFamily="2" charset="0"/>
              <a:ea typeface="Ebrima" panose="02000000000000000000" pitchFamily="2" charset="0"/>
              <a:cs typeface="Ebrima" panose="02000000000000000000" pitchFamily="2" charset="0"/>
            </a:endParaRPr>
          </a:p>
          <a:p>
            <a:pPr marL="457200" indent="-457200" fontAlgn="auto">
              <a:lnSpc>
                <a:spcPct val="85000"/>
              </a:lnSpc>
              <a:spcBef>
                <a:spcPts val="0"/>
              </a:spcBef>
              <a:spcAft>
                <a:spcPts val="0"/>
              </a:spcAft>
              <a:buFont typeface="Arial" pitchFamily="34" charset="0"/>
              <a:buChar char="•"/>
              <a:defRPr/>
            </a:pPr>
            <a:r>
              <a:rPr lang="en-GB" sz="2000" dirty="0" smtClean="0">
                <a:solidFill>
                  <a:prstClr val="black"/>
                </a:solidFill>
                <a:latin typeface="Ebrima" panose="02000000000000000000" pitchFamily="2" charset="0"/>
                <a:ea typeface="Ebrima" panose="02000000000000000000" pitchFamily="2" charset="0"/>
                <a:cs typeface="Ebrima" panose="02000000000000000000" pitchFamily="2" charset="0"/>
              </a:rPr>
              <a:t>We need to put in place Billing and Cost Recovery procedures for commercial waste that link in with wider finance service billing procedures.</a:t>
            </a:r>
          </a:p>
          <a:p>
            <a:pPr marL="457200" indent="-457200" fontAlgn="auto">
              <a:lnSpc>
                <a:spcPct val="85000"/>
              </a:lnSpc>
              <a:spcBef>
                <a:spcPts val="0"/>
              </a:spcBef>
              <a:spcAft>
                <a:spcPts val="0"/>
              </a:spcAft>
              <a:buFont typeface="Arial" pitchFamily="34" charset="0"/>
              <a:buChar char="•"/>
              <a:defRPr/>
            </a:pPr>
            <a:endParaRPr lang="en-GB" sz="2000" dirty="0" smtClean="0">
              <a:solidFill>
                <a:prstClr val="black"/>
              </a:solidFill>
              <a:latin typeface="Ebrima" panose="02000000000000000000" pitchFamily="2" charset="0"/>
              <a:ea typeface="Ebrima" panose="02000000000000000000" pitchFamily="2" charset="0"/>
              <a:cs typeface="Ebrima" panose="02000000000000000000" pitchFamily="2" charset="0"/>
            </a:endParaRPr>
          </a:p>
          <a:p>
            <a:pPr marL="457200" indent="-457200" fontAlgn="auto">
              <a:lnSpc>
                <a:spcPct val="85000"/>
              </a:lnSpc>
              <a:spcBef>
                <a:spcPts val="0"/>
              </a:spcBef>
              <a:spcAft>
                <a:spcPts val="0"/>
              </a:spcAft>
              <a:buFont typeface="Arial" pitchFamily="34" charset="0"/>
              <a:buChar char="•"/>
              <a:defRPr/>
            </a:pPr>
            <a:r>
              <a:rPr lang="en-GB" sz="2000" dirty="0" smtClean="0">
                <a:solidFill>
                  <a:prstClr val="black"/>
                </a:solidFill>
                <a:latin typeface="Ebrima" panose="02000000000000000000" pitchFamily="2" charset="0"/>
                <a:ea typeface="Ebrima" panose="02000000000000000000" pitchFamily="2" charset="0"/>
                <a:cs typeface="Ebrima" panose="02000000000000000000" pitchFamily="2" charset="0"/>
              </a:rPr>
              <a:t>We need to better understand our income and overheads – to determine the true costs involved in running our service and as a result ensure we are able to compete.</a:t>
            </a:r>
          </a:p>
          <a:p>
            <a:pPr marL="457200" indent="-457200" fontAlgn="auto">
              <a:lnSpc>
                <a:spcPct val="85000"/>
              </a:lnSpc>
              <a:spcBef>
                <a:spcPts val="0"/>
              </a:spcBef>
              <a:spcAft>
                <a:spcPts val="0"/>
              </a:spcAft>
              <a:buFont typeface="Arial" pitchFamily="34" charset="0"/>
              <a:buChar char="•"/>
              <a:defRPr/>
            </a:pPr>
            <a:endParaRPr lang="en-GB" sz="2000" dirty="0" smtClean="0">
              <a:solidFill>
                <a:prstClr val="black"/>
              </a:solidFill>
              <a:latin typeface="Ebrima" panose="02000000000000000000" pitchFamily="2" charset="0"/>
              <a:ea typeface="Ebrima" panose="02000000000000000000" pitchFamily="2" charset="0"/>
              <a:cs typeface="Ebrima" panose="02000000000000000000" pitchFamily="2" charset="0"/>
            </a:endParaRPr>
          </a:p>
          <a:p>
            <a:pPr marL="457200" indent="-457200" fontAlgn="auto">
              <a:lnSpc>
                <a:spcPct val="85000"/>
              </a:lnSpc>
              <a:spcBef>
                <a:spcPts val="0"/>
              </a:spcBef>
              <a:spcAft>
                <a:spcPts val="0"/>
              </a:spcAft>
              <a:buFont typeface="Arial" pitchFamily="34" charset="0"/>
              <a:buChar char="•"/>
              <a:defRPr/>
            </a:pPr>
            <a:r>
              <a:rPr lang="en-GB" sz="2000" dirty="0" smtClean="0">
                <a:solidFill>
                  <a:prstClr val="black"/>
                </a:solidFill>
                <a:latin typeface="Ebrima" panose="02000000000000000000" pitchFamily="2" charset="0"/>
                <a:ea typeface="Ebrima" panose="02000000000000000000" pitchFamily="2" charset="0"/>
                <a:cs typeface="Ebrima" panose="02000000000000000000" pitchFamily="2" charset="0"/>
              </a:rPr>
              <a:t>We need to ensure that all of our NDR customers are being covered by our commercial waste arrangements and ensure the technology is in place within the team to allow this to be managed effectively.  </a:t>
            </a:r>
            <a:endParaRPr lang="en-GB" sz="2000" dirty="0">
              <a:solidFill>
                <a:prstClr val="black"/>
              </a:solidFill>
              <a:latin typeface="Ebrima" panose="02000000000000000000" pitchFamily="2" charset="0"/>
              <a:ea typeface="Ebrima" panose="02000000000000000000" pitchFamily="2" charset="0"/>
              <a:cs typeface="Ebrima" panose="02000000000000000000" pitchFamily="2" charset="0"/>
            </a:endParaRPr>
          </a:p>
        </p:txBody>
      </p:sp>
    </p:spTree>
    <p:extLst>
      <p:ext uri="{BB962C8B-B14F-4D97-AF65-F5344CB8AC3E}">
        <p14:creationId xmlns:p14="http://schemas.microsoft.com/office/powerpoint/2010/main" val="140827937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146" name="Group 5"/>
          <p:cNvGrpSpPr>
            <a:grpSpLocks/>
          </p:cNvGrpSpPr>
          <p:nvPr/>
        </p:nvGrpSpPr>
        <p:grpSpPr bwMode="auto">
          <a:xfrm>
            <a:off x="-7938" y="115888"/>
            <a:ext cx="9144001" cy="720725"/>
            <a:chOff x="-7950" y="116632"/>
            <a:chExt cx="9144000" cy="720080"/>
          </a:xfrm>
        </p:grpSpPr>
        <p:sp>
          <p:nvSpPr>
            <p:cNvPr id="6148" name="Text Box 10"/>
            <p:cNvSpPr txBox="1">
              <a:spLocks noChangeArrowheads="1"/>
            </p:cNvSpPr>
            <p:nvPr/>
          </p:nvSpPr>
          <p:spPr bwMode="auto">
            <a:xfrm>
              <a:off x="-7950" y="116632"/>
              <a:ext cx="9144000"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ctr"/>
              <a:r>
                <a:rPr lang="en-GB" altLang="en-US" sz="4000" b="1" dirty="0" smtClean="0">
                  <a:solidFill>
                    <a:srgbClr val="492F92"/>
                  </a:solidFill>
                  <a:latin typeface="Ebrima" pitchFamily="2" charset="0"/>
                  <a:ea typeface="Ebrima" pitchFamily="2" charset="0"/>
                  <a:cs typeface="Ebrima" pitchFamily="2" charset="0"/>
                </a:rPr>
                <a:t>Key Recommendations</a:t>
              </a:r>
              <a:endParaRPr lang="en-GB" altLang="en-US" sz="4000" b="1" dirty="0">
                <a:solidFill>
                  <a:srgbClr val="492F92"/>
                </a:solidFill>
                <a:latin typeface="Ebrima" pitchFamily="2" charset="0"/>
                <a:ea typeface="Ebrima" pitchFamily="2" charset="0"/>
                <a:cs typeface="Ebrima" pitchFamily="2" charset="0"/>
              </a:endParaRPr>
            </a:p>
          </p:txBody>
        </p:sp>
        <p:cxnSp>
          <p:nvCxnSpPr>
            <p:cNvPr id="8" name="Straight Connector 7"/>
            <p:cNvCxnSpPr/>
            <p:nvPr/>
          </p:nvCxnSpPr>
          <p:spPr bwMode="auto">
            <a:xfrm>
              <a:off x="971600" y="835152"/>
              <a:ext cx="7200000" cy="0"/>
            </a:xfrm>
            <a:prstGeom prst="line">
              <a:avLst/>
            </a:prstGeom>
            <a:ln w="50800" cap="rnd">
              <a:gradFill flip="none" rotWithShape="1">
                <a:gsLst>
                  <a:gs pos="0">
                    <a:srgbClr val="492F92"/>
                  </a:gs>
                  <a:gs pos="50000">
                    <a:schemeClr val="bg1"/>
                  </a:gs>
                  <a:gs pos="100000">
                    <a:srgbClr val="007C4D"/>
                  </a:gs>
                </a:gsLst>
                <a:lin ang="0" scaled="1"/>
                <a:tileRect/>
              </a:gradFill>
            </a:ln>
          </p:spPr>
          <p:style>
            <a:lnRef idx="1">
              <a:schemeClr val="accent1"/>
            </a:lnRef>
            <a:fillRef idx="0">
              <a:schemeClr val="accent1"/>
            </a:fillRef>
            <a:effectRef idx="0">
              <a:schemeClr val="accent1"/>
            </a:effectRef>
            <a:fontRef idx="minor">
              <a:schemeClr val="tx1"/>
            </a:fontRef>
          </p:style>
        </p:cxnSp>
      </p:grpSp>
      <p:sp>
        <p:nvSpPr>
          <p:cNvPr id="13" name="Text Box 10"/>
          <p:cNvSpPr txBox="1">
            <a:spLocks noChangeArrowheads="1"/>
          </p:cNvSpPr>
          <p:nvPr/>
        </p:nvSpPr>
        <p:spPr bwMode="auto">
          <a:xfrm>
            <a:off x="822526" y="1125538"/>
            <a:ext cx="7794625" cy="3493264"/>
          </a:xfrm>
          <a:prstGeom prst="rect">
            <a:avLst/>
          </a:prstGeom>
          <a:noFill/>
          <a:ln>
            <a:noFill/>
          </a:ln>
          <a:effectLst/>
          <a:extLst/>
        </p:spPr>
        <p:txBody>
          <a:bodyPr>
            <a:spAutoFit/>
          </a:bodyPr>
          <a:lstStyle/>
          <a:p>
            <a:pPr fontAlgn="auto">
              <a:lnSpc>
                <a:spcPct val="85000"/>
              </a:lnSpc>
              <a:spcBef>
                <a:spcPts val="0"/>
              </a:spcBef>
              <a:spcAft>
                <a:spcPts val="0"/>
              </a:spcAft>
              <a:defRPr/>
            </a:pPr>
            <a:r>
              <a:rPr lang="en-GB" sz="2000" dirty="0" smtClean="0">
                <a:solidFill>
                  <a:srgbClr val="492F92"/>
                </a:solidFill>
                <a:latin typeface="Ebrima" panose="02000000000000000000" pitchFamily="2" charset="0"/>
                <a:ea typeface="Ebrima" panose="02000000000000000000" pitchFamily="2" charset="0"/>
                <a:cs typeface="Ebrima" panose="02000000000000000000" pitchFamily="2" charset="0"/>
              </a:rPr>
              <a:t>Green Waste</a:t>
            </a:r>
          </a:p>
          <a:p>
            <a:pPr fontAlgn="auto">
              <a:lnSpc>
                <a:spcPct val="85000"/>
              </a:lnSpc>
              <a:spcBef>
                <a:spcPts val="0"/>
              </a:spcBef>
              <a:spcAft>
                <a:spcPts val="0"/>
              </a:spcAft>
              <a:defRPr/>
            </a:pPr>
            <a:endParaRPr lang="en-GB" sz="2000" dirty="0" smtClean="0">
              <a:solidFill>
                <a:srgbClr val="492F92"/>
              </a:solidFill>
              <a:latin typeface="Ebrima" panose="02000000000000000000" pitchFamily="2" charset="0"/>
              <a:ea typeface="Ebrima" panose="02000000000000000000" pitchFamily="2" charset="0"/>
              <a:cs typeface="Ebrima" panose="02000000000000000000" pitchFamily="2" charset="0"/>
            </a:endParaRPr>
          </a:p>
          <a:p>
            <a:pPr marL="457200" indent="-457200" fontAlgn="auto">
              <a:lnSpc>
                <a:spcPct val="85000"/>
              </a:lnSpc>
              <a:spcBef>
                <a:spcPts val="0"/>
              </a:spcBef>
              <a:spcAft>
                <a:spcPts val="0"/>
              </a:spcAft>
              <a:buFont typeface="Arial" pitchFamily="34" charset="0"/>
              <a:buChar char="•"/>
              <a:defRPr/>
            </a:pPr>
            <a:r>
              <a:rPr lang="en-GB" sz="2000" dirty="0" smtClean="0">
                <a:solidFill>
                  <a:prstClr val="black"/>
                </a:solidFill>
                <a:latin typeface="Ebrima" panose="02000000000000000000" pitchFamily="2" charset="0"/>
                <a:ea typeface="Ebrima" panose="02000000000000000000" pitchFamily="2" charset="0"/>
                <a:cs typeface="Ebrima" panose="02000000000000000000" pitchFamily="2" charset="0"/>
              </a:rPr>
              <a:t>We should introduce a fee for the collection of green waste – this will follow the model that has been introduced in Angus Council and several English authorities (£500k).  This is preferable to stopping the service altogether which Borders Council have done, or not providing it at all (such as Aberdeenshire Council)</a:t>
            </a:r>
          </a:p>
          <a:p>
            <a:pPr marL="457200" indent="-457200" fontAlgn="auto">
              <a:lnSpc>
                <a:spcPct val="85000"/>
              </a:lnSpc>
              <a:spcBef>
                <a:spcPts val="0"/>
              </a:spcBef>
              <a:spcAft>
                <a:spcPts val="0"/>
              </a:spcAft>
              <a:buFont typeface="Arial" pitchFamily="34" charset="0"/>
              <a:buChar char="•"/>
              <a:defRPr/>
            </a:pPr>
            <a:endParaRPr lang="en-GB" sz="2000" b="1" dirty="0">
              <a:solidFill>
                <a:prstClr val="black"/>
              </a:solidFill>
              <a:latin typeface="Ebrima" panose="02000000000000000000" pitchFamily="2" charset="0"/>
              <a:ea typeface="Ebrima" panose="02000000000000000000" pitchFamily="2" charset="0"/>
              <a:cs typeface="Ebrima" panose="02000000000000000000" pitchFamily="2" charset="0"/>
            </a:endParaRPr>
          </a:p>
          <a:p>
            <a:pPr marL="457200" indent="-457200" fontAlgn="auto">
              <a:lnSpc>
                <a:spcPct val="85000"/>
              </a:lnSpc>
              <a:spcBef>
                <a:spcPts val="0"/>
              </a:spcBef>
              <a:spcAft>
                <a:spcPts val="0"/>
              </a:spcAft>
              <a:buFont typeface="Arial" pitchFamily="34" charset="0"/>
              <a:buChar char="•"/>
              <a:defRPr/>
            </a:pPr>
            <a:r>
              <a:rPr lang="en-GB" sz="2000" dirty="0" smtClean="0">
                <a:solidFill>
                  <a:prstClr val="black"/>
                </a:solidFill>
                <a:latin typeface="Ebrima" panose="02000000000000000000" pitchFamily="2" charset="0"/>
                <a:ea typeface="Ebrima" panose="02000000000000000000" pitchFamily="2" charset="0"/>
                <a:cs typeface="Ebrima" panose="02000000000000000000" pitchFamily="2" charset="0"/>
              </a:rPr>
              <a:t>Put in place back office systems to support the system – and market the service – it is very good value at 50p per week! </a:t>
            </a:r>
          </a:p>
          <a:p>
            <a:pPr marL="457200" indent="-457200" fontAlgn="auto">
              <a:lnSpc>
                <a:spcPct val="85000"/>
              </a:lnSpc>
              <a:spcBef>
                <a:spcPts val="0"/>
              </a:spcBef>
              <a:spcAft>
                <a:spcPts val="0"/>
              </a:spcAft>
              <a:buFont typeface="Arial" pitchFamily="34" charset="0"/>
              <a:buChar char="•"/>
              <a:defRPr/>
            </a:pPr>
            <a:endParaRPr lang="en-GB" sz="2000" dirty="0">
              <a:solidFill>
                <a:prstClr val="black"/>
              </a:solidFill>
              <a:latin typeface="Ebrima" panose="02000000000000000000" pitchFamily="2" charset="0"/>
              <a:ea typeface="Ebrima" panose="02000000000000000000" pitchFamily="2" charset="0"/>
              <a:cs typeface="Ebrima" panose="02000000000000000000" pitchFamily="2" charset="0"/>
            </a:endParaRPr>
          </a:p>
          <a:p>
            <a:pPr marL="457200" indent="-457200" fontAlgn="auto">
              <a:lnSpc>
                <a:spcPct val="85000"/>
              </a:lnSpc>
              <a:spcBef>
                <a:spcPts val="0"/>
              </a:spcBef>
              <a:spcAft>
                <a:spcPts val="0"/>
              </a:spcAft>
              <a:buFont typeface="Arial" pitchFamily="34" charset="0"/>
              <a:buChar char="•"/>
              <a:defRPr/>
            </a:pPr>
            <a:r>
              <a:rPr lang="en-GB" sz="2000" dirty="0" smtClean="0">
                <a:solidFill>
                  <a:prstClr val="black"/>
                </a:solidFill>
                <a:latin typeface="Ebrima" panose="02000000000000000000" pitchFamily="2" charset="0"/>
                <a:ea typeface="Ebrima" panose="02000000000000000000" pitchFamily="2" charset="0"/>
                <a:cs typeface="Ebrima" panose="02000000000000000000" pitchFamily="2" charset="0"/>
              </a:rPr>
              <a:t>Citizens Panel – 47% would pay the annual charge</a:t>
            </a:r>
            <a:endParaRPr lang="en-GB" sz="2000" dirty="0">
              <a:solidFill>
                <a:prstClr val="black"/>
              </a:solidFill>
              <a:latin typeface="Ebrima" panose="02000000000000000000" pitchFamily="2" charset="0"/>
              <a:ea typeface="Ebrima" panose="02000000000000000000" pitchFamily="2" charset="0"/>
              <a:cs typeface="Ebrima" panose="02000000000000000000" pitchFamily="2" charset="0"/>
            </a:endParaRPr>
          </a:p>
        </p:txBody>
      </p:sp>
    </p:spTree>
    <p:extLst>
      <p:ext uri="{BB962C8B-B14F-4D97-AF65-F5344CB8AC3E}">
        <p14:creationId xmlns:p14="http://schemas.microsoft.com/office/powerpoint/2010/main" val="51152518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146" name="Group 5"/>
          <p:cNvGrpSpPr>
            <a:grpSpLocks/>
          </p:cNvGrpSpPr>
          <p:nvPr/>
        </p:nvGrpSpPr>
        <p:grpSpPr bwMode="auto">
          <a:xfrm>
            <a:off x="-7938" y="115888"/>
            <a:ext cx="9144001" cy="720725"/>
            <a:chOff x="-7950" y="116632"/>
            <a:chExt cx="9144000" cy="720080"/>
          </a:xfrm>
        </p:grpSpPr>
        <p:sp>
          <p:nvSpPr>
            <p:cNvPr id="6148" name="Text Box 10"/>
            <p:cNvSpPr txBox="1">
              <a:spLocks noChangeArrowheads="1"/>
            </p:cNvSpPr>
            <p:nvPr/>
          </p:nvSpPr>
          <p:spPr bwMode="auto">
            <a:xfrm>
              <a:off x="-7950" y="116632"/>
              <a:ext cx="9144000"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ctr"/>
              <a:r>
                <a:rPr lang="en-GB" altLang="en-US" sz="4000" b="1" dirty="0" smtClean="0">
                  <a:solidFill>
                    <a:srgbClr val="492F92"/>
                  </a:solidFill>
                  <a:latin typeface="Ebrima" pitchFamily="2" charset="0"/>
                  <a:ea typeface="Ebrima" pitchFamily="2" charset="0"/>
                  <a:cs typeface="Ebrima" pitchFamily="2" charset="0"/>
                </a:rPr>
                <a:t>Key Recommendations</a:t>
              </a:r>
              <a:endParaRPr lang="en-GB" altLang="en-US" sz="4000" b="1" dirty="0">
                <a:solidFill>
                  <a:srgbClr val="492F92"/>
                </a:solidFill>
                <a:latin typeface="Ebrima" pitchFamily="2" charset="0"/>
                <a:ea typeface="Ebrima" pitchFamily="2" charset="0"/>
                <a:cs typeface="Ebrima" pitchFamily="2" charset="0"/>
              </a:endParaRPr>
            </a:p>
          </p:txBody>
        </p:sp>
        <p:cxnSp>
          <p:nvCxnSpPr>
            <p:cNvPr id="8" name="Straight Connector 7"/>
            <p:cNvCxnSpPr/>
            <p:nvPr/>
          </p:nvCxnSpPr>
          <p:spPr bwMode="auto">
            <a:xfrm>
              <a:off x="971600" y="835152"/>
              <a:ext cx="7200000" cy="0"/>
            </a:xfrm>
            <a:prstGeom prst="line">
              <a:avLst/>
            </a:prstGeom>
            <a:ln w="50800" cap="rnd">
              <a:gradFill flip="none" rotWithShape="1">
                <a:gsLst>
                  <a:gs pos="0">
                    <a:srgbClr val="492F92"/>
                  </a:gs>
                  <a:gs pos="50000">
                    <a:schemeClr val="bg1"/>
                  </a:gs>
                  <a:gs pos="100000">
                    <a:srgbClr val="007C4D"/>
                  </a:gs>
                </a:gsLst>
                <a:lin ang="0" scaled="1"/>
                <a:tileRect/>
              </a:gradFill>
            </a:ln>
          </p:spPr>
          <p:style>
            <a:lnRef idx="1">
              <a:schemeClr val="accent1"/>
            </a:lnRef>
            <a:fillRef idx="0">
              <a:schemeClr val="accent1"/>
            </a:fillRef>
            <a:effectRef idx="0">
              <a:schemeClr val="accent1"/>
            </a:effectRef>
            <a:fontRef idx="minor">
              <a:schemeClr val="tx1"/>
            </a:fontRef>
          </p:style>
        </p:cxnSp>
      </p:grpSp>
      <p:sp>
        <p:nvSpPr>
          <p:cNvPr id="13" name="Text Box 10"/>
          <p:cNvSpPr txBox="1">
            <a:spLocks noChangeArrowheads="1"/>
          </p:cNvSpPr>
          <p:nvPr/>
        </p:nvSpPr>
        <p:spPr bwMode="auto">
          <a:xfrm>
            <a:off x="822526" y="1125538"/>
            <a:ext cx="7794625" cy="2708434"/>
          </a:xfrm>
          <a:prstGeom prst="rect">
            <a:avLst/>
          </a:prstGeom>
          <a:noFill/>
          <a:ln>
            <a:noFill/>
          </a:ln>
          <a:effectLst/>
          <a:extLst/>
        </p:spPr>
        <p:txBody>
          <a:bodyPr>
            <a:spAutoFit/>
          </a:bodyPr>
          <a:lstStyle/>
          <a:p>
            <a:pPr fontAlgn="auto">
              <a:lnSpc>
                <a:spcPct val="85000"/>
              </a:lnSpc>
              <a:spcBef>
                <a:spcPts val="0"/>
              </a:spcBef>
              <a:spcAft>
                <a:spcPts val="0"/>
              </a:spcAft>
              <a:defRPr/>
            </a:pPr>
            <a:r>
              <a:rPr lang="en-GB" sz="2000" dirty="0" smtClean="0">
                <a:solidFill>
                  <a:srgbClr val="492F92"/>
                </a:solidFill>
                <a:latin typeface="Ebrima" panose="02000000000000000000" pitchFamily="2" charset="0"/>
                <a:ea typeface="Ebrima" panose="02000000000000000000" pitchFamily="2" charset="0"/>
                <a:cs typeface="Ebrima" panose="02000000000000000000" pitchFamily="2" charset="0"/>
              </a:rPr>
              <a:t>Food Waste</a:t>
            </a:r>
          </a:p>
          <a:p>
            <a:pPr fontAlgn="auto">
              <a:lnSpc>
                <a:spcPct val="85000"/>
              </a:lnSpc>
              <a:spcBef>
                <a:spcPts val="0"/>
              </a:spcBef>
              <a:spcAft>
                <a:spcPts val="0"/>
              </a:spcAft>
              <a:defRPr/>
            </a:pPr>
            <a:endParaRPr lang="en-GB" sz="2000" dirty="0" smtClean="0">
              <a:solidFill>
                <a:srgbClr val="492F92"/>
              </a:solidFill>
              <a:latin typeface="Ebrima" panose="02000000000000000000" pitchFamily="2" charset="0"/>
              <a:ea typeface="Ebrima" panose="02000000000000000000" pitchFamily="2" charset="0"/>
              <a:cs typeface="Ebrima" panose="02000000000000000000" pitchFamily="2" charset="0"/>
            </a:endParaRPr>
          </a:p>
          <a:p>
            <a:pPr marL="457200" indent="-457200" fontAlgn="auto">
              <a:lnSpc>
                <a:spcPct val="85000"/>
              </a:lnSpc>
              <a:spcBef>
                <a:spcPts val="0"/>
              </a:spcBef>
              <a:spcAft>
                <a:spcPts val="0"/>
              </a:spcAft>
              <a:buFont typeface="Arial" pitchFamily="34" charset="0"/>
              <a:buChar char="•"/>
              <a:defRPr/>
            </a:pPr>
            <a:r>
              <a:rPr lang="en-GB" sz="2000" dirty="0" smtClean="0">
                <a:solidFill>
                  <a:prstClr val="black"/>
                </a:solidFill>
                <a:latin typeface="Ebrima" panose="02000000000000000000" pitchFamily="2" charset="0"/>
                <a:ea typeface="Ebrima" panose="02000000000000000000" pitchFamily="2" charset="0"/>
                <a:cs typeface="Ebrima" panose="02000000000000000000" pitchFamily="2" charset="0"/>
              </a:rPr>
              <a:t>We need to consider the value of our food waste collection – only used by 40% of householders.  Should we consider changing frequency to fortnightly or consider not providing the service at all (although the latter has been considered previously and discounted on legal advice).</a:t>
            </a:r>
          </a:p>
          <a:p>
            <a:pPr marL="457200" indent="-457200" fontAlgn="auto">
              <a:lnSpc>
                <a:spcPct val="85000"/>
              </a:lnSpc>
              <a:spcBef>
                <a:spcPts val="0"/>
              </a:spcBef>
              <a:spcAft>
                <a:spcPts val="0"/>
              </a:spcAft>
              <a:buFont typeface="Arial" pitchFamily="34" charset="0"/>
              <a:buChar char="•"/>
              <a:defRPr/>
            </a:pPr>
            <a:endParaRPr lang="en-GB" sz="2000" dirty="0">
              <a:solidFill>
                <a:prstClr val="black"/>
              </a:solidFill>
              <a:latin typeface="Ebrima" panose="02000000000000000000" pitchFamily="2" charset="0"/>
              <a:ea typeface="Ebrima" panose="02000000000000000000" pitchFamily="2" charset="0"/>
              <a:cs typeface="Ebrima" panose="02000000000000000000" pitchFamily="2" charset="0"/>
            </a:endParaRPr>
          </a:p>
          <a:p>
            <a:pPr marL="457200" indent="-457200" fontAlgn="auto">
              <a:lnSpc>
                <a:spcPct val="85000"/>
              </a:lnSpc>
              <a:spcBef>
                <a:spcPts val="0"/>
              </a:spcBef>
              <a:spcAft>
                <a:spcPts val="0"/>
              </a:spcAft>
              <a:buFont typeface="Arial" pitchFamily="34" charset="0"/>
              <a:buChar char="•"/>
              <a:defRPr/>
            </a:pPr>
            <a:endParaRPr lang="en-GB" sz="2000" dirty="0">
              <a:solidFill>
                <a:prstClr val="black"/>
              </a:solidFill>
              <a:latin typeface="Ebrima" panose="02000000000000000000" pitchFamily="2" charset="0"/>
              <a:ea typeface="Ebrima" panose="02000000000000000000" pitchFamily="2" charset="0"/>
              <a:cs typeface="Ebrima" panose="02000000000000000000" pitchFamily="2" charset="0"/>
            </a:endParaRPr>
          </a:p>
          <a:p>
            <a:pPr marL="457200" indent="-457200" fontAlgn="auto">
              <a:lnSpc>
                <a:spcPct val="85000"/>
              </a:lnSpc>
              <a:spcBef>
                <a:spcPts val="0"/>
              </a:spcBef>
              <a:spcAft>
                <a:spcPts val="0"/>
              </a:spcAft>
              <a:buFont typeface="Arial" pitchFamily="34" charset="0"/>
              <a:buChar char="•"/>
              <a:defRPr/>
            </a:pPr>
            <a:endParaRPr lang="en-GB" sz="2000" dirty="0">
              <a:solidFill>
                <a:prstClr val="black"/>
              </a:solidFill>
              <a:latin typeface="Ebrima" panose="02000000000000000000" pitchFamily="2" charset="0"/>
              <a:ea typeface="Ebrima" panose="02000000000000000000" pitchFamily="2" charset="0"/>
              <a:cs typeface="Ebrima" panose="02000000000000000000" pitchFamily="2" charset="0"/>
            </a:endParaRPr>
          </a:p>
        </p:txBody>
      </p:sp>
    </p:spTree>
    <p:extLst>
      <p:ext uri="{BB962C8B-B14F-4D97-AF65-F5344CB8AC3E}">
        <p14:creationId xmlns:p14="http://schemas.microsoft.com/office/powerpoint/2010/main" val="100616583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146" name="Group 5"/>
          <p:cNvGrpSpPr>
            <a:grpSpLocks/>
          </p:cNvGrpSpPr>
          <p:nvPr/>
        </p:nvGrpSpPr>
        <p:grpSpPr bwMode="auto">
          <a:xfrm>
            <a:off x="-7938" y="115888"/>
            <a:ext cx="9144001" cy="720725"/>
            <a:chOff x="-7950" y="116632"/>
            <a:chExt cx="9144000" cy="720080"/>
          </a:xfrm>
        </p:grpSpPr>
        <p:sp>
          <p:nvSpPr>
            <p:cNvPr id="6148" name="Text Box 10"/>
            <p:cNvSpPr txBox="1">
              <a:spLocks noChangeArrowheads="1"/>
            </p:cNvSpPr>
            <p:nvPr/>
          </p:nvSpPr>
          <p:spPr bwMode="auto">
            <a:xfrm>
              <a:off x="-7950" y="116632"/>
              <a:ext cx="9144000"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ctr"/>
              <a:r>
                <a:rPr lang="en-GB" altLang="en-US" sz="4000" b="1" dirty="0" smtClean="0">
                  <a:solidFill>
                    <a:srgbClr val="492F92"/>
                  </a:solidFill>
                  <a:latin typeface="Ebrima" pitchFamily="2" charset="0"/>
                  <a:ea typeface="Ebrima" pitchFamily="2" charset="0"/>
                  <a:cs typeface="Ebrima" pitchFamily="2" charset="0"/>
                </a:rPr>
                <a:t>Key Recommendations</a:t>
              </a:r>
              <a:endParaRPr lang="en-GB" altLang="en-US" sz="4000" b="1" dirty="0">
                <a:solidFill>
                  <a:srgbClr val="492F92"/>
                </a:solidFill>
                <a:latin typeface="Ebrima" pitchFamily="2" charset="0"/>
                <a:ea typeface="Ebrima" pitchFamily="2" charset="0"/>
                <a:cs typeface="Ebrima" pitchFamily="2" charset="0"/>
              </a:endParaRPr>
            </a:p>
          </p:txBody>
        </p:sp>
        <p:cxnSp>
          <p:nvCxnSpPr>
            <p:cNvPr id="8" name="Straight Connector 7"/>
            <p:cNvCxnSpPr/>
            <p:nvPr/>
          </p:nvCxnSpPr>
          <p:spPr bwMode="auto">
            <a:xfrm>
              <a:off x="971600" y="835152"/>
              <a:ext cx="7200000" cy="0"/>
            </a:xfrm>
            <a:prstGeom prst="line">
              <a:avLst/>
            </a:prstGeom>
            <a:ln w="50800" cap="rnd">
              <a:gradFill flip="none" rotWithShape="1">
                <a:gsLst>
                  <a:gs pos="0">
                    <a:srgbClr val="492F92"/>
                  </a:gs>
                  <a:gs pos="50000">
                    <a:schemeClr val="bg1"/>
                  </a:gs>
                  <a:gs pos="100000">
                    <a:srgbClr val="007C4D"/>
                  </a:gs>
                </a:gsLst>
                <a:lin ang="0" scaled="1"/>
                <a:tileRect/>
              </a:gradFill>
            </a:ln>
          </p:spPr>
          <p:style>
            <a:lnRef idx="1">
              <a:schemeClr val="accent1"/>
            </a:lnRef>
            <a:fillRef idx="0">
              <a:schemeClr val="accent1"/>
            </a:fillRef>
            <a:effectRef idx="0">
              <a:schemeClr val="accent1"/>
            </a:effectRef>
            <a:fontRef idx="minor">
              <a:schemeClr val="tx1"/>
            </a:fontRef>
          </p:style>
        </p:cxnSp>
      </p:grpSp>
      <p:sp>
        <p:nvSpPr>
          <p:cNvPr id="13" name="Text Box 10"/>
          <p:cNvSpPr txBox="1">
            <a:spLocks noChangeArrowheads="1"/>
          </p:cNvSpPr>
          <p:nvPr/>
        </p:nvSpPr>
        <p:spPr bwMode="auto">
          <a:xfrm>
            <a:off x="822526" y="1125538"/>
            <a:ext cx="7794625" cy="4539704"/>
          </a:xfrm>
          <a:prstGeom prst="rect">
            <a:avLst/>
          </a:prstGeom>
          <a:noFill/>
          <a:ln>
            <a:noFill/>
          </a:ln>
          <a:effectLst/>
          <a:extLst/>
        </p:spPr>
        <p:txBody>
          <a:bodyPr>
            <a:spAutoFit/>
          </a:bodyPr>
          <a:lstStyle/>
          <a:p>
            <a:pPr fontAlgn="auto">
              <a:lnSpc>
                <a:spcPct val="85000"/>
              </a:lnSpc>
              <a:spcBef>
                <a:spcPts val="0"/>
              </a:spcBef>
              <a:spcAft>
                <a:spcPts val="0"/>
              </a:spcAft>
              <a:defRPr/>
            </a:pPr>
            <a:r>
              <a:rPr lang="en-GB" sz="2000" dirty="0" smtClean="0">
                <a:solidFill>
                  <a:srgbClr val="492F92"/>
                </a:solidFill>
                <a:latin typeface="Ebrima" panose="02000000000000000000" pitchFamily="2" charset="0"/>
                <a:ea typeface="Ebrima" panose="02000000000000000000" pitchFamily="2" charset="0"/>
                <a:cs typeface="Ebrima" panose="02000000000000000000" pitchFamily="2" charset="0"/>
              </a:rPr>
              <a:t>Bulky Uplift</a:t>
            </a:r>
            <a:endParaRPr lang="en-GB" sz="2000" dirty="0">
              <a:solidFill>
                <a:srgbClr val="492F92"/>
              </a:solidFill>
              <a:latin typeface="Ebrima" panose="02000000000000000000" pitchFamily="2" charset="0"/>
              <a:ea typeface="Ebrima" panose="02000000000000000000" pitchFamily="2" charset="0"/>
              <a:cs typeface="Ebrima" panose="02000000000000000000" pitchFamily="2" charset="0"/>
            </a:endParaRPr>
          </a:p>
          <a:p>
            <a:pPr marL="457200" indent="-457200" fontAlgn="auto">
              <a:lnSpc>
                <a:spcPct val="85000"/>
              </a:lnSpc>
              <a:spcBef>
                <a:spcPts val="0"/>
              </a:spcBef>
              <a:spcAft>
                <a:spcPts val="0"/>
              </a:spcAft>
              <a:buFont typeface="Arial" pitchFamily="34" charset="0"/>
              <a:buChar char="•"/>
              <a:defRPr/>
            </a:pPr>
            <a:endParaRPr lang="en-GB" sz="2000" dirty="0">
              <a:solidFill>
                <a:prstClr val="black"/>
              </a:solidFill>
              <a:latin typeface="Ebrima" panose="02000000000000000000" pitchFamily="2" charset="0"/>
              <a:ea typeface="Ebrima" panose="02000000000000000000" pitchFamily="2" charset="0"/>
              <a:cs typeface="Ebrima" panose="02000000000000000000" pitchFamily="2" charset="0"/>
            </a:endParaRPr>
          </a:p>
          <a:p>
            <a:pPr marL="457200" indent="-457200" fontAlgn="auto">
              <a:lnSpc>
                <a:spcPct val="85000"/>
              </a:lnSpc>
              <a:spcBef>
                <a:spcPts val="0"/>
              </a:spcBef>
              <a:spcAft>
                <a:spcPts val="0"/>
              </a:spcAft>
              <a:buFont typeface="Arial" pitchFamily="34" charset="0"/>
              <a:buChar char="•"/>
              <a:defRPr/>
            </a:pPr>
            <a:r>
              <a:rPr lang="en-GB" sz="2000" dirty="0" smtClean="0">
                <a:solidFill>
                  <a:prstClr val="black"/>
                </a:solidFill>
                <a:latin typeface="Ebrima" panose="02000000000000000000" pitchFamily="2" charset="0"/>
                <a:ea typeface="Ebrima" panose="02000000000000000000" pitchFamily="2" charset="0"/>
                <a:cs typeface="Ebrima" panose="02000000000000000000" pitchFamily="2" charset="0"/>
              </a:rPr>
              <a:t>Should we stop the service?</a:t>
            </a:r>
          </a:p>
          <a:p>
            <a:pPr fontAlgn="auto">
              <a:lnSpc>
                <a:spcPct val="85000"/>
              </a:lnSpc>
              <a:spcBef>
                <a:spcPts val="0"/>
              </a:spcBef>
              <a:spcAft>
                <a:spcPts val="0"/>
              </a:spcAft>
              <a:defRPr/>
            </a:pPr>
            <a:endParaRPr lang="en-GB" sz="2000" dirty="0">
              <a:solidFill>
                <a:prstClr val="black"/>
              </a:solidFill>
              <a:latin typeface="Ebrima" panose="02000000000000000000" pitchFamily="2" charset="0"/>
              <a:ea typeface="Ebrima" panose="02000000000000000000" pitchFamily="2" charset="0"/>
              <a:cs typeface="Ebrima" panose="02000000000000000000" pitchFamily="2" charset="0"/>
            </a:endParaRPr>
          </a:p>
          <a:p>
            <a:pPr marL="457200" indent="-457200" fontAlgn="auto">
              <a:lnSpc>
                <a:spcPct val="85000"/>
              </a:lnSpc>
              <a:spcBef>
                <a:spcPts val="0"/>
              </a:spcBef>
              <a:spcAft>
                <a:spcPts val="0"/>
              </a:spcAft>
              <a:buFont typeface="Arial" pitchFamily="34" charset="0"/>
              <a:buChar char="•"/>
              <a:defRPr/>
            </a:pPr>
            <a:r>
              <a:rPr lang="en-GB" sz="2000" dirty="0" smtClean="0">
                <a:solidFill>
                  <a:prstClr val="black"/>
                </a:solidFill>
                <a:latin typeface="Ebrima" panose="02000000000000000000" pitchFamily="2" charset="0"/>
                <a:ea typeface="Ebrima" panose="02000000000000000000" pitchFamily="2" charset="0"/>
                <a:cs typeface="Ebrima" panose="02000000000000000000" pitchFamily="2" charset="0"/>
              </a:rPr>
              <a:t>If stopping the service altogether is not an option, then we need to increase the charges to more closely match the costs of providing the service (£60k).</a:t>
            </a:r>
          </a:p>
          <a:p>
            <a:pPr marL="457200" indent="-457200" fontAlgn="auto">
              <a:lnSpc>
                <a:spcPct val="85000"/>
              </a:lnSpc>
              <a:spcBef>
                <a:spcPts val="0"/>
              </a:spcBef>
              <a:spcAft>
                <a:spcPts val="0"/>
              </a:spcAft>
              <a:buFont typeface="Arial" pitchFamily="34" charset="0"/>
              <a:buChar char="•"/>
              <a:defRPr/>
            </a:pPr>
            <a:endParaRPr lang="en-GB" sz="2000" dirty="0">
              <a:solidFill>
                <a:prstClr val="black"/>
              </a:solidFill>
              <a:latin typeface="Ebrima" panose="02000000000000000000" pitchFamily="2" charset="0"/>
              <a:ea typeface="Ebrima" panose="02000000000000000000" pitchFamily="2" charset="0"/>
              <a:cs typeface="Ebrima" panose="02000000000000000000" pitchFamily="2" charset="0"/>
            </a:endParaRPr>
          </a:p>
          <a:p>
            <a:pPr marL="457200" indent="-457200" fontAlgn="auto">
              <a:lnSpc>
                <a:spcPct val="85000"/>
              </a:lnSpc>
              <a:spcBef>
                <a:spcPts val="0"/>
              </a:spcBef>
              <a:spcAft>
                <a:spcPts val="0"/>
              </a:spcAft>
              <a:buFont typeface="Arial" pitchFamily="34" charset="0"/>
              <a:buChar char="•"/>
              <a:defRPr/>
            </a:pPr>
            <a:r>
              <a:rPr lang="en-GB" sz="2000" dirty="0" smtClean="0">
                <a:solidFill>
                  <a:prstClr val="black"/>
                </a:solidFill>
                <a:latin typeface="Ebrima" panose="02000000000000000000" pitchFamily="2" charset="0"/>
                <a:ea typeface="Ebrima" panose="02000000000000000000" pitchFamily="2" charset="0"/>
                <a:cs typeface="Ebrima" panose="02000000000000000000" pitchFamily="2" charset="0"/>
              </a:rPr>
              <a:t>We should investigate whether a list of approved private sector bulky uplift companies can be used to divert the burden of bulky uplifts from the Council.  May be issues over liability but worthy of further discussion.</a:t>
            </a:r>
          </a:p>
          <a:p>
            <a:pPr marL="457200" indent="-457200" fontAlgn="auto">
              <a:lnSpc>
                <a:spcPct val="85000"/>
              </a:lnSpc>
              <a:spcBef>
                <a:spcPts val="0"/>
              </a:spcBef>
              <a:spcAft>
                <a:spcPts val="0"/>
              </a:spcAft>
              <a:buFont typeface="Arial" pitchFamily="34" charset="0"/>
              <a:buChar char="•"/>
              <a:defRPr/>
            </a:pPr>
            <a:endParaRPr lang="en-GB" sz="2000" dirty="0">
              <a:solidFill>
                <a:prstClr val="black"/>
              </a:solidFill>
              <a:latin typeface="Ebrima" panose="02000000000000000000" pitchFamily="2" charset="0"/>
              <a:ea typeface="Ebrima" panose="02000000000000000000" pitchFamily="2" charset="0"/>
              <a:cs typeface="Ebrima" panose="02000000000000000000" pitchFamily="2" charset="0"/>
            </a:endParaRPr>
          </a:p>
          <a:p>
            <a:pPr marL="457200" indent="-457200" fontAlgn="auto">
              <a:lnSpc>
                <a:spcPct val="85000"/>
              </a:lnSpc>
              <a:spcBef>
                <a:spcPts val="0"/>
              </a:spcBef>
              <a:spcAft>
                <a:spcPts val="0"/>
              </a:spcAft>
              <a:buFont typeface="Arial" pitchFamily="34" charset="0"/>
              <a:buChar char="•"/>
              <a:defRPr/>
            </a:pPr>
            <a:r>
              <a:rPr lang="en-GB" sz="2000" dirty="0" smtClean="0">
                <a:solidFill>
                  <a:prstClr val="black"/>
                </a:solidFill>
                <a:latin typeface="Ebrima" panose="02000000000000000000" pitchFamily="2" charset="0"/>
                <a:ea typeface="Ebrima" panose="02000000000000000000" pitchFamily="2" charset="0"/>
                <a:cs typeface="Ebrima" panose="02000000000000000000" pitchFamily="2" charset="0"/>
              </a:rPr>
              <a:t>Bulky Uplift – 55% support increasing the standard charge, 45% support ceasing the service altogether.</a:t>
            </a:r>
          </a:p>
          <a:p>
            <a:pPr marL="457200" indent="-457200" fontAlgn="auto">
              <a:lnSpc>
                <a:spcPct val="85000"/>
              </a:lnSpc>
              <a:spcBef>
                <a:spcPts val="0"/>
              </a:spcBef>
              <a:spcAft>
                <a:spcPts val="0"/>
              </a:spcAft>
              <a:buFont typeface="Arial" pitchFamily="34" charset="0"/>
              <a:buChar char="•"/>
              <a:defRPr/>
            </a:pPr>
            <a:endParaRPr lang="en-GB" sz="2000" b="1" dirty="0">
              <a:solidFill>
                <a:prstClr val="black"/>
              </a:solidFill>
              <a:latin typeface="Ebrima" panose="02000000000000000000" pitchFamily="2" charset="0"/>
              <a:ea typeface="Ebrima" panose="02000000000000000000" pitchFamily="2" charset="0"/>
              <a:cs typeface="Ebrima" panose="02000000000000000000" pitchFamily="2" charset="0"/>
            </a:endParaRPr>
          </a:p>
          <a:p>
            <a:pPr marL="457200" indent="-457200" fontAlgn="auto">
              <a:lnSpc>
                <a:spcPct val="85000"/>
              </a:lnSpc>
              <a:spcBef>
                <a:spcPts val="0"/>
              </a:spcBef>
              <a:spcAft>
                <a:spcPts val="0"/>
              </a:spcAft>
              <a:buFont typeface="Arial" pitchFamily="34" charset="0"/>
              <a:buChar char="•"/>
              <a:defRPr/>
            </a:pPr>
            <a:endParaRPr lang="en-GB" sz="2000" dirty="0">
              <a:solidFill>
                <a:prstClr val="black"/>
              </a:solidFill>
              <a:latin typeface="Ebrima" panose="02000000000000000000" pitchFamily="2" charset="0"/>
              <a:ea typeface="Ebrima" panose="02000000000000000000" pitchFamily="2" charset="0"/>
              <a:cs typeface="Ebrima" panose="02000000000000000000" pitchFamily="2" charset="0"/>
            </a:endParaRPr>
          </a:p>
        </p:txBody>
      </p:sp>
    </p:spTree>
    <p:extLst>
      <p:ext uri="{BB962C8B-B14F-4D97-AF65-F5344CB8AC3E}">
        <p14:creationId xmlns:p14="http://schemas.microsoft.com/office/powerpoint/2010/main" val="51152518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grpSp>
        <p:nvGrpSpPr>
          <p:cNvPr id="6146" name="Group 5"/>
          <p:cNvGrpSpPr>
            <a:grpSpLocks/>
          </p:cNvGrpSpPr>
          <p:nvPr/>
        </p:nvGrpSpPr>
        <p:grpSpPr bwMode="auto">
          <a:xfrm>
            <a:off x="-7938" y="115888"/>
            <a:ext cx="9144001" cy="720725"/>
            <a:chOff x="-7950" y="116632"/>
            <a:chExt cx="9144000" cy="720080"/>
          </a:xfrm>
        </p:grpSpPr>
        <p:sp>
          <p:nvSpPr>
            <p:cNvPr id="6148" name="Text Box 10"/>
            <p:cNvSpPr txBox="1">
              <a:spLocks noChangeArrowheads="1"/>
            </p:cNvSpPr>
            <p:nvPr/>
          </p:nvSpPr>
          <p:spPr bwMode="auto">
            <a:xfrm>
              <a:off x="-7950" y="116632"/>
              <a:ext cx="9144000"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ctr"/>
              <a:r>
                <a:rPr lang="en-GB" altLang="en-US" sz="4000" b="1" dirty="0" smtClean="0">
                  <a:solidFill>
                    <a:srgbClr val="492F92"/>
                  </a:solidFill>
                  <a:latin typeface="Ebrima" pitchFamily="2" charset="0"/>
                  <a:ea typeface="Ebrima" pitchFamily="2" charset="0"/>
                  <a:cs typeface="Ebrima" pitchFamily="2" charset="0"/>
                </a:rPr>
                <a:t>Key Recommendations</a:t>
              </a:r>
              <a:endParaRPr lang="en-GB" altLang="en-US" sz="4000" b="1" dirty="0">
                <a:solidFill>
                  <a:srgbClr val="492F92"/>
                </a:solidFill>
                <a:latin typeface="Ebrima" pitchFamily="2" charset="0"/>
                <a:ea typeface="Ebrima" pitchFamily="2" charset="0"/>
                <a:cs typeface="Ebrima" pitchFamily="2" charset="0"/>
              </a:endParaRPr>
            </a:p>
          </p:txBody>
        </p:sp>
        <p:cxnSp>
          <p:nvCxnSpPr>
            <p:cNvPr id="8" name="Straight Connector 7"/>
            <p:cNvCxnSpPr/>
            <p:nvPr/>
          </p:nvCxnSpPr>
          <p:spPr bwMode="auto">
            <a:xfrm>
              <a:off x="971600" y="835152"/>
              <a:ext cx="7200000" cy="0"/>
            </a:xfrm>
            <a:prstGeom prst="line">
              <a:avLst/>
            </a:prstGeom>
            <a:ln w="50800" cap="rnd">
              <a:gradFill flip="none" rotWithShape="1">
                <a:gsLst>
                  <a:gs pos="0">
                    <a:srgbClr val="492F92"/>
                  </a:gs>
                  <a:gs pos="50000">
                    <a:schemeClr val="bg1"/>
                  </a:gs>
                  <a:gs pos="100000">
                    <a:srgbClr val="007C4D"/>
                  </a:gs>
                </a:gsLst>
                <a:lin ang="0" scaled="1"/>
                <a:tileRect/>
              </a:gradFill>
            </a:ln>
          </p:spPr>
          <p:style>
            <a:lnRef idx="1">
              <a:schemeClr val="accent1"/>
            </a:lnRef>
            <a:fillRef idx="0">
              <a:schemeClr val="accent1"/>
            </a:fillRef>
            <a:effectRef idx="0">
              <a:schemeClr val="accent1"/>
            </a:effectRef>
            <a:fontRef idx="minor">
              <a:schemeClr val="tx1"/>
            </a:fontRef>
          </p:style>
        </p:cxnSp>
      </p:grpSp>
      <p:sp>
        <p:nvSpPr>
          <p:cNvPr id="13" name="Text Box 10"/>
          <p:cNvSpPr txBox="1">
            <a:spLocks noChangeArrowheads="1"/>
          </p:cNvSpPr>
          <p:nvPr/>
        </p:nvSpPr>
        <p:spPr bwMode="auto">
          <a:xfrm>
            <a:off x="822526" y="1125538"/>
            <a:ext cx="7794625" cy="2970044"/>
          </a:xfrm>
          <a:prstGeom prst="rect">
            <a:avLst/>
          </a:prstGeom>
          <a:noFill/>
          <a:ln>
            <a:noFill/>
          </a:ln>
          <a:effectLst/>
          <a:extLst/>
        </p:spPr>
        <p:txBody>
          <a:bodyPr>
            <a:spAutoFit/>
          </a:bodyPr>
          <a:lstStyle/>
          <a:p>
            <a:pPr fontAlgn="auto">
              <a:lnSpc>
                <a:spcPct val="85000"/>
              </a:lnSpc>
              <a:spcBef>
                <a:spcPts val="0"/>
              </a:spcBef>
              <a:spcAft>
                <a:spcPts val="0"/>
              </a:spcAft>
              <a:defRPr/>
            </a:pPr>
            <a:r>
              <a:rPr lang="en-GB" sz="2000" dirty="0" smtClean="0">
                <a:solidFill>
                  <a:srgbClr val="492F92"/>
                </a:solidFill>
                <a:latin typeface="Ebrima" panose="02000000000000000000" pitchFamily="2" charset="0"/>
                <a:ea typeface="Ebrima" panose="02000000000000000000" pitchFamily="2" charset="0"/>
                <a:cs typeface="Ebrima" panose="02000000000000000000" pitchFamily="2" charset="0"/>
              </a:rPr>
              <a:t>Fly Tipping</a:t>
            </a:r>
            <a:endParaRPr lang="en-GB" sz="2000" dirty="0">
              <a:solidFill>
                <a:srgbClr val="492F92"/>
              </a:solidFill>
              <a:latin typeface="Ebrima" panose="02000000000000000000" pitchFamily="2" charset="0"/>
              <a:ea typeface="Ebrima" panose="02000000000000000000" pitchFamily="2" charset="0"/>
              <a:cs typeface="Ebrima" panose="02000000000000000000" pitchFamily="2" charset="0"/>
            </a:endParaRPr>
          </a:p>
          <a:p>
            <a:pPr marL="457200" indent="-457200" fontAlgn="auto">
              <a:lnSpc>
                <a:spcPct val="85000"/>
              </a:lnSpc>
              <a:spcBef>
                <a:spcPts val="0"/>
              </a:spcBef>
              <a:spcAft>
                <a:spcPts val="0"/>
              </a:spcAft>
              <a:buFont typeface="Arial" pitchFamily="34" charset="0"/>
              <a:buChar char="•"/>
              <a:defRPr/>
            </a:pPr>
            <a:endParaRPr lang="en-GB" sz="2000" dirty="0">
              <a:solidFill>
                <a:prstClr val="black"/>
              </a:solidFill>
              <a:latin typeface="Ebrima" panose="02000000000000000000" pitchFamily="2" charset="0"/>
              <a:ea typeface="Ebrima" panose="02000000000000000000" pitchFamily="2" charset="0"/>
              <a:cs typeface="Ebrima" panose="02000000000000000000" pitchFamily="2" charset="0"/>
            </a:endParaRPr>
          </a:p>
          <a:p>
            <a:pPr marL="457200" indent="-457200" fontAlgn="auto">
              <a:lnSpc>
                <a:spcPct val="85000"/>
              </a:lnSpc>
              <a:spcBef>
                <a:spcPts val="0"/>
              </a:spcBef>
              <a:spcAft>
                <a:spcPts val="0"/>
              </a:spcAft>
              <a:buFont typeface="Arial" pitchFamily="34" charset="0"/>
              <a:buChar char="•"/>
              <a:defRPr/>
            </a:pPr>
            <a:r>
              <a:rPr lang="en-GB" sz="2000" dirty="0" smtClean="0">
                <a:solidFill>
                  <a:prstClr val="black"/>
                </a:solidFill>
                <a:latin typeface="Ebrima" panose="02000000000000000000" pitchFamily="2" charset="0"/>
                <a:ea typeface="Ebrima" panose="02000000000000000000" pitchFamily="2" charset="0"/>
                <a:cs typeface="Ebrima" panose="02000000000000000000" pitchFamily="2" charset="0"/>
              </a:rPr>
              <a:t>We should treat reports of fly tipping as requests for service rather than stage 1 complaints, and these should be prioritised by operations managers on a case by case basis.  </a:t>
            </a:r>
          </a:p>
          <a:p>
            <a:pPr marL="457200" indent="-457200" fontAlgn="auto">
              <a:lnSpc>
                <a:spcPct val="85000"/>
              </a:lnSpc>
              <a:spcBef>
                <a:spcPts val="0"/>
              </a:spcBef>
              <a:spcAft>
                <a:spcPts val="0"/>
              </a:spcAft>
              <a:buFont typeface="Arial" pitchFamily="34" charset="0"/>
              <a:buChar char="•"/>
              <a:defRPr/>
            </a:pPr>
            <a:endParaRPr lang="en-GB" sz="2000" dirty="0">
              <a:solidFill>
                <a:prstClr val="black"/>
              </a:solidFill>
              <a:latin typeface="Ebrima" panose="02000000000000000000" pitchFamily="2" charset="0"/>
              <a:ea typeface="Ebrima" panose="02000000000000000000" pitchFamily="2" charset="0"/>
              <a:cs typeface="Ebrima" panose="02000000000000000000" pitchFamily="2" charset="0"/>
            </a:endParaRPr>
          </a:p>
          <a:p>
            <a:pPr marL="457200" indent="-457200" fontAlgn="auto">
              <a:lnSpc>
                <a:spcPct val="85000"/>
              </a:lnSpc>
              <a:spcBef>
                <a:spcPts val="0"/>
              </a:spcBef>
              <a:spcAft>
                <a:spcPts val="0"/>
              </a:spcAft>
              <a:buFont typeface="Arial" pitchFamily="34" charset="0"/>
              <a:buChar char="•"/>
              <a:defRPr/>
            </a:pPr>
            <a:r>
              <a:rPr lang="en-GB" sz="2000" dirty="0" smtClean="0">
                <a:solidFill>
                  <a:prstClr val="black"/>
                </a:solidFill>
                <a:latin typeface="Ebrima" panose="02000000000000000000" pitchFamily="2" charset="0"/>
                <a:ea typeface="Ebrima" panose="02000000000000000000" pitchFamily="2" charset="0"/>
                <a:cs typeface="Ebrima" panose="02000000000000000000" pitchFamily="2" charset="0"/>
              </a:rPr>
              <a:t>We should levy a cost recovery charge to private landowners for clearing private land (unless there are exceptional circumstances). </a:t>
            </a:r>
          </a:p>
          <a:p>
            <a:pPr marL="457200" indent="-457200" fontAlgn="auto">
              <a:lnSpc>
                <a:spcPct val="85000"/>
              </a:lnSpc>
              <a:spcBef>
                <a:spcPts val="0"/>
              </a:spcBef>
              <a:spcAft>
                <a:spcPts val="0"/>
              </a:spcAft>
              <a:buFont typeface="Arial" pitchFamily="34" charset="0"/>
              <a:buChar char="•"/>
              <a:defRPr/>
            </a:pPr>
            <a:endParaRPr lang="en-GB" sz="2000" dirty="0">
              <a:solidFill>
                <a:prstClr val="black"/>
              </a:solidFill>
              <a:latin typeface="Ebrima" panose="02000000000000000000" pitchFamily="2" charset="0"/>
              <a:ea typeface="Ebrima" panose="02000000000000000000" pitchFamily="2" charset="0"/>
              <a:cs typeface="Ebrima" panose="02000000000000000000" pitchFamily="2" charset="0"/>
            </a:endParaRPr>
          </a:p>
          <a:p>
            <a:pPr marL="457200" indent="-457200" fontAlgn="auto">
              <a:lnSpc>
                <a:spcPct val="85000"/>
              </a:lnSpc>
              <a:spcBef>
                <a:spcPts val="0"/>
              </a:spcBef>
              <a:spcAft>
                <a:spcPts val="0"/>
              </a:spcAft>
              <a:buFont typeface="Arial" pitchFamily="34" charset="0"/>
              <a:buChar char="•"/>
              <a:defRPr/>
            </a:pPr>
            <a:endParaRPr lang="en-GB" sz="2000" dirty="0" smtClean="0">
              <a:solidFill>
                <a:prstClr val="black"/>
              </a:solidFill>
              <a:latin typeface="Ebrima" panose="02000000000000000000" pitchFamily="2" charset="0"/>
              <a:ea typeface="Ebrima" panose="02000000000000000000" pitchFamily="2" charset="0"/>
              <a:cs typeface="Ebrima" panose="02000000000000000000" pitchFamily="2" charset="0"/>
            </a:endParaRPr>
          </a:p>
        </p:txBody>
      </p:sp>
    </p:spTree>
    <p:extLst>
      <p:ext uri="{BB962C8B-B14F-4D97-AF65-F5344CB8AC3E}">
        <p14:creationId xmlns:p14="http://schemas.microsoft.com/office/powerpoint/2010/main" val="51152518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grpSp>
        <p:nvGrpSpPr>
          <p:cNvPr id="6146" name="Group 5"/>
          <p:cNvGrpSpPr>
            <a:grpSpLocks/>
          </p:cNvGrpSpPr>
          <p:nvPr/>
        </p:nvGrpSpPr>
        <p:grpSpPr bwMode="auto">
          <a:xfrm>
            <a:off x="-7938" y="115888"/>
            <a:ext cx="9144001" cy="720725"/>
            <a:chOff x="-7950" y="116632"/>
            <a:chExt cx="9144000" cy="720080"/>
          </a:xfrm>
        </p:grpSpPr>
        <p:sp>
          <p:nvSpPr>
            <p:cNvPr id="6148" name="Text Box 10"/>
            <p:cNvSpPr txBox="1">
              <a:spLocks noChangeArrowheads="1"/>
            </p:cNvSpPr>
            <p:nvPr/>
          </p:nvSpPr>
          <p:spPr bwMode="auto">
            <a:xfrm>
              <a:off x="-7950" y="116632"/>
              <a:ext cx="9144000"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ctr"/>
              <a:r>
                <a:rPr lang="en-GB" altLang="en-US" sz="4000" b="1" dirty="0" smtClean="0">
                  <a:solidFill>
                    <a:srgbClr val="492F92"/>
                  </a:solidFill>
                  <a:latin typeface="Ebrima" pitchFamily="2" charset="0"/>
                  <a:ea typeface="Ebrima" pitchFamily="2" charset="0"/>
                  <a:cs typeface="Ebrima" pitchFamily="2" charset="0"/>
                </a:rPr>
                <a:t>Key Recommendations</a:t>
              </a:r>
              <a:endParaRPr lang="en-GB" altLang="en-US" sz="4000" b="1" dirty="0">
                <a:solidFill>
                  <a:srgbClr val="492F92"/>
                </a:solidFill>
                <a:latin typeface="Ebrima" pitchFamily="2" charset="0"/>
                <a:ea typeface="Ebrima" pitchFamily="2" charset="0"/>
                <a:cs typeface="Ebrima" pitchFamily="2" charset="0"/>
              </a:endParaRPr>
            </a:p>
          </p:txBody>
        </p:sp>
        <p:cxnSp>
          <p:nvCxnSpPr>
            <p:cNvPr id="8" name="Straight Connector 7"/>
            <p:cNvCxnSpPr/>
            <p:nvPr/>
          </p:nvCxnSpPr>
          <p:spPr bwMode="auto">
            <a:xfrm>
              <a:off x="971600" y="835152"/>
              <a:ext cx="7200000" cy="0"/>
            </a:xfrm>
            <a:prstGeom prst="line">
              <a:avLst/>
            </a:prstGeom>
            <a:ln w="50800" cap="rnd">
              <a:gradFill flip="none" rotWithShape="1">
                <a:gsLst>
                  <a:gs pos="0">
                    <a:srgbClr val="492F92"/>
                  </a:gs>
                  <a:gs pos="50000">
                    <a:schemeClr val="bg1"/>
                  </a:gs>
                  <a:gs pos="100000">
                    <a:srgbClr val="007C4D"/>
                  </a:gs>
                </a:gsLst>
                <a:lin ang="0" scaled="1"/>
                <a:tileRect/>
              </a:gradFill>
            </a:ln>
          </p:spPr>
          <p:style>
            <a:lnRef idx="1">
              <a:schemeClr val="accent1"/>
            </a:lnRef>
            <a:fillRef idx="0">
              <a:schemeClr val="accent1"/>
            </a:fillRef>
            <a:effectRef idx="0">
              <a:schemeClr val="accent1"/>
            </a:effectRef>
            <a:fontRef idx="minor">
              <a:schemeClr val="tx1"/>
            </a:fontRef>
          </p:style>
        </p:cxnSp>
      </p:grpSp>
      <p:sp>
        <p:nvSpPr>
          <p:cNvPr id="13" name="Text Box 10"/>
          <p:cNvSpPr txBox="1">
            <a:spLocks noChangeArrowheads="1"/>
          </p:cNvSpPr>
          <p:nvPr/>
        </p:nvSpPr>
        <p:spPr bwMode="auto">
          <a:xfrm>
            <a:off x="822526" y="1125538"/>
            <a:ext cx="7794625" cy="4801314"/>
          </a:xfrm>
          <a:prstGeom prst="rect">
            <a:avLst/>
          </a:prstGeom>
          <a:noFill/>
          <a:ln>
            <a:noFill/>
          </a:ln>
          <a:effectLst/>
          <a:extLst/>
        </p:spPr>
        <p:txBody>
          <a:bodyPr>
            <a:spAutoFit/>
          </a:bodyPr>
          <a:lstStyle/>
          <a:p>
            <a:pPr fontAlgn="auto">
              <a:lnSpc>
                <a:spcPct val="85000"/>
              </a:lnSpc>
              <a:spcBef>
                <a:spcPts val="0"/>
              </a:spcBef>
              <a:spcAft>
                <a:spcPts val="0"/>
              </a:spcAft>
              <a:defRPr/>
            </a:pPr>
            <a:r>
              <a:rPr lang="en-GB" sz="2000" dirty="0" smtClean="0">
                <a:solidFill>
                  <a:srgbClr val="492F92"/>
                </a:solidFill>
                <a:latin typeface="Ebrima" panose="02000000000000000000" pitchFamily="2" charset="0"/>
                <a:ea typeface="Ebrima" panose="02000000000000000000" pitchFamily="2" charset="0"/>
                <a:cs typeface="Ebrima" panose="02000000000000000000" pitchFamily="2" charset="0"/>
              </a:rPr>
              <a:t>Education and Awareness</a:t>
            </a:r>
            <a:endParaRPr lang="en-GB" sz="2000" dirty="0">
              <a:solidFill>
                <a:srgbClr val="492F92"/>
              </a:solidFill>
              <a:latin typeface="Ebrima" panose="02000000000000000000" pitchFamily="2" charset="0"/>
              <a:ea typeface="Ebrima" panose="02000000000000000000" pitchFamily="2" charset="0"/>
              <a:cs typeface="Ebrima" panose="02000000000000000000" pitchFamily="2" charset="0"/>
            </a:endParaRPr>
          </a:p>
          <a:p>
            <a:pPr marL="457200" indent="-457200" fontAlgn="auto">
              <a:lnSpc>
                <a:spcPct val="85000"/>
              </a:lnSpc>
              <a:spcBef>
                <a:spcPts val="0"/>
              </a:spcBef>
              <a:spcAft>
                <a:spcPts val="0"/>
              </a:spcAft>
              <a:buFont typeface="Arial" pitchFamily="34" charset="0"/>
              <a:buChar char="•"/>
              <a:defRPr/>
            </a:pPr>
            <a:endParaRPr lang="en-GB" sz="2000" dirty="0">
              <a:solidFill>
                <a:prstClr val="black"/>
              </a:solidFill>
              <a:latin typeface="Ebrima" panose="02000000000000000000" pitchFamily="2" charset="0"/>
              <a:ea typeface="Ebrima" panose="02000000000000000000" pitchFamily="2" charset="0"/>
              <a:cs typeface="Ebrima" panose="02000000000000000000" pitchFamily="2" charset="0"/>
            </a:endParaRPr>
          </a:p>
          <a:p>
            <a:pPr marL="457200" indent="-457200" fontAlgn="auto">
              <a:lnSpc>
                <a:spcPct val="85000"/>
              </a:lnSpc>
              <a:spcBef>
                <a:spcPts val="0"/>
              </a:spcBef>
              <a:spcAft>
                <a:spcPts val="0"/>
              </a:spcAft>
              <a:buFont typeface="Arial" pitchFamily="34" charset="0"/>
              <a:buChar char="•"/>
              <a:defRPr/>
            </a:pPr>
            <a:r>
              <a:rPr lang="en-GB" sz="2000" dirty="0" smtClean="0">
                <a:solidFill>
                  <a:prstClr val="black"/>
                </a:solidFill>
                <a:latin typeface="Ebrima" panose="02000000000000000000" pitchFamily="2" charset="0"/>
                <a:ea typeface="Ebrima" panose="02000000000000000000" pitchFamily="2" charset="0"/>
                <a:cs typeface="Ebrima" panose="02000000000000000000" pitchFamily="2" charset="0"/>
              </a:rPr>
              <a:t>We should review and refocus the role of the Waste Awareness team creating capacity to focus on maximising commercial opportunities.</a:t>
            </a:r>
          </a:p>
          <a:p>
            <a:pPr marL="457200" indent="-457200" fontAlgn="auto">
              <a:lnSpc>
                <a:spcPct val="85000"/>
              </a:lnSpc>
              <a:spcBef>
                <a:spcPts val="0"/>
              </a:spcBef>
              <a:spcAft>
                <a:spcPts val="0"/>
              </a:spcAft>
              <a:buFont typeface="Arial" pitchFamily="34" charset="0"/>
              <a:buChar char="•"/>
              <a:defRPr/>
            </a:pPr>
            <a:endParaRPr lang="en-GB" sz="2000" dirty="0">
              <a:solidFill>
                <a:prstClr val="black"/>
              </a:solidFill>
              <a:latin typeface="Ebrima" panose="02000000000000000000" pitchFamily="2" charset="0"/>
              <a:ea typeface="Ebrima" panose="02000000000000000000" pitchFamily="2" charset="0"/>
              <a:cs typeface="Ebrima" panose="02000000000000000000" pitchFamily="2" charset="0"/>
            </a:endParaRPr>
          </a:p>
          <a:p>
            <a:pPr marL="457200" indent="-457200" fontAlgn="auto">
              <a:lnSpc>
                <a:spcPct val="85000"/>
              </a:lnSpc>
              <a:spcBef>
                <a:spcPts val="0"/>
              </a:spcBef>
              <a:spcAft>
                <a:spcPts val="0"/>
              </a:spcAft>
              <a:buFont typeface="Arial" pitchFamily="34" charset="0"/>
              <a:buChar char="•"/>
              <a:defRPr/>
            </a:pPr>
            <a:r>
              <a:rPr lang="en-GB" sz="2000" dirty="0" smtClean="0">
                <a:solidFill>
                  <a:prstClr val="black"/>
                </a:solidFill>
                <a:latin typeface="Ebrima" panose="02000000000000000000" pitchFamily="2" charset="0"/>
                <a:ea typeface="Ebrima" panose="02000000000000000000" pitchFamily="2" charset="0"/>
                <a:cs typeface="Ebrima" panose="02000000000000000000" pitchFamily="2" charset="0"/>
              </a:rPr>
              <a:t>The role of engaging with the public at recycling centres to encourage them to increase recycling and reduce landfill should sit with recycling centre staff.  </a:t>
            </a:r>
          </a:p>
          <a:p>
            <a:pPr fontAlgn="auto">
              <a:lnSpc>
                <a:spcPct val="85000"/>
              </a:lnSpc>
              <a:spcBef>
                <a:spcPts val="0"/>
              </a:spcBef>
              <a:spcAft>
                <a:spcPts val="0"/>
              </a:spcAft>
              <a:defRPr/>
            </a:pPr>
            <a:endParaRPr lang="en-GB" sz="2000" dirty="0">
              <a:solidFill>
                <a:prstClr val="black"/>
              </a:solidFill>
              <a:latin typeface="Ebrima" panose="02000000000000000000" pitchFamily="2" charset="0"/>
              <a:ea typeface="Ebrima" panose="02000000000000000000" pitchFamily="2" charset="0"/>
              <a:cs typeface="Ebrima" panose="02000000000000000000" pitchFamily="2" charset="0"/>
            </a:endParaRPr>
          </a:p>
          <a:p>
            <a:pPr marL="457200" indent="-457200" fontAlgn="auto">
              <a:lnSpc>
                <a:spcPct val="85000"/>
              </a:lnSpc>
              <a:spcBef>
                <a:spcPts val="0"/>
              </a:spcBef>
              <a:spcAft>
                <a:spcPts val="0"/>
              </a:spcAft>
              <a:buFont typeface="Arial" pitchFamily="34" charset="0"/>
              <a:buChar char="•"/>
              <a:defRPr/>
            </a:pPr>
            <a:r>
              <a:rPr lang="en-GB" sz="2000" dirty="0" smtClean="0">
                <a:solidFill>
                  <a:prstClr val="black"/>
                </a:solidFill>
                <a:latin typeface="Ebrima" panose="02000000000000000000" pitchFamily="2" charset="0"/>
                <a:ea typeface="Ebrima" panose="02000000000000000000" pitchFamily="2" charset="0"/>
                <a:cs typeface="Ebrima" panose="02000000000000000000" pitchFamily="2" charset="0"/>
              </a:rPr>
              <a:t>Work with Care and Learning to ensure that off-the-shelf recycling information is used as part of the curriculum.</a:t>
            </a:r>
          </a:p>
          <a:p>
            <a:pPr marL="457200" indent="-457200" fontAlgn="auto">
              <a:lnSpc>
                <a:spcPct val="85000"/>
              </a:lnSpc>
              <a:spcBef>
                <a:spcPts val="0"/>
              </a:spcBef>
              <a:spcAft>
                <a:spcPts val="0"/>
              </a:spcAft>
              <a:buFont typeface="Arial" pitchFamily="34" charset="0"/>
              <a:buChar char="•"/>
              <a:defRPr/>
            </a:pPr>
            <a:endParaRPr lang="en-GB" sz="2000" dirty="0">
              <a:solidFill>
                <a:prstClr val="black"/>
              </a:solidFill>
              <a:latin typeface="Ebrima" panose="02000000000000000000" pitchFamily="2" charset="0"/>
              <a:ea typeface="Ebrima" panose="02000000000000000000" pitchFamily="2" charset="0"/>
              <a:cs typeface="Ebrima" panose="02000000000000000000" pitchFamily="2" charset="0"/>
            </a:endParaRPr>
          </a:p>
          <a:p>
            <a:pPr marL="457200" indent="-457200" fontAlgn="auto">
              <a:lnSpc>
                <a:spcPct val="85000"/>
              </a:lnSpc>
              <a:spcBef>
                <a:spcPts val="0"/>
              </a:spcBef>
              <a:spcAft>
                <a:spcPts val="0"/>
              </a:spcAft>
              <a:buFont typeface="Arial" pitchFamily="34" charset="0"/>
              <a:buChar char="•"/>
              <a:defRPr/>
            </a:pPr>
            <a:r>
              <a:rPr lang="en-GB" sz="2000" dirty="0" smtClean="0">
                <a:solidFill>
                  <a:prstClr val="black"/>
                </a:solidFill>
                <a:latin typeface="Ebrima" panose="02000000000000000000" pitchFamily="2" charset="0"/>
                <a:ea typeface="Ebrima" panose="02000000000000000000" pitchFamily="2" charset="0"/>
                <a:cs typeface="Ebrima" panose="02000000000000000000" pitchFamily="2" charset="0"/>
              </a:rPr>
              <a:t>We should consider whether Members could take on a “champion” role for recycling when speaking to schools/local groups.</a:t>
            </a:r>
          </a:p>
          <a:p>
            <a:pPr marL="457200" indent="-457200" fontAlgn="auto">
              <a:lnSpc>
                <a:spcPct val="85000"/>
              </a:lnSpc>
              <a:spcBef>
                <a:spcPts val="0"/>
              </a:spcBef>
              <a:spcAft>
                <a:spcPts val="0"/>
              </a:spcAft>
              <a:buFont typeface="Arial" pitchFamily="34" charset="0"/>
              <a:buChar char="•"/>
              <a:defRPr/>
            </a:pPr>
            <a:endParaRPr lang="en-GB" sz="2000" dirty="0" smtClean="0">
              <a:solidFill>
                <a:prstClr val="black"/>
              </a:solidFill>
              <a:latin typeface="Ebrima" panose="02000000000000000000" pitchFamily="2" charset="0"/>
              <a:ea typeface="Ebrima" panose="02000000000000000000" pitchFamily="2" charset="0"/>
              <a:cs typeface="Ebrima" panose="02000000000000000000" pitchFamily="2" charset="0"/>
            </a:endParaRPr>
          </a:p>
          <a:p>
            <a:pPr marL="457200" indent="-457200" fontAlgn="auto">
              <a:lnSpc>
                <a:spcPct val="85000"/>
              </a:lnSpc>
              <a:spcBef>
                <a:spcPts val="0"/>
              </a:spcBef>
              <a:spcAft>
                <a:spcPts val="0"/>
              </a:spcAft>
              <a:buFont typeface="Arial" pitchFamily="34" charset="0"/>
              <a:buChar char="•"/>
              <a:defRPr/>
            </a:pPr>
            <a:endParaRPr lang="en-GB" sz="2000" dirty="0">
              <a:solidFill>
                <a:prstClr val="black"/>
              </a:solidFill>
              <a:latin typeface="Ebrima" panose="02000000000000000000" pitchFamily="2" charset="0"/>
              <a:ea typeface="Ebrima" panose="02000000000000000000" pitchFamily="2" charset="0"/>
              <a:cs typeface="Ebrima" panose="02000000000000000000" pitchFamily="2" charset="0"/>
            </a:endParaRPr>
          </a:p>
        </p:txBody>
      </p:sp>
    </p:spTree>
    <p:extLst>
      <p:ext uri="{BB962C8B-B14F-4D97-AF65-F5344CB8AC3E}">
        <p14:creationId xmlns:p14="http://schemas.microsoft.com/office/powerpoint/2010/main" val="51152518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146" name="Group 5"/>
          <p:cNvGrpSpPr>
            <a:grpSpLocks/>
          </p:cNvGrpSpPr>
          <p:nvPr/>
        </p:nvGrpSpPr>
        <p:grpSpPr bwMode="auto">
          <a:xfrm>
            <a:off x="-7938" y="115888"/>
            <a:ext cx="9144001" cy="720725"/>
            <a:chOff x="-7950" y="116632"/>
            <a:chExt cx="9144000" cy="720080"/>
          </a:xfrm>
        </p:grpSpPr>
        <p:sp>
          <p:nvSpPr>
            <p:cNvPr id="6148" name="Text Box 10"/>
            <p:cNvSpPr txBox="1">
              <a:spLocks noChangeArrowheads="1"/>
            </p:cNvSpPr>
            <p:nvPr/>
          </p:nvSpPr>
          <p:spPr bwMode="auto">
            <a:xfrm>
              <a:off x="-7950" y="116632"/>
              <a:ext cx="9144000"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ctr"/>
              <a:r>
                <a:rPr lang="en-GB" altLang="en-US" sz="4000" b="1" dirty="0" smtClean="0">
                  <a:solidFill>
                    <a:srgbClr val="492F92"/>
                  </a:solidFill>
                  <a:latin typeface="Ebrima" pitchFamily="2" charset="0"/>
                  <a:ea typeface="Ebrima" pitchFamily="2" charset="0"/>
                  <a:cs typeface="Ebrima" pitchFamily="2" charset="0"/>
                </a:rPr>
                <a:t>Key Recommendations</a:t>
              </a:r>
              <a:endParaRPr lang="en-GB" altLang="en-US" sz="4000" b="1" dirty="0">
                <a:solidFill>
                  <a:srgbClr val="492F92"/>
                </a:solidFill>
                <a:latin typeface="Ebrima" pitchFamily="2" charset="0"/>
                <a:ea typeface="Ebrima" pitchFamily="2" charset="0"/>
                <a:cs typeface="Ebrima" pitchFamily="2" charset="0"/>
              </a:endParaRPr>
            </a:p>
          </p:txBody>
        </p:sp>
        <p:cxnSp>
          <p:nvCxnSpPr>
            <p:cNvPr id="8" name="Straight Connector 7"/>
            <p:cNvCxnSpPr/>
            <p:nvPr/>
          </p:nvCxnSpPr>
          <p:spPr bwMode="auto">
            <a:xfrm>
              <a:off x="971600" y="835152"/>
              <a:ext cx="7200000" cy="0"/>
            </a:xfrm>
            <a:prstGeom prst="line">
              <a:avLst/>
            </a:prstGeom>
            <a:ln w="50800" cap="rnd">
              <a:gradFill flip="none" rotWithShape="1">
                <a:gsLst>
                  <a:gs pos="0">
                    <a:srgbClr val="492F92"/>
                  </a:gs>
                  <a:gs pos="50000">
                    <a:schemeClr val="bg1"/>
                  </a:gs>
                  <a:gs pos="100000">
                    <a:srgbClr val="007C4D"/>
                  </a:gs>
                </a:gsLst>
                <a:lin ang="0" scaled="1"/>
                <a:tileRect/>
              </a:gradFill>
            </a:ln>
          </p:spPr>
          <p:style>
            <a:lnRef idx="1">
              <a:schemeClr val="accent1"/>
            </a:lnRef>
            <a:fillRef idx="0">
              <a:schemeClr val="accent1"/>
            </a:fillRef>
            <a:effectRef idx="0">
              <a:schemeClr val="accent1"/>
            </a:effectRef>
            <a:fontRef idx="minor">
              <a:schemeClr val="tx1"/>
            </a:fontRef>
          </p:style>
        </p:cxnSp>
      </p:grpSp>
      <p:graphicFrame>
        <p:nvGraphicFramePr>
          <p:cNvPr id="2" name="Table 1"/>
          <p:cNvGraphicFramePr>
            <a:graphicFrameLocks noGrp="1"/>
          </p:cNvGraphicFramePr>
          <p:nvPr>
            <p:extLst>
              <p:ext uri="{D42A27DB-BD31-4B8C-83A1-F6EECF244321}">
                <p14:modId xmlns:p14="http://schemas.microsoft.com/office/powerpoint/2010/main" val="323525214"/>
              </p:ext>
            </p:extLst>
          </p:nvPr>
        </p:nvGraphicFramePr>
        <p:xfrm>
          <a:off x="971609" y="1268759"/>
          <a:ext cx="6552718" cy="5184576"/>
        </p:xfrm>
        <a:graphic>
          <a:graphicData uri="http://schemas.openxmlformats.org/drawingml/2006/table">
            <a:tbl>
              <a:tblPr firstRow="1" firstCol="1" bandRow="1">
                <a:tableStyleId>{5C22544A-7EE6-4342-B048-85BDC9FD1C3A}</a:tableStyleId>
              </a:tblPr>
              <a:tblGrid>
                <a:gridCol w="1923514"/>
                <a:gridCol w="1923514"/>
                <a:gridCol w="1352845"/>
                <a:gridCol w="1352845"/>
              </a:tblGrid>
              <a:tr h="642164">
                <a:tc gridSpan="4">
                  <a:txBody>
                    <a:bodyPr/>
                    <a:lstStyle/>
                    <a:p>
                      <a:pPr>
                        <a:lnSpc>
                          <a:spcPct val="115000"/>
                        </a:lnSpc>
                        <a:spcAft>
                          <a:spcPts val="0"/>
                        </a:spcAft>
                      </a:pPr>
                      <a:r>
                        <a:rPr lang="en-GB" sz="800" dirty="0">
                          <a:effectLst/>
                        </a:rPr>
                        <a:t> </a:t>
                      </a:r>
                      <a:endParaRPr lang="en-GB" sz="1100" dirty="0">
                        <a:effectLst/>
                      </a:endParaRPr>
                    </a:p>
                    <a:p>
                      <a:pPr>
                        <a:lnSpc>
                          <a:spcPct val="115000"/>
                        </a:lnSpc>
                        <a:spcAft>
                          <a:spcPts val="0"/>
                        </a:spcAft>
                      </a:pPr>
                      <a:r>
                        <a:rPr lang="en-GB" sz="1100" dirty="0">
                          <a:effectLst/>
                        </a:rPr>
                        <a:t>Waste Management Financial Summary (for financial year 15-16)</a:t>
                      </a:r>
                    </a:p>
                    <a:p>
                      <a:pPr>
                        <a:lnSpc>
                          <a:spcPct val="115000"/>
                        </a:lnSpc>
                        <a:spcAft>
                          <a:spcPts val="0"/>
                        </a:spcAft>
                      </a:pPr>
                      <a:r>
                        <a:rPr lang="en-GB" sz="800" dirty="0">
                          <a:effectLst/>
                        </a:rPr>
                        <a:t> </a:t>
                      </a:r>
                      <a:endParaRPr lang="en-GB" sz="1100" dirty="0">
                        <a:effectLst/>
                        <a:latin typeface="Calibri"/>
                        <a:ea typeface="Calibri"/>
                        <a:cs typeface="Times New Roman"/>
                      </a:endParaRPr>
                    </a:p>
                  </a:txBody>
                  <a:tcPr marL="68580" marR="68580" marT="0" marB="0"/>
                </a:tc>
                <a:tc hMerge="1">
                  <a:txBody>
                    <a:bodyPr/>
                    <a:lstStyle/>
                    <a:p>
                      <a:endParaRPr lang="en-GB"/>
                    </a:p>
                  </a:txBody>
                  <a:tcPr/>
                </a:tc>
                <a:tc hMerge="1">
                  <a:txBody>
                    <a:bodyPr/>
                    <a:lstStyle/>
                    <a:p>
                      <a:endParaRPr lang="en-GB"/>
                    </a:p>
                  </a:txBody>
                  <a:tcPr/>
                </a:tc>
                <a:tc hMerge="1">
                  <a:txBody>
                    <a:bodyPr/>
                    <a:lstStyle/>
                    <a:p>
                      <a:endParaRPr lang="en-GB"/>
                    </a:p>
                  </a:txBody>
                  <a:tcPr/>
                </a:tc>
              </a:tr>
              <a:tr h="516852">
                <a:tc>
                  <a:txBody>
                    <a:bodyPr/>
                    <a:lstStyle/>
                    <a:p>
                      <a:pPr>
                        <a:lnSpc>
                          <a:spcPct val="115000"/>
                        </a:lnSpc>
                        <a:spcAft>
                          <a:spcPts val="0"/>
                        </a:spcAft>
                      </a:pPr>
                      <a:r>
                        <a:rPr lang="en-GB" sz="1100" dirty="0">
                          <a:effectLst/>
                        </a:rPr>
                        <a:t>Area of Expenditure</a:t>
                      </a:r>
                      <a:endParaRPr lang="en-GB" sz="1100" dirty="0">
                        <a:effectLst/>
                        <a:latin typeface="Calibri"/>
                        <a:ea typeface="Calibri"/>
                        <a:cs typeface="Times New Roman"/>
                      </a:endParaRPr>
                    </a:p>
                  </a:txBody>
                  <a:tcPr marL="68580" marR="68580" marT="0" marB="0"/>
                </a:tc>
                <a:tc>
                  <a:txBody>
                    <a:bodyPr/>
                    <a:lstStyle/>
                    <a:p>
                      <a:pPr>
                        <a:lnSpc>
                          <a:spcPct val="115000"/>
                        </a:lnSpc>
                        <a:spcAft>
                          <a:spcPts val="0"/>
                        </a:spcAft>
                      </a:pPr>
                      <a:r>
                        <a:rPr lang="en-GB" sz="1100">
                          <a:effectLst/>
                        </a:rPr>
                        <a:t>Annual Budget </a:t>
                      </a:r>
                      <a:endParaRPr lang="en-GB" sz="1100">
                        <a:effectLst/>
                        <a:latin typeface="Calibri"/>
                        <a:ea typeface="Calibri"/>
                        <a:cs typeface="Times New Roman"/>
                      </a:endParaRPr>
                    </a:p>
                  </a:txBody>
                  <a:tcPr marL="68580" marR="68580" marT="0" marB="0"/>
                </a:tc>
                <a:tc>
                  <a:txBody>
                    <a:bodyPr/>
                    <a:lstStyle/>
                    <a:p>
                      <a:pPr>
                        <a:lnSpc>
                          <a:spcPct val="115000"/>
                        </a:lnSpc>
                        <a:spcAft>
                          <a:spcPts val="0"/>
                        </a:spcAft>
                      </a:pPr>
                      <a:r>
                        <a:rPr lang="en-GB" sz="1100">
                          <a:effectLst/>
                        </a:rPr>
                        <a:t>Actual Spend</a:t>
                      </a:r>
                      <a:endParaRPr lang="en-GB" sz="1100">
                        <a:effectLst/>
                        <a:latin typeface="Calibri"/>
                        <a:ea typeface="Calibri"/>
                        <a:cs typeface="Times New Roman"/>
                      </a:endParaRPr>
                    </a:p>
                  </a:txBody>
                  <a:tcPr marL="68580" marR="68580" marT="0" marB="0"/>
                </a:tc>
                <a:tc>
                  <a:txBody>
                    <a:bodyPr/>
                    <a:lstStyle/>
                    <a:p>
                      <a:pPr>
                        <a:lnSpc>
                          <a:spcPct val="115000"/>
                        </a:lnSpc>
                        <a:spcAft>
                          <a:spcPts val="0"/>
                        </a:spcAft>
                      </a:pPr>
                      <a:r>
                        <a:rPr lang="en-GB" sz="1100">
                          <a:effectLst/>
                        </a:rPr>
                        <a:t>Over/(Under) Spend</a:t>
                      </a:r>
                      <a:endParaRPr lang="en-GB" sz="1100">
                        <a:effectLst/>
                        <a:latin typeface="Calibri"/>
                        <a:ea typeface="Calibri"/>
                        <a:cs typeface="Times New Roman"/>
                      </a:endParaRPr>
                    </a:p>
                  </a:txBody>
                  <a:tcPr marL="68580" marR="68580" marT="0" marB="0"/>
                </a:tc>
              </a:tr>
              <a:tr h="250622">
                <a:tc>
                  <a:txBody>
                    <a:bodyPr/>
                    <a:lstStyle/>
                    <a:p>
                      <a:pPr>
                        <a:lnSpc>
                          <a:spcPct val="115000"/>
                        </a:lnSpc>
                        <a:spcAft>
                          <a:spcPts val="0"/>
                        </a:spcAft>
                      </a:pPr>
                      <a:r>
                        <a:rPr lang="en-GB" sz="1100">
                          <a:effectLst/>
                        </a:rPr>
                        <a:t> </a:t>
                      </a:r>
                      <a:endParaRPr lang="en-GB" sz="1100">
                        <a:effectLst/>
                        <a:latin typeface="Calibri"/>
                        <a:ea typeface="Calibri"/>
                        <a:cs typeface="Times New Roman"/>
                      </a:endParaRPr>
                    </a:p>
                  </a:txBody>
                  <a:tcPr marL="68580" marR="68580" marT="0" marB="0"/>
                </a:tc>
                <a:tc>
                  <a:txBody>
                    <a:bodyPr/>
                    <a:lstStyle/>
                    <a:p>
                      <a:pPr>
                        <a:lnSpc>
                          <a:spcPct val="115000"/>
                        </a:lnSpc>
                        <a:spcAft>
                          <a:spcPts val="0"/>
                        </a:spcAft>
                      </a:pPr>
                      <a:r>
                        <a:rPr lang="en-GB" sz="1100">
                          <a:effectLst/>
                        </a:rPr>
                        <a:t> </a:t>
                      </a:r>
                      <a:endParaRPr lang="en-GB" sz="1100">
                        <a:effectLst/>
                        <a:latin typeface="Calibri"/>
                        <a:ea typeface="Calibri"/>
                        <a:cs typeface="Times New Roman"/>
                      </a:endParaRPr>
                    </a:p>
                  </a:txBody>
                  <a:tcPr marL="68580" marR="68580" marT="0" marB="0"/>
                </a:tc>
                <a:tc>
                  <a:txBody>
                    <a:bodyPr/>
                    <a:lstStyle/>
                    <a:p>
                      <a:pPr>
                        <a:lnSpc>
                          <a:spcPct val="115000"/>
                        </a:lnSpc>
                        <a:spcAft>
                          <a:spcPts val="0"/>
                        </a:spcAft>
                      </a:pPr>
                      <a:r>
                        <a:rPr lang="en-GB" sz="1100">
                          <a:effectLst/>
                        </a:rPr>
                        <a:t> </a:t>
                      </a:r>
                      <a:endParaRPr lang="en-GB" sz="1100">
                        <a:effectLst/>
                        <a:latin typeface="Calibri"/>
                        <a:ea typeface="Calibri"/>
                        <a:cs typeface="Times New Roman"/>
                      </a:endParaRPr>
                    </a:p>
                  </a:txBody>
                  <a:tcPr marL="68580" marR="68580" marT="0" marB="0"/>
                </a:tc>
                <a:tc>
                  <a:txBody>
                    <a:bodyPr/>
                    <a:lstStyle/>
                    <a:p>
                      <a:pPr>
                        <a:lnSpc>
                          <a:spcPct val="115000"/>
                        </a:lnSpc>
                        <a:spcAft>
                          <a:spcPts val="0"/>
                        </a:spcAft>
                      </a:pPr>
                      <a:r>
                        <a:rPr lang="en-GB" sz="1100">
                          <a:effectLst/>
                        </a:rPr>
                        <a:t> </a:t>
                      </a:r>
                      <a:endParaRPr lang="en-GB" sz="1100">
                        <a:effectLst/>
                        <a:latin typeface="Calibri"/>
                        <a:ea typeface="Calibri"/>
                        <a:cs typeface="Times New Roman"/>
                      </a:endParaRPr>
                    </a:p>
                  </a:txBody>
                  <a:tcPr marL="68580" marR="68580" marT="0" marB="0"/>
                </a:tc>
              </a:tr>
              <a:tr h="250622">
                <a:tc>
                  <a:txBody>
                    <a:bodyPr/>
                    <a:lstStyle/>
                    <a:p>
                      <a:pPr>
                        <a:lnSpc>
                          <a:spcPct val="115000"/>
                        </a:lnSpc>
                        <a:spcAft>
                          <a:spcPts val="0"/>
                        </a:spcAft>
                      </a:pPr>
                      <a:r>
                        <a:rPr lang="en-GB" sz="1100">
                          <a:effectLst/>
                        </a:rPr>
                        <a:t>Direct staff costs</a:t>
                      </a:r>
                      <a:endParaRPr lang="en-GB" sz="1100">
                        <a:effectLst/>
                        <a:latin typeface="Calibri"/>
                        <a:ea typeface="Calibri"/>
                        <a:cs typeface="Times New Roman"/>
                      </a:endParaRPr>
                    </a:p>
                  </a:txBody>
                  <a:tcPr marL="68580" marR="68580" marT="0" marB="0"/>
                </a:tc>
                <a:tc>
                  <a:txBody>
                    <a:bodyPr/>
                    <a:lstStyle/>
                    <a:p>
                      <a:pPr algn="r">
                        <a:lnSpc>
                          <a:spcPct val="115000"/>
                        </a:lnSpc>
                        <a:spcAft>
                          <a:spcPts val="0"/>
                        </a:spcAft>
                      </a:pPr>
                      <a:r>
                        <a:rPr lang="en-GB" sz="1100">
                          <a:effectLst/>
                        </a:rPr>
                        <a:t>9,875,700</a:t>
                      </a:r>
                      <a:endParaRPr lang="en-GB" sz="1100">
                        <a:effectLst/>
                        <a:latin typeface="Calibri"/>
                        <a:ea typeface="Calibri"/>
                        <a:cs typeface="Times New Roman"/>
                      </a:endParaRPr>
                    </a:p>
                  </a:txBody>
                  <a:tcPr marL="68580" marR="68580" marT="0" marB="0"/>
                </a:tc>
                <a:tc>
                  <a:txBody>
                    <a:bodyPr/>
                    <a:lstStyle/>
                    <a:p>
                      <a:pPr algn="r">
                        <a:lnSpc>
                          <a:spcPct val="115000"/>
                        </a:lnSpc>
                        <a:spcAft>
                          <a:spcPts val="0"/>
                        </a:spcAft>
                      </a:pPr>
                      <a:r>
                        <a:rPr lang="en-GB" sz="1100">
                          <a:effectLst/>
                        </a:rPr>
                        <a:t>9,872,268</a:t>
                      </a:r>
                      <a:endParaRPr lang="en-GB" sz="1100">
                        <a:effectLst/>
                        <a:latin typeface="Calibri"/>
                        <a:ea typeface="Calibri"/>
                        <a:cs typeface="Times New Roman"/>
                      </a:endParaRPr>
                    </a:p>
                  </a:txBody>
                  <a:tcPr marL="68580" marR="68580" marT="0" marB="0"/>
                </a:tc>
                <a:tc>
                  <a:txBody>
                    <a:bodyPr/>
                    <a:lstStyle/>
                    <a:p>
                      <a:pPr algn="r">
                        <a:lnSpc>
                          <a:spcPct val="115000"/>
                        </a:lnSpc>
                        <a:spcAft>
                          <a:spcPts val="0"/>
                        </a:spcAft>
                      </a:pPr>
                      <a:r>
                        <a:rPr lang="en-GB" sz="1100">
                          <a:effectLst/>
                        </a:rPr>
                        <a:t>(3,432)</a:t>
                      </a:r>
                      <a:endParaRPr lang="en-GB" sz="1100">
                        <a:effectLst/>
                        <a:latin typeface="Calibri"/>
                        <a:ea typeface="Calibri"/>
                        <a:cs typeface="Times New Roman"/>
                      </a:endParaRPr>
                    </a:p>
                  </a:txBody>
                  <a:tcPr marL="68580" marR="68580" marT="0" marB="0"/>
                </a:tc>
              </a:tr>
              <a:tr h="250622">
                <a:tc>
                  <a:txBody>
                    <a:bodyPr/>
                    <a:lstStyle/>
                    <a:p>
                      <a:pPr>
                        <a:lnSpc>
                          <a:spcPct val="115000"/>
                        </a:lnSpc>
                        <a:spcAft>
                          <a:spcPts val="0"/>
                        </a:spcAft>
                      </a:pPr>
                      <a:r>
                        <a:rPr lang="en-GB" sz="1100">
                          <a:effectLst/>
                        </a:rPr>
                        <a:t>Property costs</a:t>
                      </a:r>
                      <a:endParaRPr lang="en-GB" sz="1100">
                        <a:effectLst/>
                        <a:latin typeface="Calibri"/>
                        <a:ea typeface="Calibri"/>
                        <a:cs typeface="Times New Roman"/>
                      </a:endParaRPr>
                    </a:p>
                  </a:txBody>
                  <a:tcPr marL="68580" marR="68580" marT="0" marB="0"/>
                </a:tc>
                <a:tc>
                  <a:txBody>
                    <a:bodyPr/>
                    <a:lstStyle/>
                    <a:p>
                      <a:pPr algn="r">
                        <a:lnSpc>
                          <a:spcPct val="115000"/>
                        </a:lnSpc>
                        <a:spcAft>
                          <a:spcPts val="0"/>
                        </a:spcAft>
                      </a:pPr>
                      <a:r>
                        <a:rPr lang="en-GB" sz="1100">
                          <a:effectLst/>
                        </a:rPr>
                        <a:t>509,000</a:t>
                      </a:r>
                      <a:endParaRPr lang="en-GB" sz="1100">
                        <a:effectLst/>
                        <a:latin typeface="Calibri"/>
                        <a:ea typeface="Calibri"/>
                        <a:cs typeface="Times New Roman"/>
                      </a:endParaRPr>
                    </a:p>
                  </a:txBody>
                  <a:tcPr marL="68580" marR="68580" marT="0" marB="0"/>
                </a:tc>
                <a:tc>
                  <a:txBody>
                    <a:bodyPr/>
                    <a:lstStyle/>
                    <a:p>
                      <a:pPr algn="r">
                        <a:lnSpc>
                          <a:spcPct val="115000"/>
                        </a:lnSpc>
                        <a:spcAft>
                          <a:spcPts val="0"/>
                        </a:spcAft>
                      </a:pPr>
                      <a:r>
                        <a:rPr lang="en-GB" sz="1100">
                          <a:effectLst/>
                        </a:rPr>
                        <a:t>461,680</a:t>
                      </a:r>
                      <a:endParaRPr lang="en-GB" sz="1100">
                        <a:effectLst/>
                        <a:latin typeface="Calibri"/>
                        <a:ea typeface="Calibri"/>
                        <a:cs typeface="Times New Roman"/>
                      </a:endParaRPr>
                    </a:p>
                  </a:txBody>
                  <a:tcPr marL="68580" marR="68580" marT="0" marB="0"/>
                </a:tc>
                <a:tc>
                  <a:txBody>
                    <a:bodyPr/>
                    <a:lstStyle/>
                    <a:p>
                      <a:pPr algn="r">
                        <a:lnSpc>
                          <a:spcPct val="115000"/>
                        </a:lnSpc>
                        <a:spcAft>
                          <a:spcPts val="0"/>
                        </a:spcAft>
                      </a:pPr>
                      <a:r>
                        <a:rPr lang="en-GB" sz="1100">
                          <a:effectLst/>
                        </a:rPr>
                        <a:t>(47,320)</a:t>
                      </a:r>
                      <a:endParaRPr lang="en-GB" sz="1100">
                        <a:effectLst/>
                        <a:latin typeface="Calibri"/>
                        <a:ea typeface="Calibri"/>
                        <a:cs typeface="Times New Roman"/>
                      </a:endParaRPr>
                    </a:p>
                  </a:txBody>
                  <a:tcPr marL="68580" marR="68580" marT="0" marB="0"/>
                </a:tc>
              </a:tr>
              <a:tr h="250622">
                <a:tc>
                  <a:txBody>
                    <a:bodyPr/>
                    <a:lstStyle/>
                    <a:p>
                      <a:pPr>
                        <a:lnSpc>
                          <a:spcPct val="115000"/>
                        </a:lnSpc>
                        <a:spcAft>
                          <a:spcPts val="0"/>
                        </a:spcAft>
                      </a:pPr>
                      <a:r>
                        <a:rPr lang="en-GB" sz="1100">
                          <a:effectLst/>
                        </a:rPr>
                        <a:t>Transport costs</a:t>
                      </a:r>
                      <a:endParaRPr lang="en-GB" sz="1100">
                        <a:effectLst/>
                        <a:latin typeface="Calibri"/>
                        <a:ea typeface="Calibri"/>
                        <a:cs typeface="Times New Roman"/>
                      </a:endParaRPr>
                    </a:p>
                  </a:txBody>
                  <a:tcPr marL="68580" marR="68580" marT="0" marB="0"/>
                </a:tc>
                <a:tc>
                  <a:txBody>
                    <a:bodyPr/>
                    <a:lstStyle/>
                    <a:p>
                      <a:pPr algn="r">
                        <a:lnSpc>
                          <a:spcPct val="115000"/>
                        </a:lnSpc>
                        <a:spcAft>
                          <a:spcPts val="0"/>
                        </a:spcAft>
                      </a:pPr>
                      <a:r>
                        <a:rPr lang="en-GB" sz="1100">
                          <a:effectLst/>
                        </a:rPr>
                        <a:t>4,064,400</a:t>
                      </a:r>
                      <a:endParaRPr lang="en-GB" sz="1100">
                        <a:effectLst/>
                        <a:latin typeface="Calibri"/>
                        <a:ea typeface="Calibri"/>
                        <a:cs typeface="Times New Roman"/>
                      </a:endParaRPr>
                    </a:p>
                  </a:txBody>
                  <a:tcPr marL="68580" marR="68580" marT="0" marB="0"/>
                </a:tc>
                <a:tc>
                  <a:txBody>
                    <a:bodyPr/>
                    <a:lstStyle/>
                    <a:p>
                      <a:pPr algn="r">
                        <a:lnSpc>
                          <a:spcPct val="115000"/>
                        </a:lnSpc>
                        <a:spcAft>
                          <a:spcPts val="0"/>
                        </a:spcAft>
                      </a:pPr>
                      <a:r>
                        <a:rPr lang="en-GB" sz="1100">
                          <a:effectLst/>
                        </a:rPr>
                        <a:t>3,816,857</a:t>
                      </a:r>
                      <a:endParaRPr lang="en-GB" sz="1100">
                        <a:effectLst/>
                        <a:latin typeface="Calibri"/>
                        <a:ea typeface="Calibri"/>
                        <a:cs typeface="Times New Roman"/>
                      </a:endParaRPr>
                    </a:p>
                  </a:txBody>
                  <a:tcPr marL="68580" marR="68580" marT="0" marB="0"/>
                </a:tc>
                <a:tc>
                  <a:txBody>
                    <a:bodyPr/>
                    <a:lstStyle/>
                    <a:p>
                      <a:pPr algn="r">
                        <a:lnSpc>
                          <a:spcPct val="115000"/>
                        </a:lnSpc>
                        <a:spcAft>
                          <a:spcPts val="0"/>
                        </a:spcAft>
                      </a:pPr>
                      <a:r>
                        <a:rPr lang="en-GB" sz="1100">
                          <a:effectLst/>
                        </a:rPr>
                        <a:t>(247,543)</a:t>
                      </a:r>
                      <a:endParaRPr lang="en-GB" sz="1100">
                        <a:effectLst/>
                        <a:latin typeface="Calibri"/>
                        <a:ea typeface="Calibri"/>
                        <a:cs typeface="Times New Roman"/>
                      </a:endParaRPr>
                    </a:p>
                  </a:txBody>
                  <a:tcPr marL="68580" marR="68580" marT="0" marB="0"/>
                </a:tc>
              </a:tr>
              <a:tr h="516852">
                <a:tc>
                  <a:txBody>
                    <a:bodyPr/>
                    <a:lstStyle/>
                    <a:p>
                      <a:pPr>
                        <a:lnSpc>
                          <a:spcPct val="115000"/>
                        </a:lnSpc>
                        <a:spcAft>
                          <a:spcPts val="0"/>
                        </a:spcAft>
                      </a:pPr>
                      <a:r>
                        <a:rPr lang="en-GB" sz="1100">
                          <a:effectLst/>
                        </a:rPr>
                        <a:t>Plant &amp; Equipment costs</a:t>
                      </a:r>
                      <a:endParaRPr lang="en-GB" sz="1100">
                        <a:effectLst/>
                        <a:latin typeface="Calibri"/>
                        <a:ea typeface="Calibri"/>
                        <a:cs typeface="Times New Roman"/>
                      </a:endParaRPr>
                    </a:p>
                  </a:txBody>
                  <a:tcPr marL="68580" marR="68580" marT="0" marB="0"/>
                </a:tc>
                <a:tc>
                  <a:txBody>
                    <a:bodyPr/>
                    <a:lstStyle/>
                    <a:p>
                      <a:pPr algn="r">
                        <a:lnSpc>
                          <a:spcPct val="115000"/>
                        </a:lnSpc>
                        <a:spcAft>
                          <a:spcPts val="0"/>
                        </a:spcAft>
                      </a:pPr>
                      <a:r>
                        <a:rPr lang="en-GB" sz="1100">
                          <a:effectLst/>
                        </a:rPr>
                        <a:t>179,100</a:t>
                      </a:r>
                      <a:endParaRPr lang="en-GB" sz="1100">
                        <a:effectLst/>
                        <a:latin typeface="Calibri"/>
                        <a:ea typeface="Calibri"/>
                        <a:cs typeface="Times New Roman"/>
                      </a:endParaRPr>
                    </a:p>
                  </a:txBody>
                  <a:tcPr marL="68580" marR="68580" marT="0" marB="0"/>
                </a:tc>
                <a:tc>
                  <a:txBody>
                    <a:bodyPr/>
                    <a:lstStyle/>
                    <a:p>
                      <a:pPr algn="r">
                        <a:lnSpc>
                          <a:spcPct val="115000"/>
                        </a:lnSpc>
                        <a:spcAft>
                          <a:spcPts val="0"/>
                        </a:spcAft>
                      </a:pPr>
                      <a:r>
                        <a:rPr lang="en-GB" sz="1100">
                          <a:effectLst/>
                        </a:rPr>
                        <a:t>179,175</a:t>
                      </a:r>
                      <a:endParaRPr lang="en-GB" sz="1100">
                        <a:effectLst/>
                        <a:latin typeface="Calibri"/>
                        <a:ea typeface="Calibri"/>
                        <a:cs typeface="Times New Roman"/>
                      </a:endParaRPr>
                    </a:p>
                  </a:txBody>
                  <a:tcPr marL="68580" marR="68580" marT="0" marB="0"/>
                </a:tc>
                <a:tc>
                  <a:txBody>
                    <a:bodyPr/>
                    <a:lstStyle/>
                    <a:p>
                      <a:pPr algn="r">
                        <a:lnSpc>
                          <a:spcPct val="115000"/>
                        </a:lnSpc>
                        <a:spcAft>
                          <a:spcPts val="0"/>
                        </a:spcAft>
                      </a:pPr>
                      <a:r>
                        <a:rPr lang="en-GB" sz="1100">
                          <a:effectLst/>
                        </a:rPr>
                        <a:t>75</a:t>
                      </a:r>
                      <a:endParaRPr lang="en-GB" sz="1100">
                        <a:effectLst/>
                        <a:latin typeface="Calibri"/>
                        <a:ea typeface="Calibri"/>
                        <a:cs typeface="Times New Roman"/>
                      </a:endParaRPr>
                    </a:p>
                  </a:txBody>
                  <a:tcPr marL="68580" marR="68580" marT="0" marB="0"/>
                </a:tc>
              </a:tr>
              <a:tr h="250622">
                <a:tc>
                  <a:txBody>
                    <a:bodyPr/>
                    <a:lstStyle/>
                    <a:p>
                      <a:pPr>
                        <a:lnSpc>
                          <a:spcPct val="115000"/>
                        </a:lnSpc>
                        <a:spcAft>
                          <a:spcPts val="0"/>
                        </a:spcAft>
                      </a:pPr>
                      <a:r>
                        <a:rPr lang="en-GB" sz="1100">
                          <a:effectLst/>
                        </a:rPr>
                        <a:t>Materials</a:t>
                      </a:r>
                      <a:endParaRPr lang="en-GB" sz="1100">
                        <a:effectLst/>
                        <a:latin typeface="Calibri"/>
                        <a:ea typeface="Calibri"/>
                        <a:cs typeface="Times New Roman"/>
                      </a:endParaRPr>
                    </a:p>
                  </a:txBody>
                  <a:tcPr marL="68580" marR="68580" marT="0" marB="0"/>
                </a:tc>
                <a:tc>
                  <a:txBody>
                    <a:bodyPr/>
                    <a:lstStyle/>
                    <a:p>
                      <a:pPr algn="r">
                        <a:lnSpc>
                          <a:spcPct val="115000"/>
                        </a:lnSpc>
                        <a:spcAft>
                          <a:spcPts val="0"/>
                        </a:spcAft>
                      </a:pPr>
                      <a:r>
                        <a:rPr lang="en-GB" sz="1100">
                          <a:effectLst/>
                        </a:rPr>
                        <a:t>363,600</a:t>
                      </a:r>
                      <a:endParaRPr lang="en-GB" sz="1100">
                        <a:effectLst/>
                        <a:latin typeface="Calibri"/>
                        <a:ea typeface="Calibri"/>
                        <a:cs typeface="Times New Roman"/>
                      </a:endParaRPr>
                    </a:p>
                  </a:txBody>
                  <a:tcPr marL="68580" marR="68580" marT="0" marB="0"/>
                </a:tc>
                <a:tc>
                  <a:txBody>
                    <a:bodyPr/>
                    <a:lstStyle/>
                    <a:p>
                      <a:pPr algn="r">
                        <a:lnSpc>
                          <a:spcPct val="115000"/>
                        </a:lnSpc>
                        <a:spcAft>
                          <a:spcPts val="0"/>
                        </a:spcAft>
                      </a:pPr>
                      <a:r>
                        <a:rPr lang="en-GB" sz="1100">
                          <a:effectLst/>
                        </a:rPr>
                        <a:t>328,920</a:t>
                      </a:r>
                      <a:endParaRPr lang="en-GB" sz="1100">
                        <a:effectLst/>
                        <a:latin typeface="Calibri"/>
                        <a:ea typeface="Calibri"/>
                        <a:cs typeface="Times New Roman"/>
                      </a:endParaRPr>
                    </a:p>
                  </a:txBody>
                  <a:tcPr marL="68580" marR="68580" marT="0" marB="0"/>
                </a:tc>
                <a:tc>
                  <a:txBody>
                    <a:bodyPr/>
                    <a:lstStyle/>
                    <a:p>
                      <a:pPr algn="r">
                        <a:lnSpc>
                          <a:spcPct val="115000"/>
                        </a:lnSpc>
                        <a:spcAft>
                          <a:spcPts val="0"/>
                        </a:spcAft>
                      </a:pPr>
                      <a:r>
                        <a:rPr lang="en-GB" sz="1100">
                          <a:effectLst/>
                        </a:rPr>
                        <a:t>(34,680)</a:t>
                      </a:r>
                      <a:endParaRPr lang="en-GB" sz="1100">
                        <a:effectLst/>
                        <a:latin typeface="Calibri"/>
                        <a:ea typeface="Calibri"/>
                        <a:cs typeface="Times New Roman"/>
                      </a:endParaRPr>
                    </a:p>
                  </a:txBody>
                  <a:tcPr marL="68580" marR="68580" marT="0" marB="0"/>
                </a:tc>
              </a:tr>
              <a:tr h="250622">
                <a:tc>
                  <a:txBody>
                    <a:bodyPr/>
                    <a:lstStyle/>
                    <a:p>
                      <a:pPr>
                        <a:lnSpc>
                          <a:spcPct val="115000"/>
                        </a:lnSpc>
                        <a:spcAft>
                          <a:spcPts val="0"/>
                        </a:spcAft>
                      </a:pPr>
                      <a:r>
                        <a:rPr lang="en-GB" sz="1100">
                          <a:effectLst/>
                        </a:rPr>
                        <a:t>Protective clothing</a:t>
                      </a:r>
                      <a:endParaRPr lang="en-GB" sz="1100">
                        <a:effectLst/>
                        <a:latin typeface="Calibri"/>
                        <a:ea typeface="Calibri"/>
                        <a:cs typeface="Times New Roman"/>
                      </a:endParaRPr>
                    </a:p>
                  </a:txBody>
                  <a:tcPr marL="68580" marR="68580" marT="0" marB="0"/>
                </a:tc>
                <a:tc>
                  <a:txBody>
                    <a:bodyPr/>
                    <a:lstStyle/>
                    <a:p>
                      <a:pPr algn="r">
                        <a:lnSpc>
                          <a:spcPct val="115000"/>
                        </a:lnSpc>
                        <a:spcAft>
                          <a:spcPts val="0"/>
                        </a:spcAft>
                      </a:pPr>
                      <a:r>
                        <a:rPr lang="en-GB" sz="1100">
                          <a:effectLst/>
                        </a:rPr>
                        <a:t>63,900</a:t>
                      </a:r>
                      <a:endParaRPr lang="en-GB" sz="1100">
                        <a:effectLst/>
                        <a:latin typeface="Calibri"/>
                        <a:ea typeface="Calibri"/>
                        <a:cs typeface="Times New Roman"/>
                      </a:endParaRPr>
                    </a:p>
                  </a:txBody>
                  <a:tcPr marL="68580" marR="68580" marT="0" marB="0"/>
                </a:tc>
                <a:tc>
                  <a:txBody>
                    <a:bodyPr/>
                    <a:lstStyle/>
                    <a:p>
                      <a:pPr algn="r">
                        <a:lnSpc>
                          <a:spcPct val="115000"/>
                        </a:lnSpc>
                        <a:spcAft>
                          <a:spcPts val="0"/>
                        </a:spcAft>
                      </a:pPr>
                      <a:r>
                        <a:rPr lang="en-GB" sz="1100">
                          <a:effectLst/>
                        </a:rPr>
                        <a:t>58,117</a:t>
                      </a:r>
                      <a:endParaRPr lang="en-GB" sz="1100">
                        <a:effectLst/>
                        <a:latin typeface="Calibri"/>
                        <a:ea typeface="Calibri"/>
                        <a:cs typeface="Times New Roman"/>
                      </a:endParaRPr>
                    </a:p>
                  </a:txBody>
                  <a:tcPr marL="68580" marR="68580" marT="0" marB="0"/>
                </a:tc>
                <a:tc>
                  <a:txBody>
                    <a:bodyPr/>
                    <a:lstStyle/>
                    <a:p>
                      <a:pPr algn="r">
                        <a:lnSpc>
                          <a:spcPct val="115000"/>
                        </a:lnSpc>
                        <a:spcAft>
                          <a:spcPts val="0"/>
                        </a:spcAft>
                      </a:pPr>
                      <a:r>
                        <a:rPr lang="en-GB" sz="1100">
                          <a:effectLst/>
                        </a:rPr>
                        <a:t>(5,783)</a:t>
                      </a:r>
                      <a:endParaRPr lang="en-GB" sz="1100">
                        <a:effectLst/>
                        <a:latin typeface="Calibri"/>
                        <a:ea typeface="Calibri"/>
                        <a:cs typeface="Times New Roman"/>
                      </a:endParaRPr>
                    </a:p>
                  </a:txBody>
                  <a:tcPr marL="68580" marR="68580" marT="0" marB="0"/>
                </a:tc>
              </a:tr>
              <a:tr h="250622">
                <a:tc>
                  <a:txBody>
                    <a:bodyPr/>
                    <a:lstStyle/>
                    <a:p>
                      <a:pPr>
                        <a:lnSpc>
                          <a:spcPct val="115000"/>
                        </a:lnSpc>
                        <a:spcAft>
                          <a:spcPts val="0"/>
                        </a:spcAft>
                      </a:pPr>
                      <a:r>
                        <a:rPr lang="en-GB" sz="1100">
                          <a:effectLst/>
                        </a:rPr>
                        <a:t>Consultants/licences</a:t>
                      </a:r>
                      <a:endParaRPr lang="en-GB" sz="1100">
                        <a:effectLst/>
                        <a:latin typeface="Calibri"/>
                        <a:ea typeface="Calibri"/>
                        <a:cs typeface="Times New Roman"/>
                      </a:endParaRPr>
                    </a:p>
                  </a:txBody>
                  <a:tcPr marL="68580" marR="68580" marT="0" marB="0"/>
                </a:tc>
                <a:tc>
                  <a:txBody>
                    <a:bodyPr/>
                    <a:lstStyle/>
                    <a:p>
                      <a:pPr algn="r">
                        <a:lnSpc>
                          <a:spcPct val="115000"/>
                        </a:lnSpc>
                        <a:spcAft>
                          <a:spcPts val="0"/>
                        </a:spcAft>
                      </a:pPr>
                      <a:r>
                        <a:rPr lang="en-GB" sz="1100">
                          <a:effectLst/>
                        </a:rPr>
                        <a:t>216,900</a:t>
                      </a:r>
                      <a:endParaRPr lang="en-GB" sz="1100">
                        <a:effectLst/>
                        <a:latin typeface="Calibri"/>
                        <a:ea typeface="Calibri"/>
                        <a:cs typeface="Times New Roman"/>
                      </a:endParaRPr>
                    </a:p>
                  </a:txBody>
                  <a:tcPr marL="68580" marR="68580" marT="0" marB="0"/>
                </a:tc>
                <a:tc>
                  <a:txBody>
                    <a:bodyPr/>
                    <a:lstStyle/>
                    <a:p>
                      <a:pPr algn="r">
                        <a:lnSpc>
                          <a:spcPct val="115000"/>
                        </a:lnSpc>
                        <a:spcAft>
                          <a:spcPts val="0"/>
                        </a:spcAft>
                      </a:pPr>
                      <a:r>
                        <a:rPr lang="en-GB" sz="1100">
                          <a:effectLst/>
                        </a:rPr>
                        <a:t>217,790</a:t>
                      </a:r>
                      <a:endParaRPr lang="en-GB" sz="1100">
                        <a:effectLst/>
                        <a:latin typeface="Calibri"/>
                        <a:ea typeface="Calibri"/>
                        <a:cs typeface="Times New Roman"/>
                      </a:endParaRPr>
                    </a:p>
                  </a:txBody>
                  <a:tcPr marL="68580" marR="68580" marT="0" marB="0"/>
                </a:tc>
                <a:tc>
                  <a:txBody>
                    <a:bodyPr/>
                    <a:lstStyle/>
                    <a:p>
                      <a:pPr algn="r">
                        <a:lnSpc>
                          <a:spcPct val="115000"/>
                        </a:lnSpc>
                        <a:spcAft>
                          <a:spcPts val="0"/>
                        </a:spcAft>
                      </a:pPr>
                      <a:r>
                        <a:rPr lang="en-GB" sz="1100">
                          <a:effectLst/>
                        </a:rPr>
                        <a:t>890</a:t>
                      </a:r>
                      <a:endParaRPr lang="en-GB" sz="1100">
                        <a:effectLst/>
                        <a:latin typeface="Calibri"/>
                        <a:ea typeface="Calibri"/>
                        <a:cs typeface="Times New Roman"/>
                      </a:endParaRPr>
                    </a:p>
                  </a:txBody>
                  <a:tcPr marL="68580" marR="68580" marT="0" marB="0"/>
                </a:tc>
              </a:tr>
              <a:tr h="250622">
                <a:tc>
                  <a:txBody>
                    <a:bodyPr/>
                    <a:lstStyle/>
                    <a:p>
                      <a:pPr>
                        <a:lnSpc>
                          <a:spcPct val="115000"/>
                        </a:lnSpc>
                        <a:spcAft>
                          <a:spcPts val="0"/>
                        </a:spcAft>
                      </a:pPr>
                      <a:r>
                        <a:rPr lang="en-GB" sz="1100">
                          <a:effectLst/>
                        </a:rPr>
                        <a:t>Contractors</a:t>
                      </a:r>
                      <a:endParaRPr lang="en-GB" sz="1100">
                        <a:effectLst/>
                        <a:latin typeface="Calibri"/>
                        <a:ea typeface="Calibri"/>
                        <a:cs typeface="Times New Roman"/>
                      </a:endParaRPr>
                    </a:p>
                  </a:txBody>
                  <a:tcPr marL="68580" marR="68580" marT="0" marB="0"/>
                </a:tc>
                <a:tc>
                  <a:txBody>
                    <a:bodyPr/>
                    <a:lstStyle/>
                    <a:p>
                      <a:pPr algn="r">
                        <a:lnSpc>
                          <a:spcPct val="115000"/>
                        </a:lnSpc>
                        <a:spcAft>
                          <a:spcPts val="0"/>
                        </a:spcAft>
                      </a:pPr>
                      <a:r>
                        <a:rPr lang="en-GB" sz="1100">
                          <a:effectLst/>
                        </a:rPr>
                        <a:t>9,729,700</a:t>
                      </a:r>
                      <a:endParaRPr lang="en-GB" sz="1100">
                        <a:effectLst/>
                        <a:latin typeface="Calibri"/>
                        <a:ea typeface="Calibri"/>
                        <a:cs typeface="Times New Roman"/>
                      </a:endParaRPr>
                    </a:p>
                  </a:txBody>
                  <a:tcPr marL="68580" marR="68580" marT="0" marB="0"/>
                </a:tc>
                <a:tc>
                  <a:txBody>
                    <a:bodyPr/>
                    <a:lstStyle/>
                    <a:p>
                      <a:pPr algn="r">
                        <a:lnSpc>
                          <a:spcPct val="115000"/>
                        </a:lnSpc>
                        <a:spcAft>
                          <a:spcPts val="0"/>
                        </a:spcAft>
                      </a:pPr>
                      <a:r>
                        <a:rPr lang="en-GB" sz="1100">
                          <a:effectLst/>
                        </a:rPr>
                        <a:t>9,764,249</a:t>
                      </a:r>
                      <a:endParaRPr lang="en-GB" sz="1100">
                        <a:effectLst/>
                        <a:latin typeface="Calibri"/>
                        <a:ea typeface="Calibri"/>
                        <a:cs typeface="Times New Roman"/>
                      </a:endParaRPr>
                    </a:p>
                  </a:txBody>
                  <a:tcPr marL="68580" marR="68580" marT="0" marB="0"/>
                </a:tc>
                <a:tc>
                  <a:txBody>
                    <a:bodyPr/>
                    <a:lstStyle/>
                    <a:p>
                      <a:pPr algn="r">
                        <a:lnSpc>
                          <a:spcPct val="115000"/>
                        </a:lnSpc>
                        <a:spcAft>
                          <a:spcPts val="0"/>
                        </a:spcAft>
                      </a:pPr>
                      <a:r>
                        <a:rPr lang="en-GB" sz="1100">
                          <a:effectLst/>
                        </a:rPr>
                        <a:t>34,549</a:t>
                      </a:r>
                      <a:endParaRPr lang="en-GB" sz="1100">
                        <a:effectLst/>
                        <a:latin typeface="Calibri"/>
                        <a:ea typeface="Calibri"/>
                        <a:cs typeface="Times New Roman"/>
                      </a:endParaRPr>
                    </a:p>
                  </a:txBody>
                  <a:tcPr marL="68580" marR="68580" marT="0" marB="0"/>
                </a:tc>
              </a:tr>
              <a:tr h="250622">
                <a:tc>
                  <a:txBody>
                    <a:bodyPr/>
                    <a:lstStyle/>
                    <a:p>
                      <a:pPr>
                        <a:lnSpc>
                          <a:spcPct val="115000"/>
                        </a:lnSpc>
                        <a:spcAft>
                          <a:spcPts val="0"/>
                        </a:spcAft>
                      </a:pPr>
                      <a:r>
                        <a:rPr lang="en-GB" sz="1100">
                          <a:effectLst/>
                        </a:rPr>
                        <a:t>Landfill Tax</a:t>
                      </a:r>
                      <a:endParaRPr lang="en-GB" sz="1100">
                        <a:effectLst/>
                        <a:latin typeface="Calibri"/>
                        <a:ea typeface="Calibri"/>
                        <a:cs typeface="Times New Roman"/>
                      </a:endParaRPr>
                    </a:p>
                  </a:txBody>
                  <a:tcPr marL="68580" marR="68580" marT="0" marB="0"/>
                </a:tc>
                <a:tc>
                  <a:txBody>
                    <a:bodyPr/>
                    <a:lstStyle/>
                    <a:p>
                      <a:pPr algn="r">
                        <a:lnSpc>
                          <a:spcPct val="115000"/>
                        </a:lnSpc>
                        <a:spcAft>
                          <a:spcPts val="0"/>
                        </a:spcAft>
                      </a:pPr>
                      <a:r>
                        <a:rPr lang="en-GB" sz="1100">
                          <a:effectLst/>
                        </a:rPr>
                        <a:t>2,977,300</a:t>
                      </a:r>
                      <a:endParaRPr lang="en-GB" sz="1100">
                        <a:effectLst/>
                        <a:latin typeface="Calibri"/>
                        <a:ea typeface="Calibri"/>
                        <a:cs typeface="Times New Roman"/>
                      </a:endParaRPr>
                    </a:p>
                  </a:txBody>
                  <a:tcPr marL="68580" marR="68580" marT="0" marB="0"/>
                </a:tc>
                <a:tc>
                  <a:txBody>
                    <a:bodyPr/>
                    <a:lstStyle/>
                    <a:p>
                      <a:pPr algn="r">
                        <a:lnSpc>
                          <a:spcPct val="115000"/>
                        </a:lnSpc>
                        <a:spcAft>
                          <a:spcPts val="0"/>
                        </a:spcAft>
                      </a:pPr>
                      <a:r>
                        <a:rPr lang="en-GB" sz="1100">
                          <a:effectLst/>
                        </a:rPr>
                        <a:t>3,487,890</a:t>
                      </a:r>
                      <a:endParaRPr lang="en-GB" sz="1100">
                        <a:effectLst/>
                        <a:latin typeface="Calibri"/>
                        <a:ea typeface="Calibri"/>
                        <a:cs typeface="Times New Roman"/>
                      </a:endParaRPr>
                    </a:p>
                  </a:txBody>
                  <a:tcPr marL="68580" marR="68580" marT="0" marB="0"/>
                </a:tc>
                <a:tc>
                  <a:txBody>
                    <a:bodyPr/>
                    <a:lstStyle/>
                    <a:p>
                      <a:pPr algn="r">
                        <a:lnSpc>
                          <a:spcPct val="115000"/>
                        </a:lnSpc>
                        <a:spcAft>
                          <a:spcPts val="0"/>
                        </a:spcAft>
                      </a:pPr>
                      <a:r>
                        <a:rPr lang="en-GB" sz="1100">
                          <a:effectLst/>
                        </a:rPr>
                        <a:t>510,590</a:t>
                      </a:r>
                      <a:endParaRPr lang="en-GB" sz="1100">
                        <a:effectLst/>
                        <a:latin typeface="Calibri"/>
                        <a:ea typeface="Calibri"/>
                        <a:cs typeface="Times New Roman"/>
                      </a:endParaRPr>
                    </a:p>
                  </a:txBody>
                  <a:tcPr marL="68580" marR="68580" marT="0" marB="0"/>
                </a:tc>
              </a:tr>
              <a:tr h="250622">
                <a:tc>
                  <a:txBody>
                    <a:bodyPr/>
                    <a:lstStyle/>
                    <a:p>
                      <a:pPr>
                        <a:lnSpc>
                          <a:spcPct val="115000"/>
                        </a:lnSpc>
                        <a:spcAft>
                          <a:spcPts val="0"/>
                        </a:spcAft>
                      </a:pPr>
                      <a:r>
                        <a:rPr lang="en-GB" sz="1100">
                          <a:effectLst/>
                        </a:rPr>
                        <a:t>Disposal costs</a:t>
                      </a:r>
                      <a:endParaRPr lang="en-GB" sz="1100">
                        <a:effectLst/>
                        <a:latin typeface="Calibri"/>
                        <a:ea typeface="Calibri"/>
                        <a:cs typeface="Times New Roman"/>
                      </a:endParaRPr>
                    </a:p>
                  </a:txBody>
                  <a:tcPr marL="68580" marR="68580" marT="0" marB="0"/>
                </a:tc>
                <a:tc>
                  <a:txBody>
                    <a:bodyPr/>
                    <a:lstStyle/>
                    <a:p>
                      <a:pPr algn="r">
                        <a:lnSpc>
                          <a:spcPct val="115000"/>
                        </a:lnSpc>
                        <a:spcAft>
                          <a:spcPts val="0"/>
                        </a:spcAft>
                      </a:pPr>
                      <a:r>
                        <a:rPr lang="en-GB" sz="1100">
                          <a:effectLst/>
                        </a:rPr>
                        <a:t>43,200</a:t>
                      </a:r>
                      <a:endParaRPr lang="en-GB" sz="1100">
                        <a:effectLst/>
                        <a:latin typeface="Calibri"/>
                        <a:ea typeface="Calibri"/>
                        <a:cs typeface="Times New Roman"/>
                      </a:endParaRPr>
                    </a:p>
                  </a:txBody>
                  <a:tcPr marL="68580" marR="68580" marT="0" marB="0"/>
                </a:tc>
                <a:tc>
                  <a:txBody>
                    <a:bodyPr/>
                    <a:lstStyle/>
                    <a:p>
                      <a:pPr algn="r">
                        <a:lnSpc>
                          <a:spcPct val="115000"/>
                        </a:lnSpc>
                        <a:spcAft>
                          <a:spcPts val="0"/>
                        </a:spcAft>
                      </a:pPr>
                      <a:r>
                        <a:rPr lang="en-GB" sz="1100">
                          <a:effectLst/>
                        </a:rPr>
                        <a:t>35,175</a:t>
                      </a:r>
                      <a:endParaRPr lang="en-GB" sz="1100">
                        <a:effectLst/>
                        <a:latin typeface="Calibri"/>
                        <a:ea typeface="Calibri"/>
                        <a:cs typeface="Times New Roman"/>
                      </a:endParaRPr>
                    </a:p>
                  </a:txBody>
                  <a:tcPr marL="68580" marR="68580" marT="0" marB="0"/>
                </a:tc>
                <a:tc>
                  <a:txBody>
                    <a:bodyPr/>
                    <a:lstStyle/>
                    <a:p>
                      <a:pPr algn="r">
                        <a:lnSpc>
                          <a:spcPct val="115000"/>
                        </a:lnSpc>
                        <a:spcAft>
                          <a:spcPts val="0"/>
                        </a:spcAft>
                      </a:pPr>
                      <a:r>
                        <a:rPr lang="en-GB" sz="1100">
                          <a:effectLst/>
                        </a:rPr>
                        <a:t>(8,025)</a:t>
                      </a:r>
                      <a:endParaRPr lang="en-GB" sz="1100">
                        <a:effectLst/>
                        <a:latin typeface="Calibri"/>
                        <a:ea typeface="Calibri"/>
                        <a:cs typeface="Times New Roman"/>
                      </a:endParaRPr>
                    </a:p>
                  </a:txBody>
                  <a:tcPr marL="68580" marR="68580" marT="0" marB="0"/>
                </a:tc>
              </a:tr>
              <a:tr h="250622">
                <a:tc>
                  <a:txBody>
                    <a:bodyPr/>
                    <a:lstStyle/>
                    <a:p>
                      <a:pPr>
                        <a:lnSpc>
                          <a:spcPct val="115000"/>
                        </a:lnSpc>
                        <a:spcAft>
                          <a:spcPts val="0"/>
                        </a:spcAft>
                      </a:pPr>
                      <a:r>
                        <a:rPr lang="en-GB" sz="1100">
                          <a:effectLst/>
                        </a:rPr>
                        <a:t>Admin costs</a:t>
                      </a:r>
                      <a:endParaRPr lang="en-GB" sz="1100">
                        <a:effectLst/>
                        <a:latin typeface="Calibri"/>
                        <a:ea typeface="Calibri"/>
                        <a:cs typeface="Times New Roman"/>
                      </a:endParaRPr>
                    </a:p>
                  </a:txBody>
                  <a:tcPr marL="68580" marR="68580" marT="0" marB="0"/>
                </a:tc>
                <a:tc>
                  <a:txBody>
                    <a:bodyPr/>
                    <a:lstStyle/>
                    <a:p>
                      <a:pPr algn="r">
                        <a:lnSpc>
                          <a:spcPct val="115000"/>
                        </a:lnSpc>
                        <a:spcAft>
                          <a:spcPts val="0"/>
                        </a:spcAft>
                      </a:pPr>
                      <a:r>
                        <a:rPr lang="en-GB" sz="1100">
                          <a:effectLst/>
                        </a:rPr>
                        <a:t>125,229</a:t>
                      </a:r>
                      <a:endParaRPr lang="en-GB" sz="1100">
                        <a:effectLst/>
                        <a:latin typeface="Calibri"/>
                        <a:ea typeface="Calibri"/>
                        <a:cs typeface="Times New Roman"/>
                      </a:endParaRPr>
                    </a:p>
                  </a:txBody>
                  <a:tcPr marL="68580" marR="68580" marT="0" marB="0"/>
                </a:tc>
                <a:tc>
                  <a:txBody>
                    <a:bodyPr/>
                    <a:lstStyle/>
                    <a:p>
                      <a:pPr algn="r">
                        <a:lnSpc>
                          <a:spcPct val="115000"/>
                        </a:lnSpc>
                        <a:spcAft>
                          <a:spcPts val="0"/>
                        </a:spcAft>
                      </a:pPr>
                      <a:r>
                        <a:rPr lang="en-GB" sz="1100">
                          <a:effectLst/>
                        </a:rPr>
                        <a:t>166,612</a:t>
                      </a:r>
                      <a:endParaRPr lang="en-GB" sz="1100">
                        <a:effectLst/>
                        <a:latin typeface="Calibri"/>
                        <a:ea typeface="Calibri"/>
                        <a:cs typeface="Times New Roman"/>
                      </a:endParaRPr>
                    </a:p>
                  </a:txBody>
                  <a:tcPr marL="68580" marR="68580" marT="0" marB="0"/>
                </a:tc>
                <a:tc>
                  <a:txBody>
                    <a:bodyPr/>
                    <a:lstStyle/>
                    <a:p>
                      <a:pPr algn="r">
                        <a:lnSpc>
                          <a:spcPct val="115000"/>
                        </a:lnSpc>
                        <a:spcAft>
                          <a:spcPts val="0"/>
                        </a:spcAft>
                      </a:pPr>
                      <a:r>
                        <a:rPr lang="en-GB" sz="1100">
                          <a:effectLst/>
                        </a:rPr>
                        <a:t>41,383</a:t>
                      </a:r>
                      <a:endParaRPr lang="en-GB" sz="1100">
                        <a:effectLst/>
                        <a:latin typeface="Calibri"/>
                        <a:ea typeface="Calibri"/>
                        <a:cs typeface="Times New Roman"/>
                      </a:endParaRPr>
                    </a:p>
                  </a:txBody>
                  <a:tcPr marL="68580" marR="68580" marT="0" marB="0"/>
                </a:tc>
              </a:tr>
              <a:tr h="250622">
                <a:tc>
                  <a:txBody>
                    <a:bodyPr/>
                    <a:lstStyle/>
                    <a:p>
                      <a:pPr algn="r">
                        <a:lnSpc>
                          <a:spcPct val="115000"/>
                        </a:lnSpc>
                        <a:spcAft>
                          <a:spcPts val="0"/>
                        </a:spcAft>
                      </a:pPr>
                      <a:r>
                        <a:rPr lang="en-GB" sz="1100" dirty="0">
                          <a:effectLst/>
                        </a:rPr>
                        <a:t>Total Expenditure</a:t>
                      </a:r>
                      <a:endParaRPr lang="en-GB" sz="1100" dirty="0">
                        <a:effectLst/>
                        <a:latin typeface="Calibri"/>
                        <a:ea typeface="Calibri"/>
                        <a:cs typeface="Times New Roman"/>
                      </a:endParaRPr>
                    </a:p>
                  </a:txBody>
                  <a:tcPr marL="68580" marR="68580" marT="0" marB="0"/>
                </a:tc>
                <a:tc>
                  <a:txBody>
                    <a:bodyPr/>
                    <a:lstStyle/>
                    <a:p>
                      <a:pPr algn="r">
                        <a:lnSpc>
                          <a:spcPct val="115000"/>
                        </a:lnSpc>
                        <a:spcAft>
                          <a:spcPts val="0"/>
                        </a:spcAft>
                      </a:pPr>
                      <a:r>
                        <a:rPr lang="en-GB" sz="1100">
                          <a:effectLst/>
                        </a:rPr>
                        <a:t>28,148,029</a:t>
                      </a:r>
                      <a:endParaRPr lang="en-GB" sz="1100">
                        <a:effectLst/>
                        <a:latin typeface="Calibri"/>
                        <a:ea typeface="Calibri"/>
                        <a:cs typeface="Times New Roman"/>
                      </a:endParaRPr>
                    </a:p>
                  </a:txBody>
                  <a:tcPr marL="68580" marR="68580" marT="0" marB="0"/>
                </a:tc>
                <a:tc>
                  <a:txBody>
                    <a:bodyPr/>
                    <a:lstStyle/>
                    <a:p>
                      <a:pPr algn="r">
                        <a:lnSpc>
                          <a:spcPct val="115000"/>
                        </a:lnSpc>
                        <a:spcAft>
                          <a:spcPts val="0"/>
                        </a:spcAft>
                      </a:pPr>
                      <a:r>
                        <a:rPr lang="en-GB" sz="1100">
                          <a:effectLst/>
                        </a:rPr>
                        <a:t>28,388,733</a:t>
                      </a:r>
                      <a:endParaRPr lang="en-GB" sz="1100">
                        <a:effectLst/>
                        <a:latin typeface="Calibri"/>
                        <a:ea typeface="Calibri"/>
                        <a:cs typeface="Times New Roman"/>
                      </a:endParaRPr>
                    </a:p>
                  </a:txBody>
                  <a:tcPr marL="68580" marR="68580" marT="0" marB="0"/>
                </a:tc>
                <a:tc>
                  <a:txBody>
                    <a:bodyPr/>
                    <a:lstStyle/>
                    <a:p>
                      <a:pPr algn="r">
                        <a:lnSpc>
                          <a:spcPct val="115000"/>
                        </a:lnSpc>
                        <a:spcAft>
                          <a:spcPts val="0"/>
                        </a:spcAft>
                      </a:pPr>
                      <a:r>
                        <a:rPr lang="en-GB" sz="1100">
                          <a:effectLst/>
                        </a:rPr>
                        <a:t>240,704</a:t>
                      </a:r>
                      <a:endParaRPr lang="en-GB" sz="1100">
                        <a:effectLst/>
                        <a:latin typeface="Calibri"/>
                        <a:ea typeface="Calibri"/>
                        <a:cs typeface="Times New Roman"/>
                      </a:endParaRPr>
                    </a:p>
                  </a:txBody>
                  <a:tcPr marL="68580" marR="68580" marT="0" marB="0"/>
                </a:tc>
              </a:tr>
              <a:tr h="250622">
                <a:tc>
                  <a:txBody>
                    <a:bodyPr/>
                    <a:lstStyle/>
                    <a:p>
                      <a:pPr algn="r">
                        <a:lnSpc>
                          <a:spcPct val="115000"/>
                        </a:lnSpc>
                        <a:spcAft>
                          <a:spcPts val="0"/>
                        </a:spcAft>
                      </a:pPr>
                      <a:r>
                        <a:rPr lang="en-GB" sz="1100">
                          <a:effectLst/>
                        </a:rPr>
                        <a:t>Income</a:t>
                      </a:r>
                      <a:endParaRPr lang="en-GB" sz="1100">
                        <a:effectLst/>
                        <a:latin typeface="Calibri"/>
                        <a:ea typeface="Calibri"/>
                        <a:cs typeface="Times New Roman"/>
                      </a:endParaRPr>
                    </a:p>
                  </a:txBody>
                  <a:tcPr marL="68580" marR="68580" marT="0" marB="0"/>
                </a:tc>
                <a:tc>
                  <a:txBody>
                    <a:bodyPr/>
                    <a:lstStyle/>
                    <a:p>
                      <a:pPr algn="r">
                        <a:lnSpc>
                          <a:spcPct val="115000"/>
                        </a:lnSpc>
                        <a:spcAft>
                          <a:spcPts val="0"/>
                        </a:spcAft>
                      </a:pPr>
                      <a:r>
                        <a:rPr lang="en-GB" sz="1100">
                          <a:effectLst/>
                        </a:rPr>
                        <a:t>3,155,600</a:t>
                      </a:r>
                      <a:endParaRPr lang="en-GB" sz="1100">
                        <a:effectLst/>
                        <a:latin typeface="Calibri"/>
                        <a:ea typeface="Calibri"/>
                        <a:cs typeface="Times New Roman"/>
                      </a:endParaRPr>
                    </a:p>
                  </a:txBody>
                  <a:tcPr marL="68580" marR="68580" marT="0" marB="0"/>
                </a:tc>
                <a:tc>
                  <a:txBody>
                    <a:bodyPr/>
                    <a:lstStyle/>
                    <a:p>
                      <a:pPr algn="r">
                        <a:lnSpc>
                          <a:spcPct val="115000"/>
                        </a:lnSpc>
                        <a:spcAft>
                          <a:spcPts val="0"/>
                        </a:spcAft>
                      </a:pPr>
                      <a:r>
                        <a:rPr lang="en-GB" sz="1100">
                          <a:effectLst/>
                        </a:rPr>
                        <a:t>3,526,197</a:t>
                      </a:r>
                      <a:endParaRPr lang="en-GB" sz="1100">
                        <a:effectLst/>
                        <a:latin typeface="Calibri"/>
                        <a:ea typeface="Calibri"/>
                        <a:cs typeface="Times New Roman"/>
                      </a:endParaRPr>
                    </a:p>
                  </a:txBody>
                  <a:tcPr marL="68580" marR="68580" marT="0" marB="0"/>
                </a:tc>
                <a:tc>
                  <a:txBody>
                    <a:bodyPr/>
                    <a:lstStyle/>
                    <a:p>
                      <a:pPr algn="r">
                        <a:lnSpc>
                          <a:spcPct val="115000"/>
                        </a:lnSpc>
                        <a:spcAft>
                          <a:spcPts val="0"/>
                        </a:spcAft>
                      </a:pPr>
                      <a:r>
                        <a:rPr lang="en-GB" sz="1100">
                          <a:effectLst/>
                        </a:rPr>
                        <a:t>(370,597)</a:t>
                      </a:r>
                      <a:endParaRPr lang="en-GB" sz="1100">
                        <a:effectLst/>
                        <a:latin typeface="Calibri"/>
                        <a:ea typeface="Calibri"/>
                        <a:cs typeface="Times New Roman"/>
                      </a:endParaRPr>
                    </a:p>
                  </a:txBody>
                  <a:tcPr marL="68580" marR="68580" marT="0" marB="0"/>
                </a:tc>
              </a:tr>
              <a:tr h="250622">
                <a:tc>
                  <a:txBody>
                    <a:bodyPr/>
                    <a:lstStyle/>
                    <a:p>
                      <a:pPr algn="r">
                        <a:lnSpc>
                          <a:spcPct val="115000"/>
                        </a:lnSpc>
                        <a:spcAft>
                          <a:spcPts val="0"/>
                        </a:spcAft>
                      </a:pPr>
                      <a:r>
                        <a:rPr lang="en-GB" sz="1100">
                          <a:effectLst/>
                        </a:rPr>
                        <a:t>Net Expenditure</a:t>
                      </a:r>
                      <a:endParaRPr lang="en-GB" sz="1100">
                        <a:effectLst/>
                        <a:latin typeface="Calibri"/>
                        <a:ea typeface="Calibri"/>
                        <a:cs typeface="Times New Roman"/>
                      </a:endParaRPr>
                    </a:p>
                  </a:txBody>
                  <a:tcPr marL="68580" marR="68580" marT="0" marB="0"/>
                </a:tc>
                <a:tc>
                  <a:txBody>
                    <a:bodyPr/>
                    <a:lstStyle/>
                    <a:p>
                      <a:pPr algn="r">
                        <a:lnSpc>
                          <a:spcPct val="115000"/>
                        </a:lnSpc>
                        <a:spcAft>
                          <a:spcPts val="0"/>
                        </a:spcAft>
                      </a:pPr>
                      <a:r>
                        <a:rPr lang="en-GB" sz="1100">
                          <a:effectLst/>
                        </a:rPr>
                        <a:t>24,992,429</a:t>
                      </a:r>
                      <a:endParaRPr lang="en-GB" sz="1100">
                        <a:effectLst/>
                        <a:latin typeface="Calibri"/>
                        <a:ea typeface="Calibri"/>
                        <a:cs typeface="Times New Roman"/>
                      </a:endParaRPr>
                    </a:p>
                  </a:txBody>
                  <a:tcPr marL="68580" marR="68580" marT="0" marB="0"/>
                </a:tc>
                <a:tc>
                  <a:txBody>
                    <a:bodyPr/>
                    <a:lstStyle/>
                    <a:p>
                      <a:pPr algn="r">
                        <a:lnSpc>
                          <a:spcPct val="115000"/>
                        </a:lnSpc>
                        <a:spcAft>
                          <a:spcPts val="0"/>
                        </a:spcAft>
                      </a:pPr>
                      <a:r>
                        <a:rPr lang="en-GB" sz="1100">
                          <a:effectLst/>
                        </a:rPr>
                        <a:t>24,862,536</a:t>
                      </a:r>
                      <a:endParaRPr lang="en-GB" sz="1100">
                        <a:effectLst/>
                        <a:latin typeface="Calibri"/>
                        <a:ea typeface="Calibri"/>
                        <a:cs typeface="Times New Roman"/>
                      </a:endParaRPr>
                    </a:p>
                  </a:txBody>
                  <a:tcPr marL="68580" marR="68580" marT="0" marB="0"/>
                </a:tc>
                <a:tc>
                  <a:txBody>
                    <a:bodyPr/>
                    <a:lstStyle/>
                    <a:p>
                      <a:pPr algn="r">
                        <a:lnSpc>
                          <a:spcPct val="115000"/>
                        </a:lnSpc>
                        <a:spcAft>
                          <a:spcPts val="0"/>
                        </a:spcAft>
                      </a:pPr>
                      <a:r>
                        <a:rPr lang="en-GB" sz="1100" dirty="0">
                          <a:effectLst/>
                        </a:rPr>
                        <a:t>(129,893)</a:t>
                      </a:r>
                      <a:endParaRPr lang="en-GB" sz="1100" dirty="0">
                        <a:effectLst/>
                        <a:latin typeface="Calibri"/>
                        <a:ea typeface="Calibri"/>
                        <a:cs typeface="Times New Roman"/>
                      </a:endParaRPr>
                    </a:p>
                  </a:txBody>
                  <a:tcPr marL="68580" marR="68580" marT="0" marB="0"/>
                </a:tc>
              </a:tr>
            </a:tbl>
          </a:graphicData>
        </a:graphic>
      </p:graphicFrame>
    </p:spTree>
    <p:extLst>
      <p:ext uri="{BB962C8B-B14F-4D97-AF65-F5344CB8AC3E}">
        <p14:creationId xmlns:p14="http://schemas.microsoft.com/office/powerpoint/2010/main" val="211293604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grpSp>
        <p:nvGrpSpPr>
          <p:cNvPr id="6146" name="Group 5"/>
          <p:cNvGrpSpPr>
            <a:grpSpLocks/>
          </p:cNvGrpSpPr>
          <p:nvPr/>
        </p:nvGrpSpPr>
        <p:grpSpPr bwMode="auto">
          <a:xfrm>
            <a:off x="-7938" y="115888"/>
            <a:ext cx="9144001" cy="720725"/>
            <a:chOff x="-7950" y="116632"/>
            <a:chExt cx="9144000" cy="720080"/>
          </a:xfrm>
        </p:grpSpPr>
        <p:sp>
          <p:nvSpPr>
            <p:cNvPr id="6148" name="Text Box 10"/>
            <p:cNvSpPr txBox="1">
              <a:spLocks noChangeArrowheads="1"/>
            </p:cNvSpPr>
            <p:nvPr/>
          </p:nvSpPr>
          <p:spPr bwMode="auto">
            <a:xfrm>
              <a:off x="-7950" y="116632"/>
              <a:ext cx="9144000"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ctr"/>
              <a:r>
                <a:rPr lang="en-GB" altLang="en-US" sz="4000" b="1" dirty="0" smtClean="0">
                  <a:solidFill>
                    <a:srgbClr val="492F92"/>
                  </a:solidFill>
                  <a:latin typeface="Ebrima" pitchFamily="2" charset="0"/>
                  <a:ea typeface="Ebrima" pitchFamily="2" charset="0"/>
                  <a:cs typeface="Ebrima" pitchFamily="2" charset="0"/>
                </a:rPr>
                <a:t>Key Recommendations</a:t>
              </a:r>
              <a:endParaRPr lang="en-GB" altLang="en-US" sz="4000" b="1" dirty="0">
                <a:solidFill>
                  <a:srgbClr val="492F92"/>
                </a:solidFill>
                <a:latin typeface="Ebrima" pitchFamily="2" charset="0"/>
                <a:ea typeface="Ebrima" pitchFamily="2" charset="0"/>
                <a:cs typeface="Ebrima" pitchFamily="2" charset="0"/>
              </a:endParaRPr>
            </a:p>
          </p:txBody>
        </p:sp>
        <p:cxnSp>
          <p:nvCxnSpPr>
            <p:cNvPr id="8" name="Straight Connector 7"/>
            <p:cNvCxnSpPr/>
            <p:nvPr/>
          </p:nvCxnSpPr>
          <p:spPr bwMode="auto">
            <a:xfrm>
              <a:off x="971600" y="835152"/>
              <a:ext cx="7200000" cy="0"/>
            </a:xfrm>
            <a:prstGeom prst="line">
              <a:avLst/>
            </a:prstGeom>
            <a:ln w="50800" cap="rnd">
              <a:gradFill flip="none" rotWithShape="1">
                <a:gsLst>
                  <a:gs pos="0">
                    <a:srgbClr val="492F92"/>
                  </a:gs>
                  <a:gs pos="50000">
                    <a:schemeClr val="bg1"/>
                  </a:gs>
                  <a:gs pos="100000">
                    <a:srgbClr val="007C4D"/>
                  </a:gs>
                </a:gsLst>
                <a:lin ang="0" scaled="1"/>
                <a:tileRect/>
              </a:gradFill>
            </a:ln>
          </p:spPr>
          <p:style>
            <a:lnRef idx="1">
              <a:schemeClr val="accent1"/>
            </a:lnRef>
            <a:fillRef idx="0">
              <a:schemeClr val="accent1"/>
            </a:fillRef>
            <a:effectRef idx="0">
              <a:schemeClr val="accent1"/>
            </a:effectRef>
            <a:fontRef idx="minor">
              <a:schemeClr val="tx1"/>
            </a:fontRef>
          </p:style>
        </p:cxnSp>
      </p:grpSp>
      <p:sp>
        <p:nvSpPr>
          <p:cNvPr id="13" name="Text Box 10"/>
          <p:cNvSpPr txBox="1">
            <a:spLocks noChangeArrowheads="1"/>
          </p:cNvSpPr>
          <p:nvPr/>
        </p:nvSpPr>
        <p:spPr bwMode="auto">
          <a:xfrm>
            <a:off x="822526" y="1125538"/>
            <a:ext cx="7794625" cy="2185214"/>
          </a:xfrm>
          <a:prstGeom prst="rect">
            <a:avLst/>
          </a:prstGeom>
          <a:noFill/>
          <a:ln>
            <a:noFill/>
          </a:ln>
          <a:effectLst/>
          <a:extLst/>
        </p:spPr>
        <p:txBody>
          <a:bodyPr>
            <a:spAutoFit/>
          </a:bodyPr>
          <a:lstStyle/>
          <a:p>
            <a:pPr fontAlgn="auto">
              <a:lnSpc>
                <a:spcPct val="85000"/>
              </a:lnSpc>
              <a:spcBef>
                <a:spcPts val="0"/>
              </a:spcBef>
              <a:spcAft>
                <a:spcPts val="0"/>
              </a:spcAft>
              <a:defRPr/>
            </a:pPr>
            <a:r>
              <a:rPr lang="en-GB" sz="2000" dirty="0" smtClean="0">
                <a:solidFill>
                  <a:srgbClr val="492F92"/>
                </a:solidFill>
                <a:latin typeface="Ebrima" panose="02000000000000000000" pitchFamily="2" charset="0"/>
                <a:ea typeface="Ebrima" panose="02000000000000000000" pitchFamily="2" charset="0"/>
                <a:cs typeface="Ebrima" panose="02000000000000000000" pitchFamily="2" charset="0"/>
              </a:rPr>
              <a:t>Management of Licensed Sites</a:t>
            </a:r>
            <a:endParaRPr lang="en-GB" sz="2000" dirty="0">
              <a:solidFill>
                <a:srgbClr val="492F92"/>
              </a:solidFill>
              <a:latin typeface="Ebrima" panose="02000000000000000000" pitchFamily="2" charset="0"/>
              <a:ea typeface="Ebrima" panose="02000000000000000000" pitchFamily="2" charset="0"/>
              <a:cs typeface="Ebrima" panose="02000000000000000000" pitchFamily="2" charset="0"/>
            </a:endParaRPr>
          </a:p>
          <a:p>
            <a:pPr marL="457200" indent="-457200" fontAlgn="auto">
              <a:lnSpc>
                <a:spcPct val="85000"/>
              </a:lnSpc>
              <a:spcBef>
                <a:spcPts val="0"/>
              </a:spcBef>
              <a:spcAft>
                <a:spcPts val="0"/>
              </a:spcAft>
              <a:buFont typeface="Arial" pitchFamily="34" charset="0"/>
              <a:buChar char="•"/>
              <a:defRPr/>
            </a:pPr>
            <a:endParaRPr lang="en-GB" sz="2000" dirty="0">
              <a:solidFill>
                <a:prstClr val="black"/>
              </a:solidFill>
              <a:latin typeface="Ebrima" panose="02000000000000000000" pitchFamily="2" charset="0"/>
              <a:ea typeface="Ebrima" panose="02000000000000000000" pitchFamily="2" charset="0"/>
              <a:cs typeface="Ebrima" panose="02000000000000000000" pitchFamily="2" charset="0"/>
            </a:endParaRPr>
          </a:p>
          <a:p>
            <a:pPr marL="457200" indent="-457200" fontAlgn="auto">
              <a:lnSpc>
                <a:spcPct val="85000"/>
              </a:lnSpc>
              <a:spcBef>
                <a:spcPts val="0"/>
              </a:spcBef>
              <a:spcAft>
                <a:spcPts val="0"/>
              </a:spcAft>
              <a:buFont typeface="Arial" pitchFamily="34" charset="0"/>
              <a:buChar char="•"/>
              <a:defRPr/>
            </a:pPr>
            <a:r>
              <a:rPr lang="en-GB" sz="2000" dirty="0" smtClean="0">
                <a:solidFill>
                  <a:prstClr val="black"/>
                </a:solidFill>
                <a:latin typeface="Ebrima" panose="02000000000000000000" pitchFamily="2" charset="0"/>
                <a:ea typeface="Ebrima" panose="02000000000000000000" pitchFamily="2" charset="0"/>
                <a:cs typeface="Ebrima" panose="02000000000000000000" pitchFamily="2" charset="0"/>
              </a:rPr>
              <a:t>We need to challenge SEPA on monitoring requirements and associated licence costs – may be national issue.</a:t>
            </a:r>
          </a:p>
          <a:p>
            <a:pPr marL="457200" indent="-457200" fontAlgn="auto">
              <a:lnSpc>
                <a:spcPct val="85000"/>
              </a:lnSpc>
              <a:spcBef>
                <a:spcPts val="0"/>
              </a:spcBef>
              <a:spcAft>
                <a:spcPts val="0"/>
              </a:spcAft>
              <a:buFont typeface="Arial" pitchFamily="34" charset="0"/>
              <a:buChar char="•"/>
              <a:defRPr/>
            </a:pPr>
            <a:endParaRPr lang="en-GB" sz="2000" dirty="0">
              <a:solidFill>
                <a:prstClr val="black"/>
              </a:solidFill>
              <a:latin typeface="Ebrima" panose="02000000000000000000" pitchFamily="2" charset="0"/>
              <a:ea typeface="Ebrima" panose="02000000000000000000" pitchFamily="2" charset="0"/>
              <a:cs typeface="Ebrima" panose="02000000000000000000" pitchFamily="2" charset="0"/>
            </a:endParaRPr>
          </a:p>
          <a:p>
            <a:pPr marL="457200" indent="-457200" fontAlgn="auto">
              <a:lnSpc>
                <a:spcPct val="85000"/>
              </a:lnSpc>
              <a:spcBef>
                <a:spcPts val="0"/>
              </a:spcBef>
              <a:spcAft>
                <a:spcPts val="0"/>
              </a:spcAft>
              <a:buFont typeface="Arial" pitchFamily="34" charset="0"/>
              <a:buChar char="•"/>
              <a:defRPr/>
            </a:pPr>
            <a:r>
              <a:rPr lang="en-GB" sz="2000" dirty="0" smtClean="0">
                <a:solidFill>
                  <a:prstClr val="black"/>
                </a:solidFill>
                <a:latin typeface="Ebrima" panose="02000000000000000000" pitchFamily="2" charset="0"/>
                <a:ea typeface="Ebrima" panose="02000000000000000000" pitchFamily="2" charset="0"/>
                <a:cs typeface="Ebrima" panose="02000000000000000000" pitchFamily="2" charset="0"/>
              </a:rPr>
              <a:t>We need to complete work on options for renewable energy at former (or existing landfill sites).</a:t>
            </a:r>
          </a:p>
          <a:p>
            <a:pPr marL="457200" indent="-457200" fontAlgn="auto">
              <a:lnSpc>
                <a:spcPct val="85000"/>
              </a:lnSpc>
              <a:spcBef>
                <a:spcPts val="0"/>
              </a:spcBef>
              <a:spcAft>
                <a:spcPts val="0"/>
              </a:spcAft>
              <a:buFont typeface="Arial" pitchFamily="34" charset="0"/>
              <a:buChar char="•"/>
              <a:defRPr/>
            </a:pPr>
            <a:endParaRPr lang="en-GB" sz="2000" dirty="0">
              <a:solidFill>
                <a:prstClr val="black"/>
              </a:solidFill>
              <a:latin typeface="Ebrima" panose="02000000000000000000" pitchFamily="2" charset="0"/>
              <a:ea typeface="Ebrima" panose="02000000000000000000" pitchFamily="2" charset="0"/>
              <a:cs typeface="Ebrima" panose="02000000000000000000" pitchFamily="2" charset="0"/>
            </a:endParaRPr>
          </a:p>
        </p:txBody>
      </p:sp>
    </p:spTree>
    <p:extLst>
      <p:ext uri="{BB962C8B-B14F-4D97-AF65-F5344CB8AC3E}">
        <p14:creationId xmlns:p14="http://schemas.microsoft.com/office/powerpoint/2010/main" val="172550195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146" name="Group 5"/>
          <p:cNvGrpSpPr>
            <a:grpSpLocks/>
          </p:cNvGrpSpPr>
          <p:nvPr/>
        </p:nvGrpSpPr>
        <p:grpSpPr bwMode="auto">
          <a:xfrm>
            <a:off x="-7938" y="115888"/>
            <a:ext cx="9144001" cy="720725"/>
            <a:chOff x="-7950" y="116632"/>
            <a:chExt cx="9144000" cy="720080"/>
          </a:xfrm>
        </p:grpSpPr>
        <p:sp>
          <p:nvSpPr>
            <p:cNvPr id="6148" name="Text Box 10"/>
            <p:cNvSpPr txBox="1">
              <a:spLocks noChangeArrowheads="1"/>
            </p:cNvSpPr>
            <p:nvPr/>
          </p:nvSpPr>
          <p:spPr bwMode="auto">
            <a:xfrm>
              <a:off x="-7950" y="116632"/>
              <a:ext cx="9144000"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ctr"/>
              <a:r>
                <a:rPr lang="en-GB" altLang="en-US" sz="4000" b="1" dirty="0" smtClean="0">
                  <a:solidFill>
                    <a:srgbClr val="492F92"/>
                  </a:solidFill>
                  <a:latin typeface="Ebrima" pitchFamily="2" charset="0"/>
                  <a:ea typeface="Ebrima" pitchFamily="2" charset="0"/>
                  <a:cs typeface="Ebrima" pitchFamily="2" charset="0"/>
                </a:rPr>
                <a:t>Key Recommendations</a:t>
              </a:r>
              <a:endParaRPr lang="en-GB" altLang="en-US" sz="4000" b="1" dirty="0">
                <a:solidFill>
                  <a:srgbClr val="492F92"/>
                </a:solidFill>
                <a:latin typeface="Ebrima" pitchFamily="2" charset="0"/>
                <a:ea typeface="Ebrima" pitchFamily="2" charset="0"/>
                <a:cs typeface="Ebrima" pitchFamily="2" charset="0"/>
              </a:endParaRPr>
            </a:p>
          </p:txBody>
        </p:sp>
        <p:cxnSp>
          <p:nvCxnSpPr>
            <p:cNvPr id="8" name="Straight Connector 7"/>
            <p:cNvCxnSpPr/>
            <p:nvPr/>
          </p:nvCxnSpPr>
          <p:spPr bwMode="auto">
            <a:xfrm>
              <a:off x="971600" y="835152"/>
              <a:ext cx="7200000" cy="0"/>
            </a:xfrm>
            <a:prstGeom prst="line">
              <a:avLst/>
            </a:prstGeom>
            <a:ln w="50800" cap="rnd">
              <a:gradFill flip="none" rotWithShape="1">
                <a:gsLst>
                  <a:gs pos="0">
                    <a:srgbClr val="492F92"/>
                  </a:gs>
                  <a:gs pos="50000">
                    <a:schemeClr val="bg1"/>
                  </a:gs>
                  <a:gs pos="100000">
                    <a:srgbClr val="007C4D"/>
                  </a:gs>
                </a:gsLst>
                <a:lin ang="0" scaled="1"/>
                <a:tileRect/>
              </a:gradFill>
            </a:ln>
          </p:spPr>
          <p:style>
            <a:lnRef idx="1">
              <a:schemeClr val="accent1"/>
            </a:lnRef>
            <a:fillRef idx="0">
              <a:schemeClr val="accent1"/>
            </a:fillRef>
            <a:effectRef idx="0">
              <a:schemeClr val="accent1"/>
            </a:effectRef>
            <a:fontRef idx="minor">
              <a:schemeClr val="tx1"/>
            </a:fontRef>
          </p:style>
        </p:cxnSp>
      </p:grpSp>
      <p:sp>
        <p:nvSpPr>
          <p:cNvPr id="13" name="Text Box 10"/>
          <p:cNvSpPr txBox="1">
            <a:spLocks noChangeArrowheads="1"/>
          </p:cNvSpPr>
          <p:nvPr/>
        </p:nvSpPr>
        <p:spPr bwMode="auto">
          <a:xfrm>
            <a:off x="822526" y="1125538"/>
            <a:ext cx="7794625" cy="3650230"/>
          </a:xfrm>
          <a:prstGeom prst="rect">
            <a:avLst/>
          </a:prstGeom>
          <a:noFill/>
          <a:ln>
            <a:noFill/>
          </a:ln>
          <a:effectLst/>
          <a:extLst/>
        </p:spPr>
        <p:txBody>
          <a:bodyPr>
            <a:spAutoFit/>
          </a:bodyPr>
          <a:lstStyle/>
          <a:p>
            <a:pPr fontAlgn="auto">
              <a:lnSpc>
                <a:spcPct val="85000"/>
              </a:lnSpc>
              <a:spcBef>
                <a:spcPts val="0"/>
              </a:spcBef>
              <a:spcAft>
                <a:spcPts val="0"/>
              </a:spcAft>
              <a:defRPr/>
            </a:pPr>
            <a:r>
              <a:rPr lang="en-GB" sz="2000" dirty="0" smtClean="0">
                <a:solidFill>
                  <a:srgbClr val="492F92"/>
                </a:solidFill>
                <a:latin typeface="Ebrima" panose="02000000000000000000" pitchFamily="2" charset="0"/>
                <a:ea typeface="Ebrima" panose="02000000000000000000" pitchFamily="2" charset="0"/>
                <a:cs typeface="Ebrima" panose="02000000000000000000" pitchFamily="2" charset="0"/>
              </a:rPr>
              <a:t>Waste Transfer and Disposal </a:t>
            </a:r>
            <a:endParaRPr lang="en-GB" sz="2000" dirty="0">
              <a:solidFill>
                <a:srgbClr val="492F92"/>
              </a:solidFill>
              <a:latin typeface="Ebrima" panose="02000000000000000000" pitchFamily="2" charset="0"/>
              <a:ea typeface="Ebrima" panose="02000000000000000000" pitchFamily="2" charset="0"/>
              <a:cs typeface="Ebrima" panose="02000000000000000000" pitchFamily="2" charset="0"/>
            </a:endParaRPr>
          </a:p>
          <a:p>
            <a:pPr marL="457200" indent="-457200" fontAlgn="auto">
              <a:lnSpc>
                <a:spcPct val="85000"/>
              </a:lnSpc>
              <a:spcBef>
                <a:spcPts val="0"/>
              </a:spcBef>
              <a:spcAft>
                <a:spcPts val="0"/>
              </a:spcAft>
              <a:buFont typeface="Arial" pitchFamily="34" charset="0"/>
              <a:buChar char="•"/>
              <a:defRPr/>
            </a:pPr>
            <a:endParaRPr lang="en-GB" sz="2400" dirty="0">
              <a:solidFill>
                <a:prstClr val="black"/>
              </a:solidFill>
              <a:latin typeface="Ebrima" panose="02000000000000000000" pitchFamily="2" charset="0"/>
              <a:ea typeface="Ebrima" panose="02000000000000000000" pitchFamily="2" charset="0"/>
              <a:cs typeface="Ebrima" panose="02000000000000000000" pitchFamily="2" charset="0"/>
            </a:endParaRPr>
          </a:p>
          <a:p>
            <a:pPr marL="457200" indent="-457200" fontAlgn="auto">
              <a:lnSpc>
                <a:spcPct val="85000"/>
              </a:lnSpc>
              <a:spcBef>
                <a:spcPts val="0"/>
              </a:spcBef>
              <a:spcAft>
                <a:spcPts val="0"/>
              </a:spcAft>
              <a:buFont typeface="Arial" pitchFamily="34" charset="0"/>
              <a:buChar char="•"/>
              <a:defRPr/>
            </a:pPr>
            <a:r>
              <a:rPr lang="en-GB" sz="2000" dirty="0" smtClean="0">
                <a:solidFill>
                  <a:prstClr val="black"/>
                </a:solidFill>
                <a:latin typeface="Ebrima" panose="02000000000000000000" pitchFamily="2" charset="0"/>
                <a:ea typeface="Ebrima" panose="02000000000000000000" pitchFamily="2" charset="0"/>
                <a:cs typeface="Ebrima" panose="02000000000000000000" pitchFamily="2" charset="0"/>
              </a:rPr>
              <a:t>Transfer Stations – we need to make it a </a:t>
            </a:r>
            <a:r>
              <a:rPr lang="en-GB" sz="2000" b="1" u="sng" dirty="0" smtClean="0">
                <a:solidFill>
                  <a:prstClr val="black"/>
                </a:solidFill>
                <a:latin typeface="Ebrima" panose="02000000000000000000" pitchFamily="2" charset="0"/>
                <a:ea typeface="Ebrima" panose="02000000000000000000" pitchFamily="2" charset="0"/>
                <a:cs typeface="Ebrima" panose="02000000000000000000" pitchFamily="2" charset="0"/>
              </a:rPr>
              <a:t>Redesign Priority </a:t>
            </a:r>
            <a:r>
              <a:rPr lang="en-GB" sz="2000" dirty="0" smtClean="0">
                <a:solidFill>
                  <a:prstClr val="black"/>
                </a:solidFill>
                <a:latin typeface="Ebrima" panose="02000000000000000000" pitchFamily="2" charset="0"/>
                <a:ea typeface="Ebrima" panose="02000000000000000000" pitchFamily="2" charset="0"/>
                <a:cs typeface="Ebrima" panose="02000000000000000000" pitchFamily="2" charset="0"/>
              </a:rPr>
              <a:t>to fill in the gaps in provision – allows significant bargaining power with private sector operators</a:t>
            </a:r>
            <a:endParaRPr lang="en-GB" sz="2000" b="1" u="sng" dirty="0" smtClean="0">
              <a:solidFill>
                <a:prstClr val="black"/>
              </a:solidFill>
              <a:latin typeface="Ebrima" panose="02000000000000000000" pitchFamily="2" charset="0"/>
              <a:ea typeface="Ebrima" panose="02000000000000000000" pitchFamily="2" charset="0"/>
              <a:cs typeface="Ebrima" panose="02000000000000000000" pitchFamily="2" charset="0"/>
            </a:endParaRPr>
          </a:p>
          <a:p>
            <a:pPr marL="457200" indent="-457200" fontAlgn="auto">
              <a:lnSpc>
                <a:spcPct val="85000"/>
              </a:lnSpc>
              <a:spcBef>
                <a:spcPts val="0"/>
              </a:spcBef>
              <a:spcAft>
                <a:spcPts val="0"/>
              </a:spcAft>
              <a:buFont typeface="Arial" pitchFamily="34" charset="0"/>
              <a:buChar char="•"/>
              <a:defRPr/>
            </a:pPr>
            <a:endParaRPr lang="en-GB" sz="2000" dirty="0">
              <a:solidFill>
                <a:prstClr val="black"/>
              </a:solidFill>
              <a:latin typeface="Ebrima" panose="02000000000000000000" pitchFamily="2" charset="0"/>
              <a:ea typeface="Ebrima" panose="02000000000000000000" pitchFamily="2" charset="0"/>
              <a:cs typeface="Ebrima" panose="02000000000000000000" pitchFamily="2" charset="0"/>
            </a:endParaRPr>
          </a:p>
          <a:p>
            <a:pPr marL="457200" indent="-457200" fontAlgn="auto">
              <a:lnSpc>
                <a:spcPct val="85000"/>
              </a:lnSpc>
              <a:spcBef>
                <a:spcPts val="0"/>
              </a:spcBef>
              <a:spcAft>
                <a:spcPts val="0"/>
              </a:spcAft>
              <a:buFont typeface="Arial" pitchFamily="34" charset="0"/>
              <a:buChar char="•"/>
              <a:defRPr/>
            </a:pPr>
            <a:r>
              <a:rPr lang="en-GB" sz="2000" dirty="0" smtClean="0">
                <a:solidFill>
                  <a:prstClr val="black"/>
                </a:solidFill>
                <a:latin typeface="Ebrima" panose="02000000000000000000" pitchFamily="2" charset="0"/>
                <a:ea typeface="Ebrima" panose="02000000000000000000" pitchFamily="2" charset="0"/>
                <a:cs typeface="Ebrima" panose="02000000000000000000" pitchFamily="2" charset="0"/>
              </a:rPr>
              <a:t>Residual Waste Pre-treatment in Inverness is a known requirement post 2019 (when extended contracts run out).  We need to make it a </a:t>
            </a:r>
            <a:r>
              <a:rPr lang="en-GB" sz="2000" b="1" u="sng" dirty="0" smtClean="0">
                <a:solidFill>
                  <a:prstClr val="black"/>
                </a:solidFill>
                <a:latin typeface="Ebrima" panose="02000000000000000000" pitchFamily="2" charset="0"/>
                <a:ea typeface="Ebrima" panose="02000000000000000000" pitchFamily="2" charset="0"/>
                <a:cs typeface="Ebrima" panose="02000000000000000000" pitchFamily="2" charset="0"/>
              </a:rPr>
              <a:t>Redesign Priority </a:t>
            </a:r>
            <a:r>
              <a:rPr lang="en-GB" sz="2000" dirty="0" smtClean="0">
                <a:solidFill>
                  <a:prstClr val="black"/>
                </a:solidFill>
                <a:latin typeface="Ebrima" panose="02000000000000000000" pitchFamily="2" charset="0"/>
                <a:ea typeface="Ebrima" panose="02000000000000000000" pitchFamily="2" charset="0"/>
                <a:cs typeface="Ebrima" panose="02000000000000000000" pitchFamily="2" charset="0"/>
              </a:rPr>
              <a:t>to update the Business Case and find a site – this allows significant bargaining power and the ability to take things back in-house in the medium term. </a:t>
            </a:r>
          </a:p>
          <a:p>
            <a:pPr marL="457200" indent="-457200" fontAlgn="auto">
              <a:lnSpc>
                <a:spcPct val="85000"/>
              </a:lnSpc>
              <a:spcBef>
                <a:spcPts val="0"/>
              </a:spcBef>
              <a:spcAft>
                <a:spcPts val="0"/>
              </a:spcAft>
              <a:buFont typeface="Arial" pitchFamily="34" charset="0"/>
              <a:buChar char="•"/>
              <a:defRPr/>
            </a:pPr>
            <a:endParaRPr lang="en-GB" sz="2400" dirty="0">
              <a:solidFill>
                <a:prstClr val="black"/>
              </a:solidFill>
              <a:latin typeface="Ebrima" panose="02000000000000000000" pitchFamily="2" charset="0"/>
              <a:ea typeface="Ebrima" panose="02000000000000000000" pitchFamily="2" charset="0"/>
              <a:cs typeface="Ebrima" panose="02000000000000000000" pitchFamily="2" charset="0"/>
            </a:endParaRPr>
          </a:p>
        </p:txBody>
      </p:sp>
    </p:spTree>
    <p:extLst>
      <p:ext uri="{BB962C8B-B14F-4D97-AF65-F5344CB8AC3E}">
        <p14:creationId xmlns:p14="http://schemas.microsoft.com/office/powerpoint/2010/main" val="172550195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146" name="Group 5"/>
          <p:cNvGrpSpPr>
            <a:grpSpLocks/>
          </p:cNvGrpSpPr>
          <p:nvPr/>
        </p:nvGrpSpPr>
        <p:grpSpPr bwMode="auto">
          <a:xfrm>
            <a:off x="-7938" y="115888"/>
            <a:ext cx="9144001" cy="720725"/>
            <a:chOff x="-7950" y="116632"/>
            <a:chExt cx="9144000" cy="720080"/>
          </a:xfrm>
        </p:grpSpPr>
        <p:sp>
          <p:nvSpPr>
            <p:cNvPr id="6148" name="Text Box 10"/>
            <p:cNvSpPr txBox="1">
              <a:spLocks noChangeArrowheads="1"/>
            </p:cNvSpPr>
            <p:nvPr/>
          </p:nvSpPr>
          <p:spPr bwMode="auto">
            <a:xfrm>
              <a:off x="-7950" y="116632"/>
              <a:ext cx="9144000"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ctr"/>
              <a:r>
                <a:rPr lang="en-GB" altLang="en-US" sz="4000" b="1" dirty="0" smtClean="0">
                  <a:solidFill>
                    <a:srgbClr val="492F92"/>
                  </a:solidFill>
                  <a:latin typeface="Ebrima" pitchFamily="2" charset="0"/>
                  <a:ea typeface="Ebrima" pitchFamily="2" charset="0"/>
                  <a:cs typeface="Ebrima" pitchFamily="2" charset="0"/>
                </a:rPr>
                <a:t>Key Recommendations</a:t>
              </a:r>
              <a:endParaRPr lang="en-GB" altLang="en-US" sz="4000" b="1" dirty="0">
                <a:solidFill>
                  <a:srgbClr val="492F92"/>
                </a:solidFill>
                <a:latin typeface="Ebrima" pitchFamily="2" charset="0"/>
                <a:ea typeface="Ebrima" pitchFamily="2" charset="0"/>
                <a:cs typeface="Ebrima" pitchFamily="2" charset="0"/>
              </a:endParaRPr>
            </a:p>
          </p:txBody>
        </p:sp>
        <p:cxnSp>
          <p:nvCxnSpPr>
            <p:cNvPr id="8" name="Straight Connector 7"/>
            <p:cNvCxnSpPr/>
            <p:nvPr/>
          </p:nvCxnSpPr>
          <p:spPr bwMode="auto">
            <a:xfrm>
              <a:off x="971600" y="835152"/>
              <a:ext cx="7200000" cy="0"/>
            </a:xfrm>
            <a:prstGeom prst="line">
              <a:avLst/>
            </a:prstGeom>
            <a:ln w="50800" cap="rnd">
              <a:gradFill flip="none" rotWithShape="1">
                <a:gsLst>
                  <a:gs pos="0">
                    <a:srgbClr val="492F92"/>
                  </a:gs>
                  <a:gs pos="50000">
                    <a:schemeClr val="bg1"/>
                  </a:gs>
                  <a:gs pos="100000">
                    <a:srgbClr val="007C4D"/>
                  </a:gs>
                </a:gsLst>
                <a:lin ang="0" scaled="1"/>
                <a:tileRect/>
              </a:gradFill>
            </a:ln>
          </p:spPr>
          <p:style>
            <a:lnRef idx="1">
              <a:schemeClr val="accent1"/>
            </a:lnRef>
            <a:fillRef idx="0">
              <a:schemeClr val="accent1"/>
            </a:fillRef>
            <a:effectRef idx="0">
              <a:schemeClr val="accent1"/>
            </a:effectRef>
            <a:fontRef idx="minor">
              <a:schemeClr val="tx1"/>
            </a:fontRef>
          </p:style>
        </p:cxnSp>
      </p:grpSp>
      <p:sp>
        <p:nvSpPr>
          <p:cNvPr id="13" name="Text Box 10"/>
          <p:cNvSpPr txBox="1">
            <a:spLocks noChangeArrowheads="1"/>
          </p:cNvSpPr>
          <p:nvPr/>
        </p:nvSpPr>
        <p:spPr bwMode="auto">
          <a:xfrm>
            <a:off x="822526" y="980728"/>
            <a:ext cx="7794625" cy="6318653"/>
          </a:xfrm>
          <a:prstGeom prst="rect">
            <a:avLst/>
          </a:prstGeom>
          <a:noFill/>
          <a:ln>
            <a:noFill/>
          </a:ln>
          <a:effectLst/>
          <a:extLst/>
        </p:spPr>
        <p:txBody>
          <a:bodyPr>
            <a:spAutoFit/>
          </a:bodyPr>
          <a:lstStyle/>
          <a:p>
            <a:pPr fontAlgn="auto">
              <a:lnSpc>
                <a:spcPct val="85000"/>
              </a:lnSpc>
              <a:spcBef>
                <a:spcPts val="0"/>
              </a:spcBef>
              <a:spcAft>
                <a:spcPts val="0"/>
              </a:spcAft>
              <a:defRPr/>
            </a:pPr>
            <a:r>
              <a:rPr lang="en-GB" sz="2000" dirty="0" smtClean="0">
                <a:solidFill>
                  <a:srgbClr val="492F92"/>
                </a:solidFill>
                <a:latin typeface="Ebrima" panose="02000000000000000000" pitchFamily="2" charset="0"/>
                <a:ea typeface="Ebrima" panose="02000000000000000000" pitchFamily="2" charset="0"/>
                <a:cs typeface="Ebrima" panose="02000000000000000000" pitchFamily="2" charset="0"/>
              </a:rPr>
              <a:t>Waste Transfer and Disposal </a:t>
            </a:r>
            <a:endParaRPr lang="en-GB" sz="2000" dirty="0">
              <a:solidFill>
                <a:srgbClr val="492F92"/>
              </a:solidFill>
              <a:latin typeface="Ebrima" panose="02000000000000000000" pitchFamily="2" charset="0"/>
              <a:ea typeface="Ebrima" panose="02000000000000000000" pitchFamily="2" charset="0"/>
              <a:cs typeface="Ebrima" panose="02000000000000000000" pitchFamily="2" charset="0"/>
            </a:endParaRPr>
          </a:p>
          <a:p>
            <a:pPr marL="457200" indent="-457200" fontAlgn="auto">
              <a:lnSpc>
                <a:spcPct val="85000"/>
              </a:lnSpc>
              <a:spcBef>
                <a:spcPts val="0"/>
              </a:spcBef>
              <a:spcAft>
                <a:spcPts val="0"/>
              </a:spcAft>
              <a:buFont typeface="Arial" pitchFamily="34" charset="0"/>
              <a:buChar char="•"/>
              <a:defRPr/>
            </a:pPr>
            <a:endParaRPr lang="en-GB" sz="2400" dirty="0">
              <a:solidFill>
                <a:prstClr val="black"/>
              </a:solidFill>
              <a:latin typeface="Ebrima" panose="02000000000000000000" pitchFamily="2" charset="0"/>
              <a:ea typeface="Ebrima" panose="02000000000000000000" pitchFamily="2" charset="0"/>
              <a:cs typeface="Ebrima" panose="02000000000000000000" pitchFamily="2" charset="0"/>
            </a:endParaRPr>
          </a:p>
          <a:p>
            <a:pPr marL="457200" indent="-457200" fontAlgn="auto">
              <a:lnSpc>
                <a:spcPct val="85000"/>
              </a:lnSpc>
              <a:spcBef>
                <a:spcPts val="0"/>
              </a:spcBef>
              <a:spcAft>
                <a:spcPts val="0"/>
              </a:spcAft>
              <a:buFont typeface="Arial" pitchFamily="34" charset="0"/>
              <a:buChar char="•"/>
              <a:defRPr/>
            </a:pPr>
            <a:r>
              <a:rPr lang="en-GB" sz="2000" dirty="0" smtClean="0">
                <a:solidFill>
                  <a:prstClr val="black"/>
                </a:solidFill>
                <a:latin typeface="Ebrima" panose="02000000000000000000" pitchFamily="2" charset="0"/>
                <a:ea typeface="Ebrima" panose="02000000000000000000" pitchFamily="2" charset="0"/>
                <a:cs typeface="Ebrima" panose="02000000000000000000" pitchFamily="2" charset="0"/>
              </a:rPr>
              <a:t>There will be no disposal of biodegradable waste in landfill post 2020.  We have capacity in Seater until 2020 – how can this capacity be best utilised in the period 2019-2021.  Post 2021 – will still be able to landfill all other types of waste – this is a market opportunity for the Council</a:t>
            </a:r>
          </a:p>
          <a:p>
            <a:pPr marL="457200" indent="-457200" fontAlgn="auto">
              <a:lnSpc>
                <a:spcPct val="85000"/>
              </a:lnSpc>
              <a:spcBef>
                <a:spcPts val="0"/>
              </a:spcBef>
              <a:spcAft>
                <a:spcPts val="0"/>
              </a:spcAft>
              <a:buFont typeface="Arial" pitchFamily="34" charset="0"/>
              <a:buChar char="•"/>
              <a:defRPr/>
            </a:pPr>
            <a:endParaRPr lang="en-GB" sz="2000" dirty="0" smtClean="0">
              <a:solidFill>
                <a:prstClr val="black"/>
              </a:solidFill>
              <a:latin typeface="Ebrima" panose="02000000000000000000" pitchFamily="2" charset="0"/>
              <a:ea typeface="Ebrima" panose="02000000000000000000" pitchFamily="2" charset="0"/>
              <a:cs typeface="Ebrima" panose="02000000000000000000" pitchFamily="2" charset="0"/>
            </a:endParaRPr>
          </a:p>
          <a:p>
            <a:pPr marL="457200" indent="-457200" fontAlgn="auto">
              <a:lnSpc>
                <a:spcPct val="85000"/>
              </a:lnSpc>
              <a:spcBef>
                <a:spcPts val="0"/>
              </a:spcBef>
              <a:spcAft>
                <a:spcPts val="0"/>
              </a:spcAft>
              <a:buFont typeface="Arial" pitchFamily="34" charset="0"/>
              <a:buChar char="•"/>
              <a:defRPr/>
            </a:pPr>
            <a:r>
              <a:rPr lang="en-GB" sz="2000" dirty="0" smtClean="0">
                <a:solidFill>
                  <a:prstClr val="black"/>
                </a:solidFill>
                <a:latin typeface="Ebrima" panose="02000000000000000000" pitchFamily="2" charset="0"/>
                <a:ea typeface="Ebrima" panose="02000000000000000000" pitchFamily="2" charset="0"/>
                <a:cs typeface="Ebrima" panose="02000000000000000000" pitchFamily="2" charset="0"/>
              </a:rPr>
              <a:t>Long term solution, whether </a:t>
            </a:r>
            <a:r>
              <a:rPr lang="en-GB" sz="2000" dirty="0" err="1" smtClean="0">
                <a:solidFill>
                  <a:prstClr val="black"/>
                </a:solidFill>
                <a:latin typeface="Ebrima" panose="02000000000000000000" pitchFamily="2" charset="0"/>
                <a:ea typeface="Ebrima" panose="02000000000000000000" pitchFamily="2" charset="0"/>
                <a:cs typeface="Ebrima" panose="02000000000000000000" pitchFamily="2" charset="0"/>
              </a:rPr>
              <a:t>EfW</a:t>
            </a:r>
            <a:r>
              <a:rPr lang="en-GB" sz="2000" dirty="0" smtClean="0">
                <a:solidFill>
                  <a:prstClr val="black"/>
                </a:solidFill>
                <a:latin typeface="Ebrima" panose="02000000000000000000" pitchFamily="2" charset="0"/>
                <a:ea typeface="Ebrima" panose="02000000000000000000" pitchFamily="2" charset="0"/>
                <a:cs typeface="Ebrima" panose="02000000000000000000" pitchFamily="2" charset="0"/>
              </a:rPr>
              <a:t> or other technology – Business Case needs to be done </a:t>
            </a:r>
            <a:r>
              <a:rPr lang="en-GB" sz="2000" u="sng" dirty="0" smtClean="0">
                <a:solidFill>
                  <a:prstClr val="black"/>
                </a:solidFill>
                <a:latin typeface="Ebrima" panose="02000000000000000000" pitchFamily="2" charset="0"/>
                <a:ea typeface="Ebrima" panose="02000000000000000000" pitchFamily="2" charset="0"/>
                <a:cs typeface="Ebrima" panose="02000000000000000000" pitchFamily="2" charset="0"/>
              </a:rPr>
              <a:t>now, and included as a key commitment within the new Council Programme.  This should be a </a:t>
            </a:r>
            <a:r>
              <a:rPr lang="en-GB" sz="2000" b="1" u="sng" dirty="0" smtClean="0">
                <a:solidFill>
                  <a:prstClr val="black"/>
                </a:solidFill>
                <a:latin typeface="Ebrima" panose="02000000000000000000" pitchFamily="2" charset="0"/>
                <a:ea typeface="Ebrima" panose="02000000000000000000" pitchFamily="2" charset="0"/>
                <a:cs typeface="Ebrima" panose="02000000000000000000" pitchFamily="2" charset="0"/>
              </a:rPr>
              <a:t>Redesign Priority </a:t>
            </a:r>
          </a:p>
          <a:p>
            <a:pPr marL="457200" indent="-457200" fontAlgn="auto">
              <a:lnSpc>
                <a:spcPct val="85000"/>
              </a:lnSpc>
              <a:spcBef>
                <a:spcPts val="0"/>
              </a:spcBef>
              <a:spcAft>
                <a:spcPts val="0"/>
              </a:spcAft>
              <a:buFont typeface="Arial" pitchFamily="34" charset="0"/>
              <a:buChar char="•"/>
              <a:defRPr/>
            </a:pPr>
            <a:endParaRPr lang="en-GB" sz="2000" dirty="0" smtClean="0">
              <a:solidFill>
                <a:prstClr val="black"/>
              </a:solidFill>
              <a:latin typeface="Ebrima" panose="02000000000000000000" pitchFamily="2" charset="0"/>
              <a:ea typeface="Ebrima" panose="02000000000000000000" pitchFamily="2" charset="0"/>
              <a:cs typeface="Ebrima" panose="02000000000000000000" pitchFamily="2" charset="0"/>
            </a:endParaRPr>
          </a:p>
          <a:p>
            <a:pPr marL="457200" indent="-457200" fontAlgn="auto">
              <a:lnSpc>
                <a:spcPct val="85000"/>
              </a:lnSpc>
              <a:spcBef>
                <a:spcPts val="0"/>
              </a:spcBef>
              <a:spcAft>
                <a:spcPts val="0"/>
              </a:spcAft>
              <a:buFont typeface="Arial" pitchFamily="34" charset="0"/>
              <a:buChar char="•"/>
              <a:defRPr/>
            </a:pPr>
            <a:r>
              <a:rPr lang="en-GB" sz="2000" dirty="0" smtClean="0">
                <a:solidFill>
                  <a:prstClr val="black"/>
                </a:solidFill>
                <a:latin typeface="Ebrima" panose="02000000000000000000" pitchFamily="2" charset="0"/>
                <a:ea typeface="Ebrima" panose="02000000000000000000" pitchFamily="2" charset="0"/>
                <a:cs typeface="Ebrima" panose="02000000000000000000" pitchFamily="2" charset="0"/>
              </a:rPr>
              <a:t>The bulking up and disposal of </a:t>
            </a:r>
            <a:r>
              <a:rPr lang="en-GB" sz="2000" dirty="0" err="1" smtClean="0">
                <a:solidFill>
                  <a:prstClr val="black"/>
                </a:solidFill>
                <a:latin typeface="Ebrima" panose="02000000000000000000" pitchFamily="2" charset="0"/>
                <a:ea typeface="Ebrima" panose="02000000000000000000" pitchFamily="2" charset="0"/>
                <a:cs typeface="Ebrima" panose="02000000000000000000" pitchFamily="2" charset="0"/>
              </a:rPr>
              <a:t>recyclate</a:t>
            </a:r>
            <a:r>
              <a:rPr lang="en-GB" sz="2000" dirty="0" smtClean="0">
                <a:solidFill>
                  <a:prstClr val="black"/>
                </a:solidFill>
                <a:latin typeface="Ebrima" panose="02000000000000000000" pitchFamily="2" charset="0"/>
                <a:ea typeface="Ebrima" panose="02000000000000000000" pitchFamily="2" charset="0"/>
                <a:cs typeface="Ebrima" panose="02000000000000000000" pitchFamily="2" charset="0"/>
              </a:rPr>
              <a:t> should form part our medium and long term solution –potential for arms-length or in house management of this as opposed to the current private sector arrangements</a:t>
            </a:r>
            <a:r>
              <a:rPr lang="en-GB" sz="2400" dirty="0" smtClean="0">
                <a:solidFill>
                  <a:prstClr val="black"/>
                </a:solidFill>
                <a:latin typeface="Ebrima" panose="02000000000000000000" pitchFamily="2" charset="0"/>
                <a:ea typeface="Ebrima" panose="02000000000000000000" pitchFamily="2" charset="0"/>
                <a:cs typeface="Ebrima" panose="02000000000000000000" pitchFamily="2" charset="0"/>
              </a:rPr>
              <a:t>.</a:t>
            </a:r>
          </a:p>
          <a:p>
            <a:pPr marL="457200" indent="-457200" fontAlgn="auto">
              <a:lnSpc>
                <a:spcPct val="85000"/>
              </a:lnSpc>
              <a:spcBef>
                <a:spcPts val="0"/>
              </a:spcBef>
              <a:spcAft>
                <a:spcPts val="0"/>
              </a:spcAft>
              <a:buFont typeface="Arial" pitchFamily="34" charset="0"/>
              <a:buChar char="•"/>
              <a:defRPr/>
            </a:pPr>
            <a:endParaRPr lang="en-GB" sz="2400" dirty="0">
              <a:solidFill>
                <a:prstClr val="black"/>
              </a:solidFill>
              <a:latin typeface="Ebrima" panose="02000000000000000000" pitchFamily="2" charset="0"/>
              <a:ea typeface="Ebrima" panose="02000000000000000000" pitchFamily="2" charset="0"/>
              <a:cs typeface="Ebrima" panose="02000000000000000000" pitchFamily="2" charset="0"/>
            </a:endParaRPr>
          </a:p>
          <a:p>
            <a:pPr marL="457200" indent="-457200" fontAlgn="auto">
              <a:lnSpc>
                <a:spcPct val="85000"/>
              </a:lnSpc>
              <a:spcBef>
                <a:spcPts val="0"/>
              </a:spcBef>
              <a:spcAft>
                <a:spcPts val="0"/>
              </a:spcAft>
              <a:buFont typeface="Arial" pitchFamily="34" charset="0"/>
              <a:buChar char="•"/>
              <a:defRPr/>
            </a:pPr>
            <a:r>
              <a:rPr lang="en-GB" sz="2000" dirty="0" smtClean="0">
                <a:solidFill>
                  <a:prstClr val="black"/>
                </a:solidFill>
                <a:latin typeface="Ebrima" panose="02000000000000000000" pitchFamily="2" charset="0"/>
                <a:ea typeface="Ebrima" panose="02000000000000000000" pitchFamily="2" charset="0"/>
                <a:cs typeface="Ebrima" panose="02000000000000000000" pitchFamily="2" charset="0"/>
              </a:rPr>
              <a:t>We need to look at Fife as a case study – they deliver waste management services through an arms length company – final report will look at advantages and disadvantages of this approach</a:t>
            </a:r>
          </a:p>
          <a:p>
            <a:pPr marL="457200" indent="-457200" fontAlgn="auto">
              <a:lnSpc>
                <a:spcPct val="85000"/>
              </a:lnSpc>
              <a:spcBef>
                <a:spcPts val="0"/>
              </a:spcBef>
              <a:spcAft>
                <a:spcPts val="0"/>
              </a:spcAft>
              <a:buFont typeface="Arial" pitchFamily="34" charset="0"/>
              <a:buChar char="•"/>
              <a:defRPr/>
            </a:pPr>
            <a:endParaRPr lang="en-GB" sz="2400" u="sng" dirty="0">
              <a:solidFill>
                <a:prstClr val="black"/>
              </a:solidFill>
              <a:latin typeface="Ebrima" panose="02000000000000000000" pitchFamily="2" charset="0"/>
              <a:ea typeface="Ebrima" panose="02000000000000000000" pitchFamily="2" charset="0"/>
              <a:cs typeface="Ebrima" panose="02000000000000000000" pitchFamily="2" charset="0"/>
            </a:endParaRPr>
          </a:p>
        </p:txBody>
      </p:sp>
    </p:spTree>
    <p:extLst>
      <p:ext uri="{BB962C8B-B14F-4D97-AF65-F5344CB8AC3E}">
        <p14:creationId xmlns:p14="http://schemas.microsoft.com/office/powerpoint/2010/main" val="233145468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146" name="Group 5"/>
          <p:cNvGrpSpPr>
            <a:grpSpLocks/>
          </p:cNvGrpSpPr>
          <p:nvPr/>
        </p:nvGrpSpPr>
        <p:grpSpPr bwMode="auto">
          <a:xfrm>
            <a:off x="-7938" y="115888"/>
            <a:ext cx="9144001" cy="720725"/>
            <a:chOff x="-7950" y="116632"/>
            <a:chExt cx="9144000" cy="720080"/>
          </a:xfrm>
        </p:grpSpPr>
        <p:sp>
          <p:nvSpPr>
            <p:cNvPr id="6148" name="Text Box 10"/>
            <p:cNvSpPr txBox="1">
              <a:spLocks noChangeArrowheads="1"/>
            </p:cNvSpPr>
            <p:nvPr/>
          </p:nvSpPr>
          <p:spPr bwMode="auto">
            <a:xfrm>
              <a:off x="-7950" y="116632"/>
              <a:ext cx="9144000"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ctr"/>
              <a:r>
                <a:rPr lang="en-GB" altLang="en-US" sz="4000" b="1" dirty="0" smtClean="0">
                  <a:solidFill>
                    <a:srgbClr val="492F92"/>
                  </a:solidFill>
                  <a:latin typeface="Ebrima" pitchFamily="2" charset="0"/>
                  <a:ea typeface="Ebrima" pitchFamily="2" charset="0"/>
                  <a:cs typeface="Ebrima" pitchFamily="2" charset="0"/>
                </a:rPr>
                <a:t>Key Recommendations</a:t>
              </a:r>
              <a:endParaRPr lang="en-GB" altLang="en-US" sz="4000" b="1" dirty="0">
                <a:solidFill>
                  <a:srgbClr val="492F92"/>
                </a:solidFill>
                <a:latin typeface="Ebrima" pitchFamily="2" charset="0"/>
                <a:ea typeface="Ebrima" pitchFamily="2" charset="0"/>
                <a:cs typeface="Ebrima" pitchFamily="2" charset="0"/>
              </a:endParaRPr>
            </a:p>
          </p:txBody>
        </p:sp>
        <p:cxnSp>
          <p:nvCxnSpPr>
            <p:cNvPr id="8" name="Straight Connector 7"/>
            <p:cNvCxnSpPr/>
            <p:nvPr/>
          </p:nvCxnSpPr>
          <p:spPr bwMode="auto">
            <a:xfrm>
              <a:off x="971600" y="835152"/>
              <a:ext cx="7200000" cy="0"/>
            </a:xfrm>
            <a:prstGeom prst="line">
              <a:avLst/>
            </a:prstGeom>
            <a:ln w="50800" cap="rnd">
              <a:gradFill flip="none" rotWithShape="1">
                <a:gsLst>
                  <a:gs pos="0">
                    <a:srgbClr val="492F92"/>
                  </a:gs>
                  <a:gs pos="50000">
                    <a:schemeClr val="bg1"/>
                  </a:gs>
                  <a:gs pos="100000">
                    <a:srgbClr val="007C4D"/>
                  </a:gs>
                </a:gsLst>
                <a:lin ang="0" scaled="1"/>
                <a:tileRect/>
              </a:gradFill>
            </a:ln>
          </p:spPr>
          <p:style>
            <a:lnRef idx="1">
              <a:schemeClr val="accent1"/>
            </a:lnRef>
            <a:fillRef idx="0">
              <a:schemeClr val="accent1"/>
            </a:fillRef>
            <a:effectRef idx="0">
              <a:schemeClr val="accent1"/>
            </a:effectRef>
            <a:fontRef idx="minor">
              <a:schemeClr val="tx1"/>
            </a:fontRef>
          </p:style>
        </p:cxnSp>
      </p:grpSp>
      <p:sp>
        <p:nvSpPr>
          <p:cNvPr id="13" name="Text Box 10"/>
          <p:cNvSpPr txBox="1">
            <a:spLocks noChangeArrowheads="1"/>
          </p:cNvSpPr>
          <p:nvPr/>
        </p:nvSpPr>
        <p:spPr bwMode="auto">
          <a:xfrm>
            <a:off x="822526" y="1125538"/>
            <a:ext cx="7794625" cy="5638467"/>
          </a:xfrm>
          <a:prstGeom prst="rect">
            <a:avLst/>
          </a:prstGeom>
          <a:noFill/>
          <a:ln>
            <a:noFill/>
          </a:ln>
          <a:effectLst/>
          <a:extLst/>
        </p:spPr>
        <p:txBody>
          <a:bodyPr>
            <a:spAutoFit/>
          </a:bodyPr>
          <a:lstStyle/>
          <a:p>
            <a:pPr fontAlgn="auto">
              <a:lnSpc>
                <a:spcPct val="85000"/>
              </a:lnSpc>
              <a:spcBef>
                <a:spcPts val="0"/>
              </a:spcBef>
              <a:spcAft>
                <a:spcPts val="0"/>
              </a:spcAft>
              <a:defRPr/>
            </a:pPr>
            <a:r>
              <a:rPr lang="en-GB" sz="2000" dirty="0" smtClean="0">
                <a:solidFill>
                  <a:srgbClr val="492F92"/>
                </a:solidFill>
                <a:latin typeface="Ebrima" panose="02000000000000000000" pitchFamily="2" charset="0"/>
                <a:ea typeface="Ebrima" panose="02000000000000000000" pitchFamily="2" charset="0"/>
                <a:cs typeface="Ebrima" panose="02000000000000000000" pitchFamily="2" charset="0"/>
              </a:rPr>
              <a:t>Collection of Waste </a:t>
            </a:r>
            <a:endParaRPr lang="en-GB" sz="2000" dirty="0">
              <a:solidFill>
                <a:srgbClr val="492F92"/>
              </a:solidFill>
              <a:latin typeface="Ebrima" panose="02000000000000000000" pitchFamily="2" charset="0"/>
              <a:ea typeface="Ebrima" panose="02000000000000000000" pitchFamily="2" charset="0"/>
              <a:cs typeface="Ebrima" panose="02000000000000000000" pitchFamily="2" charset="0"/>
            </a:endParaRPr>
          </a:p>
          <a:p>
            <a:pPr marL="457200" indent="-457200" fontAlgn="auto">
              <a:lnSpc>
                <a:spcPct val="85000"/>
              </a:lnSpc>
              <a:spcBef>
                <a:spcPts val="0"/>
              </a:spcBef>
              <a:spcAft>
                <a:spcPts val="0"/>
              </a:spcAft>
              <a:buFont typeface="Arial" pitchFamily="34" charset="0"/>
              <a:buChar char="•"/>
              <a:defRPr/>
            </a:pPr>
            <a:endParaRPr lang="en-GB" sz="2800" dirty="0">
              <a:solidFill>
                <a:prstClr val="black"/>
              </a:solidFill>
              <a:latin typeface="Ebrima" panose="02000000000000000000" pitchFamily="2" charset="0"/>
              <a:ea typeface="Ebrima" panose="02000000000000000000" pitchFamily="2" charset="0"/>
              <a:cs typeface="Ebrima" panose="02000000000000000000" pitchFamily="2" charset="0"/>
            </a:endParaRPr>
          </a:p>
          <a:p>
            <a:pPr marL="457200" indent="-457200" fontAlgn="auto">
              <a:lnSpc>
                <a:spcPct val="85000"/>
              </a:lnSpc>
              <a:spcBef>
                <a:spcPts val="0"/>
              </a:spcBef>
              <a:spcAft>
                <a:spcPts val="0"/>
              </a:spcAft>
              <a:buFont typeface="Arial" pitchFamily="34" charset="0"/>
              <a:buChar char="•"/>
              <a:defRPr/>
            </a:pPr>
            <a:r>
              <a:rPr lang="en-GB" sz="2000" dirty="0" smtClean="0">
                <a:solidFill>
                  <a:prstClr val="black"/>
                </a:solidFill>
                <a:latin typeface="Ebrima" panose="02000000000000000000" pitchFamily="2" charset="0"/>
                <a:ea typeface="Ebrima" panose="02000000000000000000" pitchFamily="2" charset="0"/>
                <a:cs typeface="Ebrima" panose="02000000000000000000" pitchFamily="2" charset="0"/>
              </a:rPr>
              <a:t>We need to procure route optimisation software to challenge our existing collection routes and frequencies from a cost and environmental impact perspective.  This should be a </a:t>
            </a:r>
            <a:r>
              <a:rPr lang="en-GB" sz="2000" b="1" u="sng" dirty="0" smtClean="0">
                <a:solidFill>
                  <a:prstClr val="black"/>
                </a:solidFill>
                <a:latin typeface="Ebrima" panose="02000000000000000000" pitchFamily="2" charset="0"/>
                <a:ea typeface="Ebrima" panose="02000000000000000000" pitchFamily="2" charset="0"/>
                <a:cs typeface="Ebrima" panose="02000000000000000000" pitchFamily="2" charset="0"/>
              </a:rPr>
              <a:t>Redesign Priority.</a:t>
            </a:r>
          </a:p>
          <a:p>
            <a:pPr marL="457200" indent="-457200" fontAlgn="auto">
              <a:lnSpc>
                <a:spcPct val="85000"/>
              </a:lnSpc>
              <a:spcBef>
                <a:spcPts val="0"/>
              </a:spcBef>
              <a:spcAft>
                <a:spcPts val="0"/>
              </a:spcAft>
              <a:buFont typeface="Arial" pitchFamily="34" charset="0"/>
              <a:buChar char="•"/>
              <a:defRPr/>
            </a:pPr>
            <a:endParaRPr lang="en-GB" sz="2000" dirty="0">
              <a:solidFill>
                <a:prstClr val="black"/>
              </a:solidFill>
              <a:latin typeface="Ebrima" panose="02000000000000000000" pitchFamily="2" charset="0"/>
              <a:ea typeface="Ebrima" panose="02000000000000000000" pitchFamily="2" charset="0"/>
              <a:cs typeface="Ebrima" panose="02000000000000000000" pitchFamily="2" charset="0"/>
            </a:endParaRPr>
          </a:p>
          <a:p>
            <a:pPr marL="457200" indent="-457200" fontAlgn="auto">
              <a:lnSpc>
                <a:spcPct val="85000"/>
              </a:lnSpc>
              <a:spcBef>
                <a:spcPts val="0"/>
              </a:spcBef>
              <a:spcAft>
                <a:spcPts val="0"/>
              </a:spcAft>
              <a:buFont typeface="Arial" pitchFamily="34" charset="0"/>
              <a:buChar char="•"/>
              <a:defRPr/>
            </a:pPr>
            <a:r>
              <a:rPr lang="en-GB" sz="2000" dirty="0" smtClean="0">
                <a:solidFill>
                  <a:prstClr val="black"/>
                </a:solidFill>
                <a:latin typeface="Ebrima" panose="02000000000000000000" pitchFamily="2" charset="0"/>
                <a:ea typeface="Ebrima" panose="02000000000000000000" pitchFamily="2" charset="0"/>
                <a:cs typeface="Ebrima" panose="02000000000000000000" pitchFamily="2" charset="0"/>
              </a:rPr>
              <a:t>We need to review the Routes which currently utilise Overtime payments as standard.  We need to recognise that there are areas where it may simply be uneconomic to carry out separate collections (cf. Argyll and Bute). </a:t>
            </a:r>
          </a:p>
          <a:p>
            <a:pPr marL="457200" indent="-457200" fontAlgn="auto">
              <a:lnSpc>
                <a:spcPct val="85000"/>
              </a:lnSpc>
              <a:spcBef>
                <a:spcPts val="0"/>
              </a:spcBef>
              <a:spcAft>
                <a:spcPts val="0"/>
              </a:spcAft>
              <a:buFont typeface="Arial" pitchFamily="34" charset="0"/>
              <a:buChar char="•"/>
              <a:defRPr/>
            </a:pPr>
            <a:endParaRPr lang="en-GB" sz="2000" dirty="0">
              <a:solidFill>
                <a:prstClr val="black"/>
              </a:solidFill>
              <a:latin typeface="Ebrima" panose="02000000000000000000" pitchFamily="2" charset="0"/>
              <a:ea typeface="Ebrima" panose="02000000000000000000" pitchFamily="2" charset="0"/>
              <a:cs typeface="Ebrima" panose="02000000000000000000" pitchFamily="2" charset="0"/>
            </a:endParaRPr>
          </a:p>
          <a:p>
            <a:pPr marL="457200" indent="-457200" fontAlgn="auto">
              <a:lnSpc>
                <a:spcPct val="85000"/>
              </a:lnSpc>
              <a:spcBef>
                <a:spcPts val="0"/>
              </a:spcBef>
              <a:spcAft>
                <a:spcPts val="0"/>
              </a:spcAft>
              <a:buFont typeface="Arial" pitchFamily="34" charset="0"/>
              <a:buChar char="•"/>
              <a:defRPr/>
            </a:pPr>
            <a:r>
              <a:rPr lang="en-GB" sz="2000" dirty="0" smtClean="0">
                <a:solidFill>
                  <a:prstClr val="black"/>
                </a:solidFill>
                <a:latin typeface="Ebrima" panose="02000000000000000000" pitchFamily="2" charset="0"/>
                <a:ea typeface="Ebrima" panose="02000000000000000000" pitchFamily="2" charset="0"/>
                <a:cs typeface="Ebrima" panose="02000000000000000000" pitchFamily="2" charset="0"/>
              </a:rPr>
              <a:t>We need to support the implementation of trials on changing the frequency of collections – particularly focussed on Inner Moray Firth area, where the main population centres are – this will be tied in to discussions with Zero Waste Scotland Recycling Charter (As per CS Committee decisions on 18 September).  However, a </a:t>
            </a:r>
            <a:r>
              <a:rPr lang="en-GB" sz="2000" b="1" u="sng" dirty="0" smtClean="0">
                <a:solidFill>
                  <a:prstClr val="black"/>
                </a:solidFill>
                <a:latin typeface="Ebrima" panose="02000000000000000000" pitchFamily="2" charset="0"/>
                <a:ea typeface="Ebrima" panose="02000000000000000000" pitchFamily="2" charset="0"/>
                <a:cs typeface="Ebrima" panose="02000000000000000000" pitchFamily="2" charset="0"/>
              </a:rPr>
              <a:t>Redesign Priority</a:t>
            </a:r>
            <a:r>
              <a:rPr lang="en-GB" sz="2000" b="1" dirty="0" smtClean="0">
                <a:solidFill>
                  <a:prstClr val="black"/>
                </a:solidFill>
                <a:latin typeface="Ebrima" panose="02000000000000000000" pitchFamily="2" charset="0"/>
                <a:ea typeface="Ebrima" panose="02000000000000000000" pitchFamily="2" charset="0"/>
                <a:cs typeface="Ebrima" panose="02000000000000000000" pitchFamily="2" charset="0"/>
              </a:rPr>
              <a:t> </a:t>
            </a:r>
            <a:r>
              <a:rPr lang="en-GB" sz="2000" dirty="0" smtClean="0">
                <a:solidFill>
                  <a:prstClr val="black"/>
                </a:solidFill>
                <a:latin typeface="Ebrima" panose="02000000000000000000" pitchFamily="2" charset="0"/>
                <a:ea typeface="Ebrima" panose="02000000000000000000" pitchFamily="2" charset="0"/>
                <a:cs typeface="Ebrima" panose="02000000000000000000" pitchFamily="2" charset="0"/>
              </a:rPr>
              <a:t>should be to implement a trial ASAP.  Citizens Panel – 50% disagree or strongly disagree with less frequent collections.</a:t>
            </a:r>
            <a:endParaRPr lang="en-GB" sz="2000" dirty="0">
              <a:solidFill>
                <a:prstClr val="black"/>
              </a:solidFill>
              <a:latin typeface="Ebrima" panose="02000000000000000000" pitchFamily="2" charset="0"/>
              <a:ea typeface="Ebrima" panose="02000000000000000000" pitchFamily="2" charset="0"/>
              <a:cs typeface="Ebrima" panose="02000000000000000000" pitchFamily="2" charset="0"/>
            </a:endParaRPr>
          </a:p>
          <a:p>
            <a:pPr marL="457200" indent="-457200" fontAlgn="auto">
              <a:lnSpc>
                <a:spcPct val="85000"/>
              </a:lnSpc>
              <a:spcBef>
                <a:spcPts val="0"/>
              </a:spcBef>
              <a:spcAft>
                <a:spcPts val="0"/>
              </a:spcAft>
              <a:buFont typeface="Arial" pitchFamily="34" charset="0"/>
              <a:buChar char="•"/>
              <a:defRPr/>
            </a:pPr>
            <a:endParaRPr lang="en-GB" sz="2000" dirty="0">
              <a:solidFill>
                <a:prstClr val="black"/>
              </a:solidFill>
              <a:latin typeface="Ebrima" panose="02000000000000000000" pitchFamily="2" charset="0"/>
              <a:ea typeface="Ebrima" panose="02000000000000000000" pitchFamily="2" charset="0"/>
              <a:cs typeface="Ebrima" panose="02000000000000000000" pitchFamily="2" charset="0"/>
            </a:endParaRPr>
          </a:p>
        </p:txBody>
      </p:sp>
    </p:spTree>
    <p:extLst>
      <p:ext uri="{BB962C8B-B14F-4D97-AF65-F5344CB8AC3E}">
        <p14:creationId xmlns:p14="http://schemas.microsoft.com/office/powerpoint/2010/main" val="172550195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146" name="Group 5"/>
          <p:cNvGrpSpPr>
            <a:grpSpLocks/>
          </p:cNvGrpSpPr>
          <p:nvPr/>
        </p:nvGrpSpPr>
        <p:grpSpPr bwMode="auto">
          <a:xfrm>
            <a:off x="-7938" y="115888"/>
            <a:ext cx="9144001" cy="720725"/>
            <a:chOff x="-7950" y="116632"/>
            <a:chExt cx="9144000" cy="720080"/>
          </a:xfrm>
        </p:grpSpPr>
        <p:sp>
          <p:nvSpPr>
            <p:cNvPr id="6148" name="Text Box 10"/>
            <p:cNvSpPr txBox="1">
              <a:spLocks noChangeArrowheads="1"/>
            </p:cNvSpPr>
            <p:nvPr/>
          </p:nvSpPr>
          <p:spPr bwMode="auto">
            <a:xfrm>
              <a:off x="-7950" y="116632"/>
              <a:ext cx="9144000"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ctr"/>
              <a:r>
                <a:rPr lang="en-GB" altLang="en-US" sz="4000" b="1" dirty="0" smtClean="0">
                  <a:solidFill>
                    <a:srgbClr val="492F92"/>
                  </a:solidFill>
                  <a:latin typeface="Ebrima" pitchFamily="2" charset="0"/>
                  <a:ea typeface="Ebrima" pitchFamily="2" charset="0"/>
                  <a:cs typeface="Ebrima" pitchFamily="2" charset="0"/>
                </a:rPr>
                <a:t>Key Recommendations</a:t>
              </a:r>
              <a:endParaRPr lang="en-GB" altLang="en-US" sz="4000" b="1" dirty="0">
                <a:solidFill>
                  <a:srgbClr val="492F92"/>
                </a:solidFill>
                <a:latin typeface="Ebrima" pitchFamily="2" charset="0"/>
                <a:ea typeface="Ebrima" pitchFamily="2" charset="0"/>
                <a:cs typeface="Ebrima" pitchFamily="2" charset="0"/>
              </a:endParaRPr>
            </a:p>
          </p:txBody>
        </p:sp>
        <p:cxnSp>
          <p:nvCxnSpPr>
            <p:cNvPr id="8" name="Straight Connector 7"/>
            <p:cNvCxnSpPr/>
            <p:nvPr/>
          </p:nvCxnSpPr>
          <p:spPr bwMode="auto">
            <a:xfrm>
              <a:off x="971600" y="835152"/>
              <a:ext cx="7200000" cy="0"/>
            </a:xfrm>
            <a:prstGeom prst="line">
              <a:avLst/>
            </a:prstGeom>
            <a:ln w="50800" cap="rnd">
              <a:gradFill flip="none" rotWithShape="1">
                <a:gsLst>
                  <a:gs pos="0">
                    <a:srgbClr val="492F92"/>
                  </a:gs>
                  <a:gs pos="50000">
                    <a:schemeClr val="bg1"/>
                  </a:gs>
                  <a:gs pos="100000">
                    <a:srgbClr val="007C4D"/>
                  </a:gs>
                </a:gsLst>
                <a:lin ang="0" scaled="1"/>
                <a:tileRect/>
              </a:gradFill>
            </a:ln>
          </p:spPr>
          <p:style>
            <a:lnRef idx="1">
              <a:schemeClr val="accent1"/>
            </a:lnRef>
            <a:fillRef idx="0">
              <a:schemeClr val="accent1"/>
            </a:fillRef>
            <a:effectRef idx="0">
              <a:schemeClr val="accent1"/>
            </a:effectRef>
            <a:fontRef idx="minor">
              <a:schemeClr val="tx1"/>
            </a:fontRef>
          </p:style>
        </p:cxnSp>
      </p:grpSp>
      <p:sp>
        <p:nvSpPr>
          <p:cNvPr id="13" name="Text Box 10"/>
          <p:cNvSpPr txBox="1">
            <a:spLocks noChangeArrowheads="1"/>
          </p:cNvSpPr>
          <p:nvPr/>
        </p:nvSpPr>
        <p:spPr bwMode="auto">
          <a:xfrm>
            <a:off x="822526" y="1125538"/>
            <a:ext cx="7794625" cy="4644348"/>
          </a:xfrm>
          <a:prstGeom prst="rect">
            <a:avLst/>
          </a:prstGeom>
          <a:noFill/>
          <a:ln>
            <a:noFill/>
          </a:ln>
          <a:effectLst/>
          <a:extLst/>
        </p:spPr>
        <p:txBody>
          <a:bodyPr>
            <a:spAutoFit/>
          </a:bodyPr>
          <a:lstStyle/>
          <a:p>
            <a:pPr fontAlgn="auto">
              <a:lnSpc>
                <a:spcPct val="85000"/>
              </a:lnSpc>
              <a:spcBef>
                <a:spcPts val="0"/>
              </a:spcBef>
              <a:spcAft>
                <a:spcPts val="0"/>
              </a:spcAft>
              <a:defRPr/>
            </a:pPr>
            <a:r>
              <a:rPr lang="en-GB" sz="2000" dirty="0" smtClean="0">
                <a:solidFill>
                  <a:srgbClr val="492F92"/>
                </a:solidFill>
                <a:latin typeface="Ebrima" panose="02000000000000000000" pitchFamily="2" charset="0"/>
                <a:ea typeface="Ebrima" panose="02000000000000000000" pitchFamily="2" charset="0"/>
                <a:cs typeface="Ebrima" panose="02000000000000000000" pitchFamily="2" charset="0"/>
              </a:rPr>
              <a:t>Collection of Waste </a:t>
            </a:r>
            <a:endParaRPr lang="en-GB" sz="2000" dirty="0">
              <a:solidFill>
                <a:srgbClr val="492F92"/>
              </a:solidFill>
              <a:latin typeface="Ebrima" panose="02000000000000000000" pitchFamily="2" charset="0"/>
              <a:ea typeface="Ebrima" panose="02000000000000000000" pitchFamily="2" charset="0"/>
              <a:cs typeface="Ebrima" panose="02000000000000000000" pitchFamily="2" charset="0"/>
            </a:endParaRPr>
          </a:p>
          <a:p>
            <a:pPr marL="457200" indent="-457200" fontAlgn="auto">
              <a:lnSpc>
                <a:spcPct val="85000"/>
              </a:lnSpc>
              <a:spcBef>
                <a:spcPts val="0"/>
              </a:spcBef>
              <a:spcAft>
                <a:spcPts val="0"/>
              </a:spcAft>
              <a:buFont typeface="Arial" pitchFamily="34" charset="0"/>
              <a:buChar char="•"/>
              <a:defRPr/>
            </a:pPr>
            <a:endParaRPr lang="en-GB" sz="2800" dirty="0">
              <a:solidFill>
                <a:prstClr val="black"/>
              </a:solidFill>
              <a:latin typeface="Ebrima" panose="02000000000000000000" pitchFamily="2" charset="0"/>
              <a:ea typeface="Ebrima" panose="02000000000000000000" pitchFamily="2" charset="0"/>
              <a:cs typeface="Ebrima" panose="02000000000000000000" pitchFamily="2" charset="0"/>
            </a:endParaRPr>
          </a:p>
          <a:p>
            <a:pPr marL="457200" indent="-457200" fontAlgn="auto">
              <a:lnSpc>
                <a:spcPct val="85000"/>
              </a:lnSpc>
              <a:spcBef>
                <a:spcPts val="0"/>
              </a:spcBef>
              <a:spcAft>
                <a:spcPts val="0"/>
              </a:spcAft>
              <a:buFont typeface="Arial" pitchFamily="34" charset="0"/>
              <a:buChar char="•"/>
              <a:defRPr/>
            </a:pPr>
            <a:r>
              <a:rPr lang="en-GB" sz="2000" dirty="0" smtClean="0">
                <a:solidFill>
                  <a:prstClr val="black"/>
                </a:solidFill>
                <a:latin typeface="Ebrima" panose="02000000000000000000" pitchFamily="2" charset="0"/>
                <a:ea typeface="Ebrima" panose="02000000000000000000" pitchFamily="2" charset="0"/>
                <a:cs typeface="Ebrima" panose="02000000000000000000" pitchFamily="2" charset="0"/>
              </a:rPr>
              <a:t>We </a:t>
            </a:r>
            <a:r>
              <a:rPr lang="en-GB" sz="2000" dirty="0">
                <a:solidFill>
                  <a:prstClr val="black"/>
                </a:solidFill>
                <a:latin typeface="Ebrima" panose="02000000000000000000" pitchFamily="2" charset="0"/>
                <a:ea typeface="Ebrima" panose="02000000000000000000" pitchFamily="2" charset="0"/>
                <a:cs typeface="Ebrima" panose="02000000000000000000" pitchFamily="2" charset="0"/>
              </a:rPr>
              <a:t>need to review the </a:t>
            </a:r>
            <a:r>
              <a:rPr lang="en-GB" sz="2000" dirty="0" smtClean="0">
                <a:solidFill>
                  <a:prstClr val="black"/>
                </a:solidFill>
                <a:latin typeface="Ebrima" panose="02000000000000000000" pitchFamily="2" charset="0"/>
                <a:ea typeface="Ebrima" panose="02000000000000000000" pitchFamily="2" charset="0"/>
                <a:cs typeface="Ebrima" panose="02000000000000000000" pitchFamily="2" charset="0"/>
              </a:rPr>
              <a:t>structure of crews and make better use of technology (“in-cab” technology) – saves double keying/reduction of bureaucracy</a:t>
            </a:r>
          </a:p>
          <a:p>
            <a:pPr marL="457200" indent="-457200" fontAlgn="auto">
              <a:lnSpc>
                <a:spcPct val="85000"/>
              </a:lnSpc>
              <a:spcBef>
                <a:spcPts val="0"/>
              </a:spcBef>
              <a:spcAft>
                <a:spcPts val="0"/>
              </a:spcAft>
              <a:buFont typeface="Arial" pitchFamily="34" charset="0"/>
              <a:buChar char="•"/>
              <a:defRPr/>
            </a:pPr>
            <a:endParaRPr lang="en-GB" sz="2000" dirty="0">
              <a:solidFill>
                <a:prstClr val="black"/>
              </a:solidFill>
              <a:latin typeface="Ebrima" panose="02000000000000000000" pitchFamily="2" charset="0"/>
              <a:ea typeface="Ebrima" panose="02000000000000000000" pitchFamily="2" charset="0"/>
              <a:cs typeface="Ebrima" panose="02000000000000000000" pitchFamily="2" charset="0"/>
            </a:endParaRPr>
          </a:p>
          <a:p>
            <a:pPr marL="457200" indent="-457200" fontAlgn="auto">
              <a:lnSpc>
                <a:spcPct val="85000"/>
              </a:lnSpc>
              <a:spcBef>
                <a:spcPts val="0"/>
              </a:spcBef>
              <a:spcAft>
                <a:spcPts val="0"/>
              </a:spcAft>
              <a:buFont typeface="Arial" pitchFamily="34" charset="0"/>
              <a:buChar char="•"/>
              <a:defRPr/>
            </a:pPr>
            <a:r>
              <a:rPr lang="en-GB" sz="2000" dirty="0" smtClean="0">
                <a:solidFill>
                  <a:prstClr val="black"/>
                </a:solidFill>
                <a:latin typeface="Ebrima" panose="02000000000000000000" pitchFamily="2" charset="0"/>
                <a:ea typeface="Ebrima" panose="02000000000000000000" pitchFamily="2" charset="0"/>
                <a:cs typeface="Ebrima" panose="02000000000000000000" pitchFamily="2" charset="0"/>
              </a:rPr>
              <a:t>Consider changing collection methods in some remote/hard to reach areas by investing in new fleet vehicles that can accommodate different waste types – rather than fortnightly collection to collect recycling and residual – </a:t>
            </a:r>
            <a:r>
              <a:rPr lang="en-GB" sz="2000" b="1" dirty="0" smtClean="0">
                <a:solidFill>
                  <a:prstClr val="black"/>
                </a:solidFill>
                <a:latin typeface="Ebrima" panose="02000000000000000000" pitchFamily="2" charset="0"/>
                <a:ea typeface="Ebrima" panose="02000000000000000000" pitchFamily="2" charset="0"/>
                <a:cs typeface="Ebrima" panose="02000000000000000000" pitchFamily="2" charset="0"/>
              </a:rPr>
              <a:t>do it once!</a:t>
            </a:r>
          </a:p>
          <a:p>
            <a:pPr marL="457200" indent="-457200" fontAlgn="auto">
              <a:lnSpc>
                <a:spcPct val="85000"/>
              </a:lnSpc>
              <a:spcBef>
                <a:spcPts val="0"/>
              </a:spcBef>
              <a:spcAft>
                <a:spcPts val="0"/>
              </a:spcAft>
              <a:buFont typeface="Arial" pitchFamily="34" charset="0"/>
              <a:buChar char="•"/>
              <a:defRPr/>
            </a:pPr>
            <a:endParaRPr lang="en-GB" sz="2000" dirty="0">
              <a:solidFill>
                <a:prstClr val="black"/>
              </a:solidFill>
              <a:latin typeface="Ebrima" panose="02000000000000000000" pitchFamily="2" charset="0"/>
              <a:ea typeface="Ebrima" panose="02000000000000000000" pitchFamily="2" charset="0"/>
              <a:cs typeface="Ebrima" panose="02000000000000000000" pitchFamily="2" charset="0"/>
            </a:endParaRPr>
          </a:p>
          <a:p>
            <a:pPr marL="457200" indent="-457200" fontAlgn="auto">
              <a:lnSpc>
                <a:spcPct val="85000"/>
              </a:lnSpc>
              <a:spcBef>
                <a:spcPts val="0"/>
              </a:spcBef>
              <a:spcAft>
                <a:spcPts val="0"/>
              </a:spcAft>
              <a:buFont typeface="Arial" pitchFamily="34" charset="0"/>
              <a:buChar char="•"/>
              <a:defRPr/>
            </a:pPr>
            <a:r>
              <a:rPr lang="en-GB" sz="2000" dirty="0" smtClean="0">
                <a:solidFill>
                  <a:prstClr val="black"/>
                </a:solidFill>
                <a:latin typeface="Ebrima" panose="02000000000000000000" pitchFamily="2" charset="0"/>
                <a:ea typeface="Ebrima" panose="02000000000000000000" pitchFamily="2" charset="0"/>
                <a:cs typeface="Ebrima" panose="02000000000000000000" pitchFamily="2" charset="0"/>
              </a:rPr>
              <a:t>We need to implement charges for new and replacement bins.  We need to ensure that new developments are designed in such a way as to assist our collection routes and priorities – the use of communal bins needs to be investigated both in existing developments and new developments (£33k).  </a:t>
            </a:r>
          </a:p>
          <a:p>
            <a:pPr marL="457200" indent="-457200" fontAlgn="auto">
              <a:lnSpc>
                <a:spcPct val="85000"/>
              </a:lnSpc>
              <a:spcBef>
                <a:spcPts val="0"/>
              </a:spcBef>
              <a:spcAft>
                <a:spcPts val="0"/>
              </a:spcAft>
              <a:buFont typeface="Arial" pitchFamily="34" charset="0"/>
              <a:buChar char="•"/>
              <a:defRPr/>
            </a:pPr>
            <a:endParaRPr lang="en-GB" sz="2000" dirty="0">
              <a:solidFill>
                <a:prstClr val="black"/>
              </a:solidFill>
              <a:latin typeface="Ebrima" panose="02000000000000000000" pitchFamily="2" charset="0"/>
              <a:ea typeface="Ebrima" panose="02000000000000000000" pitchFamily="2" charset="0"/>
              <a:cs typeface="Ebrima" panose="02000000000000000000" pitchFamily="2" charset="0"/>
            </a:endParaRPr>
          </a:p>
        </p:txBody>
      </p:sp>
    </p:spTree>
    <p:extLst>
      <p:ext uri="{BB962C8B-B14F-4D97-AF65-F5344CB8AC3E}">
        <p14:creationId xmlns:p14="http://schemas.microsoft.com/office/powerpoint/2010/main" val="358744744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146" name="Group 5"/>
          <p:cNvGrpSpPr>
            <a:grpSpLocks/>
          </p:cNvGrpSpPr>
          <p:nvPr/>
        </p:nvGrpSpPr>
        <p:grpSpPr bwMode="auto">
          <a:xfrm>
            <a:off x="-7938" y="115888"/>
            <a:ext cx="9144001" cy="720725"/>
            <a:chOff x="-7950" y="116632"/>
            <a:chExt cx="9144000" cy="720080"/>
          </a:xfrm>
        </p:grpSpPr>
        <p:sp>
          <p:nvSpPr>
            <p:cNvPr id="6148" name="Text Box 10"/>
            <p:cNvSpPr txBox="1">
              <a:spLocks noChangeArrowheads="1"/>
            </p:cNvSpPr>
            <p:nvPr/>
          </p:nvSpPr>
          <p:spPr bwMode="auto">
            <a:xfrm>
              <a:off x="-7950" y="116632"/>
              <a:ext cx="9144000"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ctr"/>
              <a:r>
                <a:rPr lang="en-GB" altLang="en-US" sz="4000" b="1" dirty="0" smtClean="0">
                  <a:solidFill>
                    <a:srgbClr val="492F92"/>
                  </a:solidFill>
                  <a:latin typeface="Ebrima" pitchFamily="2" charset="0"/>
                  <a:ea typeface="Ebrima" pitchFamily="2" charset="0"/>
                  <a:cs typeface="Ebrima" pitchFamily="2" charset="0"/>
                </a:rPr>
                <a:t>Key Recommendations</a:t>
              </a:r>
              <a:endParaRPr lang="en-GB" altLang="en-US" sz="4000" b="1" dirty="0">
                <a:solidFill>
                  <a:srgbClr val="492F92"/>
                </a:solidFill>
                <a:latin typeface="Ebrima" pitchFamily="2" charset="0"/>
                <a:ea typeface="Ebrima" pitchFamily="2" charset="0"/>
                <a:cs typeface="Ebrima" pitchFamily="2" charset="0"/>
              </a:endParaRPr>
            </a:p>
          </p:txBody>
        </p:sp>
        <p:cxnSp>
          <p:nvCxnSpPr>
            <p:cNvPr id="8" name="Straight Connector 7"/>
            <p:cNvCxnSpPr/>
            <p:nvPr/>
          </p:nvCxnSpPr>
          <p:spPr bwMode="auto">
            <a:xfrm>
              <a:off x="971600" y="835152"/>
              <a:ext cx="7200000" cy="0"/>
            </a:xfrm>
            <a:prstGeom prst="line">
              <a:avLst/>
            </a:prstGeom>
            <a:ln w="50800" cap="rnd">
              <a:gradFill flip="none" rotWithShape="1">
                <a:gsLst>
                  <a:gs pos="0">
                    <a:srgbClr val="492F92"/>
                  </a:gs>
                  <a:gs pos="50000">
                    <a:schemeClr val="bg1"/>
                  </a:gs>
                  <a:gs pos="100000">
                    <a:srgbClr val="007C4D"/>
                  </a:gs>
                </a:gsLst>
                <a:lin ang="0" scaled="1"/>
                <a:tileRect/>
              </a:gradFill>
            </a:ln>
          </p:spPr>
          <p:style>
            <a:lnRef idx="1">
              <a:schemeClr val="accent1"/>
            </a:lnRef>
            <a:fillRef idx="0">
              <a:schemeClr val="accent1"/>
            </a:fillRef>
            <a:effectRef idx="0">
              <a:schemeClr val="accent1"/>
            </a:effectRef>
            <a:fontRef idx="minor">
              <a:schemeClr val="tx1"/>
            </a:fontRef>
          </p:style>
        </p:cxnSp>
      </p:grpSp>
      <p:sp>
        <p:nvSpPr>
          <p:cNvPr id="13" name="Text Box 10"/>
          <p:cNvSpPr txBox="1">
            <a:spLocks noChangeArrowheads="1"/>
          </p:cNvSpPr>
          <p:nvPr/>
        </p:nvSpPr>
        <p:spPr bwMode="auto">
          <a:xfrm>
            <a:off x="822526" y="1125538"/>
            <a:ext cx="7794625" cy="5847755"/>
          </a:xfrm>
          <a:prstGeom prst="rect">
            <a:avLst/>
          </a:prstGeom>
          <a:noFill/>
          <a:ln>
            <a:noFill/>
          </a:ln>
          <a:effectLst/>
          <a:extLst/>
        </p:spPr>
        <p:txBody>
          <a:bodyPr>
            <a:spAutoFit/>
          </a:bodyPr>
          <a:lstStyle/>
          <a:p>
            <a:pPr fontAlgn="auto">
              <a:lnSpc>
                <a:spcPct val="85000"/>
              </a:lnSpc>
              <a:spcBef>
                <a:spcPts val="0"/>
              </a:spcBef>
              <a:spcAft>
                <a:spcPts val="0"/>
              </a:spcAft>
              <a:defRPr/>
            </a:pPr>
            <a:r>
              <a:rPr lang="en-GB" sz="2000" dirty="0" smtClean="0">
                <a:solidFill>
                  <a:srgbClr val="492F92"/>
                </a:solidFill>
                <a:latin typeface="Ebrima" panose="02000000000000000000" pitchFamily="2" charset="0"/>
                <a:ea typeface="Ebrima" panose="02000000000000000000" pitchFamily="2" charset="0"/>
                <a:cs typeface="Ebrima" panose="02000000000000000000" pitchFamily="2" charset="0"/>
              </a:rPr>
              <a:t>Collection of </a:t>
            </a:r>
            <a:r>
              <a:rPr lang="en-GB" sz="2000" dirty="0" err="1" smtClean="0">
                <a:solidFill>
                  <a:srgbClr val="492F92"/>
                </a:solidFill>
                <a:latin typeface="Ebrima" panose="02000000000000000000" pitchFamily="2" charset="0"/>
                <a:ea typeface="Ebrima" panose="02000000000000000000" pitchFamily="2" charset="0"/>
                <a:cs typeface="Ebrima" panose="02000000000000000000" pitchFamily="2" charset="0"/>
              </a:rPr>
              <a:t>Recyclate</a:t>
            </a:r>
            <a:endParaRPr lang="en-GB" sz="2000" dirty="0">
              <a:solidFill>
                <a:srgbClr val="492F92"/>
              </a:solidFill>
              <a:latin typeface="Ebrima" panose="02000000000000000000" pitchFamily="2" charset="0"/>
              <a:ea typeface="Ebrima" panose="02000000000000000000" pitchFamily="2" charset="0"/>
              <a:cs typeface="Ebrima" panose="02000000000000000000" pitchFamily="2" charset="0"/>
            </a:endParaRPr>
          </a:p>
          <a:p>
            <a:pPr marL="457200" indent="-457200" fontAlgn="auto">
              <a:lnSpc>
                <a:spcPct val="85000"/>
              </a:lnSpc>
              <a:spcBef>
                <a:spcPts val="0"/>
              </a:spcBef>
              <a:spcAft>
                <a:spcPts val="0"/>
              </a:spcAft>
              <a:buFont typeface="Arial" pitchFamily="34" charset="0"/>
              <a:buChar char="•"/>
              <a:defRPr/>
            </a:pPr>
            <a:endParaRPr lang="en-GB" sz="2000" dirty="0">
              <a:solidFill>
                <a:prstClr val="black"/>
              </a:solidFill>
              <a:latin typeface="Ebrima" panose="02000000000000000000" pitchFamily="2" charset="0"/>
              <a:ea typeface="Ebrima" panose="02000000000000000000" pitchFamily="2" charset="0"/>
              <a:cs typeface="Ebrima" panose="02000000000000000000" pitchFamily="2" charset="0"/>
            </a:endParaRPr>
          </a:p>
          <a:p>
            <a:pPr marL="457200" indent="-457200" fontAlgn="auto">
              <a:lnSpc>
                <a:spcPct val="85000"/>
              </a:lnSpc>
              <a:spcBef>
                <a:spcPts val="0"/>
              </a:spcBef>
              <a:spcAft>
                <a:spcPts val="0"/>
              </a:spcAft>
              <a:buFont typeface="Arial" pitchFamily="34" charset="0"/>
              <a:buChar char="•"/>
              <a:defRPr/>
            </a:pPr>
            <a:r>
              <a:rPr lang="en-GB" sz="2000" dirty="0" smtClean="0">
                <a:solidFill>
                  <a:prstClr val="black"/>
                </a:solidFill>
                <a:latin typeface="Ebrima" panose="02000000000000000000" pitchFamily="2" charset="0"/>
                <a:ea typeface="Ebrima" panose="02000000000000000000" pitchFamily="2" charset="0"/>
                <a:cs typeface="Ebrima" panose="02000000000000000000" pitchFamily="2" charset="0"/>
              </a:rPr>
              <a:t>We need to review the operation and use of Recycling </a:t>
            </a:r>
            <a:r>
              <a:rPr lang="en-GB" sz="2000" dirty="0">
                <a:solidFill>
                  <a:prstClr val="black"/>
                </a:solidFill>
                <a:latin typeface="Ebrima" panose="02000000000000000000" pitchFamily="2" charset="0"/>
                <a:ea typeface="Ebrima" panose="02000000000000000000" pitchFamily="2" charset="0"/>
                <a:cs typeface="Ebrima" panose="02000000000000000000" pitchFamily="2" charset="0"/>
              </a:rPr>
              <a:t>Centres </a:t>
            </a:r>
            <a:r>
              <a:rPr lang="en-GB" sz="2000" dirty="0" smtClean="0">
                <a:solidFill>
                  <a:prstClr val="black"/>
                </a:solidFill>
                <a:latin typeface="Ebrima" panose="02000000000000000000" pitchFamily="2" charset="0"/>
                <a:ea typeface="Ebrima" panose="02000000000000000000" pitchFamily="2" charset="0"/>
                <a:cs typeface="Ebrima" panose="02000000000000000000" pitchFamily="2" charset="0"/>
              </a:rPr>
              <a:t>– looking particularly at education, awareness and scrutiny by site staff of what people are getting rid off.    </a:t>
            </a:r>
          </a:p>
          <a:p>
            <a:pPr marL="457200" indent="-457200" fontAlgn="auto">
              <a:lnSpc>
                <a:spcPct val="85000"/>
              </a:lnSpc>
              <a:spcBef>
                <a:spcPts val="0"/>
              </a:spcBef>
              <a:spcAft>
                <a:spcPts val="0"/>
              </a:spcAft>
              <a:buFont typeface="Arial" pitchFamily="34" charset="0"/>
              <a:buChar char="•"/>
              <a:defRPr/>
            </a:pPr>
            <a:endParaRPr lang="en-GB" sz="2000" dirty="0">
              <a:solidFill>
                <a:prstClr val="black"/>
              </a:solidFill>
              <a:latin typeface="Ebrima" panose="02000000000000000000" pitchFamily="2" charset="0"/>
              <a:ea typeface="Ebrima" panose="02000000000000000000" pitchFamily="2" charset="0"/>
              <a:cs typeface="Ebrima" panose="02000000000000000000" pitchFamily="2" charset="0"/>
            </a:endParaRPr>
          </a:p>
          <a:p>
            <a:pPr marL="457200" indent="-457200" fontAlgn="auto">
              <a:lnSpc>
                <a:spcPct val="85000"/>
              </a:lnSpc>
              <a:spcBef>
                <a:spcPts val="0"/>
              </a:spcBef>
              <a:spcAft>
                <a:spcPts val="0"/>
              </a:spcAft>
              <a:buFont typeface="Arial" pitchFamily="34" charset="0"/>
              <a:buChar char="•"/>
              <a:defRPr/>
            </a:pPr>
            <a:r>
              <a:rPr lang="en-GB" sz="2000" dirty="0" smtClean="0">
                <a:solidFill>
                  <a:prstClr val="black"/>
                </a:solidFill>
                <a:latin typeface="Ebrima" panose="02000000000000000000" pitchFamily="2" charset="0"/>
                <a:ea typeface="Ebrima" panose="02000000000000000000" pitchFamily="2" charset="0"/>
                <a:cs typeface="Ebrima" panose="02000000000000000000" pitchFamily="2" charset="0"/>
              </a:rPr>
              <a:t>We need to lead by example by recognising there  is room </a:t>
            </a:r>
            <a:r>
              <a:rPr lang="en-GB" sz="2000" dirty="0">
                <a:solidFill>
                  <a:prstClr val="black"/>
                </a:solidFill>
                <a:latin typeface="Ebrima" panose="02000000000000000000" pitchFamily="2" charset="0"/>
                <a:ea typeface="Ebrima" panose="02000000000000000000" pitchFamily="2" charset="0"/>
                <a:cs typeface="Ebrima" panose="02000000000000000000" pitchFamily="2" charset="0"/>
              </a:rPr>
              <a:t>for </a:t>
            </a:r>
            <a:r>
              <a:rPr lang="en-GB" sz="2000" dirty="0" smtClean="0">
                <a:solidFill>
                  <a:prstClr val="black"/>
                </a:solidFill>
                <a:latin typeface="Ebrima" panose="02000000000000000000" pitchFamily="2" charset="0"/>
                <a:ea typeface="Ebrima" panose="02000000000000000000" pitchFamily="2" charset="0"/>
                <a:cs typeface="Ebrima" panose="02000000000000000000" pitchFamily="2" charset="0"/>
              </a:rPr>
              <a:t>improvement in recycling in Schools and Other Council premises (£90k).</a:t>
            </a:r>
          </a:p>
          <a:p>
            <a:pPr marL="457200" indent="-457200" fontAlgn="auto">
              <a:lnSpc>
                <a:spcPct val="85000"/>
              </a:lnSpc>
              <a:spcBef>
                <a:spcPts val="0"/>
              </a:spcBef>
              <a:spcAft>
                <a:spcPts val="0"/>
              </a:spcAft>
              <a:buFont typeface="Arial" pitchFamily="34" charset="0"/>
              <a:buChar char="•"/>
              <a:defRPr/>
            </a:pPr>
            <a:endParaRPr lang="en-GB" sz="2000" dirty="0">
              <a:solidFill>
                <a:prstClr val="black"/>
              </a:solidFill>
              <a:latin typeface="Ebrima" panose="02000000000000000000" pitchFamily="2" charset="0"/>
              <a:ea typeface="Ebrima" panose="02000000000000000000" pitchFamily="2" charset="0"/>
              <a:cs typeface="Ebrima" panose="02000000000000000000" pitchFamily="2" charset="0"/>
            </a:endParaRPr>
          </a:p>
          <a:p>
            <a:pPr marL="457200" indent="-457200" fontAlgn="auto">
              <a:lnSpc>
                <a:spcPct val="85000"/>
              </a:lnSpc>
              <a:spcBef>
                <a:spcPts val="0"/>
              </a:spcBef>
              <a:spcAft>
                <a:spcPts val="0"/>
              </a:spcAft>
              <a:buFont typeface="Arial" pitchFamily="34" charset="0"/>
              <a:buChar char="•"/>
              <a:defRPr/>
            </a:pPr>
            <a:r>
              <a:rPr lang="en-GB" sz="2000" dirty="0" smtClean="0">
                <a:solidFill>
                  <a:prstClr val="black"/>
                </a:solidFill>
                <a:latin typeface="Ebrima" panose="02000000000000000000" pitchFamily="2" charset="0"/>
                <a:ea typeface="Ebrima" panose="02000000000000000000" pitchFamily="2" charset="0"/>
                <a:cs typeface="Ebrima" panose="02000000000000000000" pitchFamily="2" charset="0"/>
              </a:rPr>
              <a:t>Rural Recycling – if doorstep collection is amended there is scope to look at other forms of centralised provision in rural areas. </a:t>
            </a:r>
          </a:p>
          <a:p>
            <a:pPr marL="457200" indent="-457200" fontAlgn="auto">
              <a:lnSpc>
                <a:spcPct val="85000"/>
              </a:lnSpc>
              <a:spcBef>
                <a:spcPts val="0"/>
              </a:spcBef>
              <a:spcAft>
                <a:spcPts val="0"/>
              </a:spcAft>
              <a:buFont typeface="Arial" pitchFamily="34" charset="0"/>
              <a:buChar char="•"/>
              <a:defRPr/>
            </a:pPr>
            <a:endParaRPr lang="en-GB" sz="2000" dirty="0">
              <a:solidFill>
                <a:prstClr val="black"/>
              </a:solidFill>
              <a:latin typeface="Ebrima" panose="02000000000000000000" pitchFamily="2" charset="0"/>
              <a:ea typeface="Ebrima" panose="02000000000000000000" pitchFamily="2" charset="0"/>
              <a:cs typeface="Ebrima" panose="02000000000000000000" pitchFamily="2" charset="0"/>
            </a:endParaRPr>
          </a:p>
          <a:p>
            <a:pPr marL="457200" indent="-457200" fontAlgn="auto">
              <a:lnSpc>
                <a:spcPct val="85000"/>
              </a:lnSpc>
              <a:spcBef>
                <a:spcPts val="0"/>
              </a:spcBef>
              <a:spcAft>
                <a:spcPts val="0"/>
              </a:spcAft>
              <a:buFont typeface="Arial" pitchFamily="34" charset="0"/>
              <a:buChar char="•"/>
              <a:defRPr/>
            </a:pPr>
            <a:r>
              <a:rPr lang="en-GB" sz="2000" dirty="0" smtClean="0">
                <a:solidFill>
                  <a:prstClr val="black"/>
                </a:solidFill>
                <a:latin typeface="Ebrima" panose="02000000000000000000" pitchFamily="2" charset="0"/>
                <a:ea typeface="Ebrima" panose="02000000000000000000" pitchFamily="2" charset="0"/>
                <a:cs typeface="Ebrima" panose="02000000000000000000" pitchFamily="2" charset="0"/>
              </a:rPr>
              <a:t>Glass Recycling – we are currently spending more to collect glass in some locations than it costs to dispose of it.  We need to address this as a priority – there will still be facilities at supermarkets, schools, shops </a:t>
            </a:r>
            <a:r>
              <a:rPr lang="en-GB" sz="2000" dirty="0" err="1" smtClean="0">
                <a:solidFill>
                  <a:prstClr val="black"/>
                </a:solidFill>
                <a:latin typeface="Ebrima" panose="02000000000000000000" pitchFamily="2" charset="0"/>
                <a:ea typeface="Ebrima" panose="02000000000000000000" pitchFamily="2" charset="0"/>
                <a:cs typeface="Ebrima" panose="02000000000000000000" pitchFamily="2" charset="0"/>
              </a:rPr>
              <a:t>etc</a:t>
            </a:r>
            <a:r>
              <a:rPr lang="en-GB" sz="2000" dirty="0" smtClean="0">
                <a:solidFill>
                  <a:prstClr val="black"/>
                </a:solidFill>
                <a:latin typeface="Ebrima" panose="02000000000000000000" pitchFamily="2" charset="0"/>
                <a:ea typeface="Ebrima" panose="02000000000000000000" pitchFamily="2" charset="0"/>
                <a:cs typeface="Ebrima" panose="02000000000000000000" pitchFamily="2" charset="0"/>
              </a:rPr>
              <a:t> – people will still have a choice – this could generate an immediate saving.  Citizens Panel – 32% strongly agree and 48% agree that we should remove the bottle banks which are not well used.</a:t>
            </a:r>
          </a:p>
          <a:p>
            <a:pPr marL="457200" indent="-457200" fontAlgn="auto">
              <a:lnSpc>
                <a:spcPct val="85000"/>
              </a:lnSpc>
              <a:spcBef>
                <a:spcPts val="0"/>
              </a:spcBef>
              <a:spcAft>
                <a:spcPts val="0"/>
              </a:spcAft>
              <a:buFont typeface="Arial" pitchFamily="34" charset="0"/>
              <a:buChar char="•"/>
              <a:defRPr/>
            </a:pPr>
            <a:endParaRPr lang="en-GB" sz="2000" dirty="0">
              <a:solidFill>
                <a:prstClr val="black"/>
              </a:solidFill>
              <a:latin typeface="Ebrima" panose="02000000000000000000" pitchFamily="2" charset="0"/>
              <a:ea typeface="Ebrima" panose="02000000000000000000" pitchFamily="2" charset="0"/>
              <a:cs typeface="Ebrima" panose="02000000000000000000" pitchFamily="2" charset="0"/>
            </a:endParaRPr>
          </a:p>
        </p:txBody>
      </p:sp>
    </p:spTree>
    <p:extLst>
      <p:ext uri="{BB962C8B-B14F-4D97-AF65-F5344CB8AC3E}">
        <p14:creationId xmlns:p14="http://schemas.microsoft.com/office/powerpoint/2010/main" val="33554973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146" name="Group 5"/>
          <p:cNvGrpSpPr>
            <a:grpSpLocks/>
          </p:cNvGrpSpPr>
          <p:nvPr/>
        </p:nvGrpSpPr>
        <p:grpSpPr bwMode="auto">
          <a:xfrm>
            <a:off x="-7938" y="115888"/>
            <a:ext cx="9144001" cy="720725"/>
            <a:chOff x="-7950" y="116632"/>
            <a:chExt cx="9144000" cy="720080"/>
          </a:xfrm>
        </p:grpSpPr>
        <p:sp>
          <p:nvSpPr>
            <p:cNvPr id="6148" name="Text Box 10"/>
            <p:cNvSpPr txBox="1">
              <a:spLocks noChangeArrowheads="1"/>
            </p:cNvSpPr>
            <p:nvPr/>
          </p:nvSpPr>
          <p:spPr bwMode="auto">
            <a:xfrm>
              <a:off x="-7950" y="116632"/>
              <a:ext cx="9144000"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ctr"/>
              <a:r>
                <a:rPr lang="en-GB" altLang="en-US" sz="4000" b="1" dirty="0" smtClean="0">
                  <a:solidFill>
                    <a:srgbClr val="492F92"/>
                  </a:solidFill>
                  <a:latin typeface="Ebrima" pitchFamily="2" charset="0"/>
                  <a:ea typeface="Ebrima" pitchFamily="2" charset="0"/>
                  <a:cs typeface="Ebrima" pitchFamily="2" charset="0"/>
                </a:rPr>
                <a:t>Key Recommendations</a:t>
              </a:r>
              <a:endParaRPr lang="en-GB" altLang="en-US" sz="4000" b="1" dirty="0">
                <a:solidFill>
                  <a:srgbClr val="492F92"/>
                </a:solidFill>
                <a:latin typeface="Ebrima" pitchFamily="2" charset="0"/>
                <a:ea typeface="Ebrima" pitchFamily="2" charset="0"/>
                <a:cs typeface="Ebrima" pitchFamily="2" charset="0"/>
              </a:endParaRPr>
            </a:p>
          </p:txBody>
        </p:sp>
        <p:cxnSp>
          <p:nvCxnSpPr>
            <p:cNvPr id="8" name="Straight Connector 7"/>
            <p:cNvCxnSpPr/>
            <p:nvPr/>
          </p:nvCxnSpPr>
          <p:spPr bwMode="auto">
            <a:xfrm>
              <a:off x="971600" y="835152"/>
              <a:ext cx="7200000" cy="0"/>
            </a:xfrm>
            <a:prstGeom prst="line">
              <a:avLst/>
            </a:prstGeom>
            <a:ln w="50800" cap="rnd">
              <a:gradFill flip="none" rotWithShape="1">
                <a:gsLst>
                  <a:gs pos="0">
                    <a:srgbClr val="492F92"/>
                  </a:gs>
                  <a:gs pos="50000">
                    <a:schemeClr val="bg1"/>
                  </a:gs>
                  <a:gs pos="100000">
                    <a:srgbClr val="007C4D"/>
                  </a:gs>
                </a:gsLst>
                <a:lin ang="0" scaled="1"/>
                <a:tileRect/>
              </a:gradFill>
            </a:ln>
          </p:spPr>
          <p:style>
            <a:lnRef idx="1">
              <a:schemeClr val="accent1"/>
            </a:lnRef>
            <a:fillRef idx="0">
              <a:schemeClr val="accent1"/>
            </a:fillRef>
            <a:effectRef idx="0">
              <a:schemeClr val="accent1"/>
            </a:effectRef>
            <a:fontRef idx="minor">
              <a:schemeClr val="tx1"/>
            </a:fontRef>
          </p:style>
        </p:cxnSp>
      </p:grpSp>
      <p:sp>
        <p:nvSpPr>
          <p:cNvPr id="13" name="Text Box 10"/>
          <p:cNvSpPr txBox="1">
            <a:spLocks noChangeArrowheads="1"/>
          </p:cNvSpPr>
          <p:nvPr/>
        </p:nvSpPr>
        <p:spPr bwMode="auto">
          <a:xfrm>
            <a:off x="822526" y="1125538"/>
            <a:ext cx="7794625" cy="2446824"/>
          </a:xfrm>
          <a:prstGeom prst="rect">
            <a:avLst/>
          </a:prstGeom>
          <a:noFill/>
          <a:ln>
            <a:noFill/>
          </a:ln>
          <a:effectLst/>
          <a:extLst/>
        </p:spPr>
        <p:txBody>
          <a:bodyPr>
            <a:spAutoFit/>
          </a:bodyPr>
          <a:lstStyle/>
          <a:p>
            <a:pPr fontAlgn="auto">
              <a:lnSpc>
                <a:spcPct val="85000"/>
              </a:lnSpc>
              <a:spcBef>
                <a:spcPts val="0"/>
              </a:spcBef>
              <a:spcAft>
                <a:spcPts val="0"/>
              </a:spcAft>
              <a:defRPr/>
            </a:pPr>
            <a:r>
              <a:rPr lang="en-GB" sz="2000" dirty="0" smtClean="0">
                <a:solidFill>
                  <a:srgbClr val="492F92"/>
                </a:solidFill>
                <a:latin typeface="Ebrima" panose="02000000000000000000" pitchFamily="2" charset="0"/>
                <a:ea typeface="Ebrima" panose="02000000000000000000" pitchFamily="2" charset="0"/>
                <a:cs typeface="Ebrima" panose="02000000000000000000" pitchFamily="2" charset="0"/>
              </a:rPr>
              <a:t>Collection of </a:t>
            </a:r>
            <a:r>
              <a:rPr lang="en-GB" sz="2000" dirty="0" err="1" smtClean="0">
                <a:solidFill>
                  <a:srgbClr val="492F92"/>
                </a:solidFill>
                <a:latin typeface="Ebrima" panose="02000000000000000000" pitchFamily="2" charset="0"/>
                <a:ea typeface="Ebrima" panose="02000000000000000000" pitchFamily="2" charset="0"/>
                <a:cs typeface="Ebrima" panose="02000000000000000000" pitchFamily="2" charset="0"/>
              </a:rPr>
              <a:t>Recyclate</a:t>
            </a:r>
            <a:endParaRPr lang="en-GB" sz="2000" dirty="0">
              <a:solidFill>
                <a:srgbClr val="492F92"/>
              </a:solidFill>
              <a:latin typeface="Ebrima" panose="02000000000000000000" pitchFamily="2" charset="0"/>
              <a:ea typeface="Ebrima" panose="02000000000000000000" pitchFamily="2" charset="0"/>
              <a:cs typeface="Ebrima" panose="02000000000000000000" pitchFamily="2" charset="0"/>
            </a:endParaRPr>
          </a:p>
          <a:p>
            <a:pPr marL="457200" indent="-457200" fontAlgn="auto">
              <a:lnSpc>
                <a:spcPct val="85000"/>
              </a:lnSpc>
              <a:spcBef>
                <a:spcPts val="0"/>
              </a:spcBef>
              <a:spcAft>
                <a:spcPts val="0"/>
              </a:spcAft>
              <a:buFont typeface="Arial" pitchFamily="34" charset="0"/>
              <a:buChar char="•"/>
              <a:defRPr/>
            </a:pPr>
            <a:endParaRPr lang="en-GB" sz="2000" dirty="0">
              <a:solidFill>
                <a:prstClr val="black"/>
              </a:solidFill>
              <a:latin typeface="Ebrima" panose="02000000000000000000" pitchFamily="2" charset="0"/>
              <a:ea typeface="Ebrima" panose="02000000000000000000" pitchFamily="2" charset="0"/>
              <a:cs typeface="Ebrima" panose="02000000000000000000" pitchFamily="2" charset="0"/>
            </a:endParaRPr>
          </a:p>
          <a:p>
            <a:pPr marL="457200" indent="-457200" fontAlgn="auto">
              <a:lnSpc>
                <a:spcPct val="85000"/>
              </a:lnSpc>
              <a:spcBef>
                <a:spcPts val="0"/>
              </a:spcBef>
              <a:spcAft>
                <a:spcPts val="0"/>
              </a:spcAft>
              <a:buFont typeface="Arial" pitchFamily="34" charset="0"/>
              <a:buChar char="•"/>
              <a:defRPr/>
            </a:pPr>
            <a:r>
              <a:rPr lang="en-GB" sz="2000" dirty="0" smtClean="0">
                <a:solidFill>
                  <a:prstClr val="black"/>
                </a:solidFill>
                <a:latin typeface="Ebrima" panose="02000000000000000000" pitchFamily="2" charset="0"/>
                <a:ea typeface="Ebrima" panose="02000000000000000000" pitchFamily="2" charset="0"/>
                <a:cs typeface="Ebrima" panose="02000000000000000000" pitchFamily="2" charset="0"/>
              </a:rPr>
              <a:t>We should look to partners in the Highlands to investigate opportunities for reprocessing of </a:t>
            </a:r>
            <a:r>
              <a:rPr lang="en-GB" sz="2000" dirty="0" err="1" smtClean="0">
                <a:solidFill>
                  <a:prstClr val="black"/>
                </a:solidFill>
                <a:latin typeface="Ebrima" panose="02000000000000000000" pitchFamily="2" charset="0"/>
                <a:ea typeface="Ebrima" panose="02000000000000000000" pitchFamily="2" charset="0"/>
                <a:cs typeface="Ebrima" panose="02000000000000000000" pitchFamily="2" charset="0"/>
              </a:rPr>
              <a:t>recyclate</a:t>
            </a:r>
            <a:r>
              <a:rPr lang="en-GB" sz="2000" dirty="0" smtClean="0">
                <a:solidFill>
                  <a:prstClr val="black"/>
                </a:solidFill>
                <a:latin typeface="Ebrima" panose="02000000000000000000" pitchFamily="2" charset="0"/>
                <a:ea typeface="Ebrima" panose="02000000000000000000" pitchFamily="2" charset="0"/>
                <a:cs typeface="Ebrima" panose="02000000000000000000" pitchFamily="2" charset="0"/>
              </a:rPr>
              <a:t> more locally – how do we use our won waste – e.g. work with UHI and HIE to determine opportunities for glass reprocessing?</a:t>
            </a:r>
          </a:p>
          <a:p>
            <a:pPr marL="457200" indent="-457200" fontAlgn="auto">
              <a:lnSpc>
                <a:spcPct val="85000"/>
              </a:lnSpc>
              <a:spcBef>
                <a:spcPts val="0"/>
              </a:spcBef>
              <a:spcAft>
                <a:spcPts val="0"/>
              </a:spcAft>
              <a:buFont typeface="Arial" pitchFamily="34" charset="0"/>
              <a:buChar char="•"/>
              <a:defRPr/>
            </a:pPr>
            <a:endParaRPr lang="en-GB" sz="2000" dirty="0">
              <a:solidFill>
                <a:prstClr val="black"/>
              </a:solidFill>
              <a:latin typeface="Ebrima" panose="02000000000000000000" pitchFamily="2" charset="0"/>
              <a:ea typeface="Ebrima" panose="02000000000000000000" pitchFamily="2" charset="0"/>
              <a:cs typeface="Ebrima" panose="02000000000000000000" pitchFamily="2" charset="0"/>
            </a:endParaRPr>
          </a:p>
          <a:p>
            <a:pPr marL="457200" indent="-457200" fontAlgn="auto">
              <a:lnSpc>
                <a:spcPct val="85000"/>
              </a:lnSpc>
              <a:spcBef>
                <a:spcPts val="0"/>
              </a:spcBef>
              <a:spcAft>
                <a:spcPts val="0"/>
              </a:spcAft>
              <a:buFont typeface="Arial" pitchFamily="34" charset="0"/>
              <a:buChar char="•"/>
              <a:defRPr/>
            </a:pPr>
            <a:endParaRPr lang="en-GB" sz="2000" dirty="0" smtClean="0">
              <a:solidFill>
                <a:prstClr val="black"/>
              </a:solidFill>
              <a:latin typeface="Ebrima" panose="02000000000000000000" pitchFamily="2" charset="0"/>
              <a:ea typeface="Ebrima" panose="02000000000000000000" pitchFamily="2" charset="0"/>
              <a:cs typeface="Ebrima" panose="02000000000000000000" pitchFamily="2" charset="0"/>
            </a:endParaRPr>
          </a:p>
          <a:p>
            <a:pPr marL="457200" indent="-457200" fontAlgn="auto">
              <a:lnSpc>
                <a:spcPct val="85000"/>
              </a:lnSpc>
              <a:spcBef>
                <a:spcPts val="0"/>
              </a:spcBef>
              <a:spcAft>
                <a:spcPts val="0"/>
              </a:spcAft>
              <a:buFont typeface="Arial" pitchFamily="34" charset="0"/>
              <a:buChar char="•"/>
              <a:defRPr/>
            </a:pPr>
            <a:endParaRPr lang="en-GB" sz="2000" dirty="0">
              <a:solidFill>
                <a:prstClr val="black"/>
              </a:solidFill>
              <a:latin typeface="Ebrima" panose="02000000000000000000" pitchFamily="2" charset="0"/>
              <a:ea typeface="Ebrima" panose="02000000000000000000" pitchFamily="2" charset="0"/>
              <a:cs typeface="Ebrima" panose="02000000000000000000" pitchFamily="2" charset="0"/>
            </a:endParaRPr>
          </a:p>
        </p:txBody>
      </p:sp>
    </p:spTree>
    <p:extLst>
      <p:ext uri="{BB962C8B-B14F-4D97-AF65-F5344CB8AC3E}">
        <p14:creationId xmlns:p14="http://schemas.microsoft.com/office/powerpoint/2010/main" val="3230738500"/>
      </p:ext>
    </p:extLst>
  </p:cSld>
  <p:clrMapOvr>
    <a:masterClrMapping/>
  </p:clrMapOvr>
  <p:timing>
    <p:tnLst>
      <p:par>
        <p:cTn id="1" dur="indefinite" restart="never" nodeType="tmRoot"/>
      </p:par>
    </p:tnLst>
  </p:timing>
</p:sld>
</file>

<file path=ppt/theme/theme1.xml><?xml version="1.0" encoding="utf-8"?>
<a:theme xmlns:a="http://schemas.openxmlformats.org/drawingml/2006/main" name="HC Corporate 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xt Slides">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HC Corporate Template</Template>
  <TotalTime>413</TotalTime>
  <Words>1798</Words>
  <Application>Microsoft Office PowerPoint</Application>
  <PresentationFormat>On-screen Show (4:3)</PresentationFormat>
  <Paragraphs>225</Paragraphs>
  <Slides>16</Slides>
  <Notes>8</Notes>
  <HiddenSlides>4</HiddenSlides>
  <MMClips>0</MMClips>
  <ScaleCrop>false</ScaleCrop>
  <HeadingPairs>
    <vt:vector size="4" baseType="variant">
      <vt:variant>
        <vt:lpstr>Theme</vt:lpstr>
      </vt:variant>
      <vt:variant>
        <vt:i4>2</vt:i4>
      </vt:variant>
      <vt:variant>
        <vt:lpstr>Slide Titles</vt:lpstr>
      </vt:variant>
      <vt:variant>
        <vt:i4>16</vt:i4>
      </vt:variant>
    </vt:vector>
  </HeadingPairs>
  <TitlesOfParts>
    <vt:vector size="18" baseType="lpstr">
      <vt:lpstr>HC Corporate Template</vt:lpstr>
      <vt:lpstr>Text Slides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Fujitsu</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Malcolm MacLeod</dc:creator>
  <cp:lastModifiedBy>Carron McDiarmid</cp:lastModifiedBy>
  <cp:revision>25</cp:revision>
  <dcterms:created xsi:type="dcterms:W3CDTF">2017-01-06T11:02:54Z</dcterms:created>
  <dcterms:modified xsi:type="dcterms:W3CDTF">2017-01-10T11:11:07Z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a57e0011-4d92-40e2-893e-f4c1b165f48a</vt:lpwstr>
  </property>
  <property fmtid="{D5CDD505-2E9C-101B-9397-08002B2CF9AE}" pid="3" name="TITUS">
    <vt:lpwstr>&lt;div style="text-align: center;"&gt;&lt;span style="font-family: Arial; font-weight: bold; font-size: large;"&gt;OFFICIAL&lt;/span&gt;&lt;/div&gt;</vt:lpwstr>
  </property>
  <property fmtid="{D5CDD505-2E9C-101B-9397-08002B2CF9AE}" pid="4" name="HCClassification">
    <vt:lpwstr>OFFICIAL</vt:lpwstr>
  </property>
  <property fmtid="{D5CDD505-2E9C-101B-9397-08002B2CF9AE}" pid="5" name="HCMarking">
    <vt:lpwstr>Enable Marking</vt:lpwstr>
  </property>
  <property fmtid="{D5CDD505-2E9C-101B-9397-08002B2CF9AE}" pid="6" name="_AdHocReviewCycleID">
    <vt:i4>1969252205</vt:i4>
  </property>
  <property fmtid="{D5CDD505-2E9C-101B-9397-08002B2CF9AE}" pid="7" name="_NewReviewCycle">
    <vt:lpwstr/>
  </property>
  <property fmtid="{D5CDD505-2E9C-101B-9397-08002B2CF9AE}" pid="8" name="_EmailSubject">
    <vt:lpwstr>presentations</vt:lpwstr>
  </property>
  <property fmtid="{D5CDD505-2E9C-101B-9397-08002B2CF9AE}" pid="9" name="_AuthorEmail">
    <vt:lpwstr>carron.mcdiarmid@highland.gov.uk</vt:lpwstr>
  </property>
  <property fmtid="{D5CDD505-2E9C-101B-9397-08002B2CF9AE}" pid="10" name="_AuthorEmailDisplayName">
    <vt:lpwstr>Carron McDiarmid</vt:lpwstr>
  </property>
</Properties>
</file>