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handoutMasterIdLst>
    <p:handoutMasterId r:id="rId14"/>
  </p:handoutMasterIdLst>
  <p:sldIdLst>
    <p:sldId id="257" r:id="rId3"/>
    <p:sldId id="260" r:id="rId4"/>
    <p:sldId id="266" r:id="rId5"/>
    <p:sldId id="268" r:id="rId6"/>
    <p:sldId id="258" r:id="rId7"/>
    <p:sldId id="281" r:id="rId8"/>
    <p:sldId id="280" r:id="rId9"/>
    <p:sldId id="278" r:id="rId10"/>
    <p:sldId id="274" r:id="rId11"/>
    <p:sldId id="277" r:id="rId12"/>
  </p:sldIdLst>
  <p:sldSz cx="9144000" cy="6858000" type="screen4x3"/>
  <p:notesSz cx="6797675" cy="9928225"/>
  <p:defaultTextStyle>
    <a:defPPr>
      <a:defRPr lang="en-GB"/>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7C3A"/>
    <a:srgbClr val="49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27D37EB-31E6-4613-845B-6E0AB2902525}" type="datetimeFigureOut">
              <a:rPr lang="en-GB"/>
              <a:pPr>
                <a:defRPr/>
              </a:pPr>
              <a:t>10/01/2017</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90D44365-7CA8-4BE8-9B55-414EEF7E7C35}" type="slidenum">
              <a:rPr lang="en-GB"/>
              <a:pPr>
                <a:defRPr/>
              </a:pPr>
              <a:t>‹#›</a:t>
            </a:fld>
            <a:endParaRPr lang="en-GB"/>
          </a:p>
        </p:txBody>
      </p:sp>
      <p:sp>
        <p:nvSpPr>
          <p:cNvPr id="10246" name="hc" descr="OFFICIAL"/>
          <p:cNvSpPr txBox="1">
            <a:spLocks noChangeArrowheads="1"/>
          </p:cNvSpPr>
          <p:nvPr/>
        </p:nvSpPr>
        <p:spPr bwMode="auto">
          <a:xfrm>
            <a:off x="0" y="1"/>
            <a:ext cx="67976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
        <p:nvSpPr>
          <p:cNvPr id="10247" name="fc" descr="OFFICIAL"/>
          <p:cNvSpPr txBox="1">
            <a:spLocks noChangeArrowheads="1"/>
          </p:cNvSpPr>
          <p:nvPr/>
        </p:nvSpPr>
        <p:spPr bwMode="auto">
          <a:xfrm>
            <a:off x="0" y="9555917"/>
            <a:ext cx="67976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Tree>
    <p:extLst>
      <p:ext uri="{BB962C8B-B14F-4D97-AF65-F5344CB8AC3E}">
        <p14:creationId xmlns:p14="http://schemas.microsoft.com/office/powerpoint/2010/main" val="292621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244F43F-DE17-441A-8D77-081C90B188C3}" type="datetimeFigureOut">
              <a:rPr lang="en-GB"/>
              <a:pPr>
                <a:defRPr/>
              </a:pPr>
              <a:t>10/01/2017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15907"/>
            <a:ext cx="5438140" cy="4467701"/>
          </a:xfrm>
          <a:prstGeom prst="rect">
            <a:avLst/>
          </a:prstGeom>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609FFC70-79FA-4FE7-97A9-1CFF20CCBBEF}" type="slidenum">
              <a:rPr lang="en-GB"/>
              <a:pPr>
                <a:defRPr/>
              </a:pPr>
              <a:t>‹#›</a:t>
            </a:fld>
            <a:endParaRPr lang="en-GB"/>
          </a:p>
        </p:txBody>
      </p:sp>
      <p:sp>
        <p:nvSpPr>
          <p:cNvPr id="9224" name="hc" descr="OFFICIAL"/>
          <p:cNvSpPr txBox="1">
            <a:spLocks noChangeArrowheads="1"/>
          </p:cNvSpPr>
          <p:nvPr/>
        </p:nvSpPr>
        <p:spPr bwMode="auto">
          <a:xfrm>
            <a:off x="0" y="1"/>
            <a:ext cx="67976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
        <p:nvSpPr>
          <p:cNvPr id="9225" name="fc" descr="OFFICIAL"/>
          <p:cNvSpPr txBox="1">
            <a:spLocks noChangeArrowheads="1"/>
          </p:cNvSpPr>
          <p:nvPr/>
        </p:nvSpPr>
        <p:spPr bwMode="auto">
          <a:xfrm>
            <a:off x="0" y="9555917"/>
            <a:ext cx="67976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000" b="1">
                <a:solidFill>
                  <a:srgbClr val="000000"/>
                </a:solidFill>
                <a:latin typeface="Arial" charset="0"/>
              </a:rPr>
              <a:t>OFFICIAL</a:t>
            </a:r>
          </a:p>
        </p:txBody>
      </p:sp>
    </p:spTree>
    <p:extLst>
      <p:ext uri="{BB962C8B-B14F-4D97-AF65-F5344CB8AC3E}">
        <p14:creationId xmlns:p14="http://schemas.microsoft.com/office/powerpoint/2010/main" val="37518632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92642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02434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5100" y="0"/>
            <a:ext cx="38989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353300" y="6296025"/>
            <a:ext cx="180022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373188"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4481513"/>
            <a:ext cx="1371600"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0"/>
          <p:cNvSpPr txBox="1">
            <a:spLocks noChangeArrowheads="1"/>
          </p:cNvSpPr>
          <p:nvPr/>
        </p:nvSpPr>
        <p:spPr bwMode="auto">
          <a:xfrm>
            <a:off x="0" y="1587500"/>
            <a:ext cx="91440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800" b="1" dirty="0" smtClean="0">
                <a:solidFill>
                  <a:srgbClr val="492F92"/>
                </a:solidFill>
                <a:latin typeface="Ebrima" pitchFamily="2" charset="0"/>
                <a:ea typeface="Ebrima" pitchFamily="2" charset="0"/>
                <a:cs typeface="Ebrima" pitchFamily="2" charset="0"/>
              </a:rPr>
              <a:t>Administration </a:t>
            </a:r>
          </a:p>
          <a:p>
            <a:pPr algn="ctr"/>
            <a:r>
              <a:rPr lang="en-GB" altLang="en-US" sz="4800" b="1" dirty="0" smtClean="0">
                <a:solidFill>
                  <a:srgbClr val="492F92"/>
                </a:solidFill>
                <a:latin typeface="Ebrima" pitchFamily="2" charset="0"/>
                <a:ea typeface="Ebrima" pitchFamily="2" charset="0"/>
                <a:cs typeface="Ebrima" pitchFamily="2" charset="0"/>
              </a:rPr>
              <a:t>in </a:t>
            </a:r>
          </a:p>
          <a:p>
            <a:pPr algn="ctr"/>
            <a:r>
              <a:rPr lang="en-GB" altLang="en-US" sz="4800" b="1" dirty="0" smtClean="0">
                <a:solidFill>
                  <a:srgbClr val="492F92"/>
                </a:solidFill>
                <a:latin typeface="Ebrima" pitchFamily="2" charset="0"/>
                <a:ea typeface="Ebrima" pitchFamily="2" charset="0"/>
                <a:cs typeface="Ebrima" pitchFamily="2" charset="0"/>
              </a:rPr>
              <a:t>Schools</a:t>
            </a:r>
            <a:endParaRPr lang="en-GB" altLang="en-US" sz="4800" b="1" dirty="0">
              <a:solidFill>
                <a:srgbClr val="492F92"/>
              </a:solidFill>
              <a:latin typeface="Ebrima" pitchFamily="2" charset="0"/>
              <a:ea typeface="Ebrima" pitchFamily="2" charset="0"/>
              <a:cs typeface="Ebrima" pitchFamily="2" charset="0"/>
            </a:endParaRPr>
          </a:p>
          <a:p>
            <a:pPr algn="ctr"/>
            <a:endParaRPr lang="en-GB" altLang="en-US" sz="4800" b="1" dirty="0">
              <a:solidFill>
                <a:srgbClr val="492F92"/>
              </a:solidFill>
              <a:latin typeface="Ebrima" pitchFamily="2" charset="0"/>
              <a:ea typeface="Ebrima" pitchFamily="2" charset="0"/>
              <a:cs typeface="Ebrima" pitchFamily="2" charset="0"/>
            </a:endParaRPr>
          </a:p>
        </p:txBody>
      </p:sp>
      <p:cxnSp>
        <p:nvCxnSpPr>
          <p:cNvPr id="11" name="Straight Connector 10"/>
          <p:cNvCxnSpPr/>
          <p:nvPr/>
        </p:nvCxnSpPr>
        <p:spPr bwMode="auto">
          <a:xfrm>
            <a:off x="612000" y="4797152"/>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180528" y="126532"/>
            <a:ext cx="9144001" cy="708520"/>
            <a:chOff x="-180540" y="127266"/>
            <a:chExt cx="9144000" cy="707886"/>
          </a:xfrm>
        </p:grpSpPr>
        <p:sp>
          <p:nvSpPr>
            <p:cNvPr id="5124" name="Text Box 10"/>
            <p:cNvSpPr txBox="1">
              <a:spLocks noChangeArrowheads="1"/>
            </p:cNvSpPr>
            <p:nvPr/>
          </p:nvSpPr>
          <p:spPr bwMode="auto">
            <a:xfrm>
              <a:off x="-180540" y="12726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Quick Wins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09625" y="1125538"/>
            <a:ext cx="7794625" cy="7051161"/>
          </a:xfrm>
          <a:prstGeom prst="rect">
            <a:avLst/>
          </a:prstGeom>
          <a:noFill/>
          <a:ln>
            <a:noFill/>
          </a:ln>
          <a:effectLst/>
          <a:extLst/>
        </p:spPr>
        <p:txBody>
          <a:bodyPr>
            <a:spAutoFit/>
          </a:bodyPr>
          <a:lstStyle/>
          <a:p>
            <a:pPr algn="ct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Pass admin tasks from HTs to support staff</a:t>
            </a:r>
          </a:p>
          <a:p>
            <a:pPr lvl="1" fontAlgn="auto">
              <a:lnSpc>
                <a:spcPct val="85000"/>
              </a:lnSpc>
              <a:spcBef>
                <a:spcPts val="0"/>
              </a:spcBef>
              <a:spcAft>
                <a:spcPts val="0"/>
              </a:spcAft>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 </a:t>
            </a:r>
          </a:p>
          <a:p>
            <a:pPr marL="914400" lvl="1" indent="-457200" fontAlgn="auto">
              <a:lnSpc>
                <a:spcPct val="85000"/>
              </a:lnSpc>
              <a:spcBef>
                <a:spcPts val="0"/>
              </a:spcBef>
              <a:spcAft>
                <a:spcPts val="0"/>
              </a:spcAft>
              <a:buFont typeface="Arial" panose="020B0604020202020204"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HR/Talent Link/Change Forms</a:t>
            </a: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Increased </a:t>
            </a:r>
            <a:r>
              <a:rPr lang="en-GB" sz="2600" b="1" dirty="0">
                <a:solidFill>
                  <a:prstClr val="black"/>
                </a:solidFill>
                <a:latin typeface="Ebrima" panose="02000000000000000000" pitchFamily="2" charset="0"/>
                <a:ea typeface="Ebrima" panose="02000000000000000000" pitchFamily="2" charset="0"/>
                <a:cs typeface="Ebrima" panose="02000000000000000000" pitchFamily="2" charset="0"/>
              </a:rPr>
              <a:t>digitisation </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to remove double handling; reduce paper; improve records management and performance information</a:t>
            </a:r>
          </a:p>
          <a:p>
            <a:pP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Attendance/class register</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Timesheets/payroll</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Relief/supply staff </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Pupil records</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Reductions in photocopying</a:t>
            </a:r>
          </a:p>
          <a:p>
            <a:pPr marL="1371600" lvl="2"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1371600" lvl="2" indent="-457200" fontAlgn="auto">
              <a:lnSpc>
                <a:spcPct val="85000"/>
              </a:lnSpc>
              <a:spcBef>
                <a:spcPts val="0"/>
              </a:spcBef>
              <a:spcAft>
                <a:spcPts val="0"/>
              </a:spcAft>
              <a:buFontTx/>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Tx/>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89559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
          <p:cNvGrpSpPr>
            <a:grpSpLocks/>
          </p:cNvGrpSpPr>
          <p:nvPr/>
        </p:nvGrpSpPr>
        <p:grpSpPr bwMode="auto">
          <a:xfrm>
            <a:off x="-7938" y="115888"/>
            <a:ext cx="9144001" cy="864840"/>
            <a:chOff x="-7950" y="116632"/>
            <a:chExt cx="9144000" cy="864667"/>
          </a:xfrm>
        </p:grpSpPr>
        <p:sp>
          <p:nvSpPr>
            <p:cNvPr id="4100" name="Text Box 10"/>
            <p:cNvSpPr txBox="1">
              <a:spLocks noChangeArrowheads="1"/>
            </p:cNvSpPr>
            <p:nvPr/>
          </p:nvSpPr>
          <p:spPr bwMode="auto">
            <a:xfrm>
              <a:off x="-7950" y="116632"/>
              <a:ext cx="9144000" cy="707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Administration in Schools</a:t>
              </a:r>
              <a:endParaRPr lang="en-GB" altLang="en-US" sz="4000" b="1" dirty="0">
                <a:solidFill>
                  <a:srgbClr val="492F92"/>
                </a:solidFill>
                <a:latin typeface="Ebrima" pitchFamily="2" charset="0"/>
                <a:ea typeface="Ebrima" pitchFamily="2" charset="0"/>
                <a:cs typeface="Ebrima" pitchFamily="2" charset="0"/>
              </a:endParaRPr>
            </a:p>
          </p:txBody>
        </p:sp>
        <p:cxnSp>
          <p:nvCxnSpPr>
            <p:cNvPr id="4" name="Straight Connector 3"/>
            <p:cNvCxnSpPr/>
            <p:nvPr/>
          </p:nvCxnSpPr>
          <p:spPr bwMode="auto">
            <a:xfrm>
              <a:off x="964049" y="981299"/>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5" name="Text Box 10"/>
          <p:cNvSpPr txBox="1">
            <a:spLocks noChangeArrowheads="1"/>
          </p:cNvSpPr>
          <p:nvPr/>
        </p:nvSpPr>
        <p:spPr bwMode="auto">
          <a:xfrm>
            <a:off x="779715" y="1124744"/>
            <a:ext cx="7794625" cy="6287875"/>
          </a:xfrm>
          <a:prstGeom prst="rect">
            <a:avLst/>
          </a:prstGeom>
          <a:noFill/>
          <a:ln>
            <a:noFill/>
          </a:ln>
          <a:effectLst/>
          <a:extLst/>
        </p:spPr>
        <p:txBody>
          <a:bodyPr>
            <a:spAutoFit/>
          </a:bodyPr>
          <a:lstStyle/>
          <a:p>
            <a:pPr algn="ctr" fontAlgn="auto">
              <a:lnSpc>
                <a:spcPct val="85000"/>
              </a:lnSpc>
              <a:spcBef>
                <a:spcPts val="0"/>
              </a:spcBef>
              <a:spcAft>
                <a:spcPts val="200"/>
              </a:spcAft>
              <a:defRPr/>
            </a:pPr>
            <a:endParaRPr lang="en-GB" sz="32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algn="ctr" fontAlgn="auto">
              <a:lnSpc>
                <a:spcPct val="85000"/>
              </a:lnSpc>
              <a:spcBef>
                <a:spcPts val="0"/>
              </a:spcBef>
              <a:spcAft>
                <a:spcPts val="200"/>
              </a:spcAft>
              <a:defRPr/>
            </a:pPr>
            <a:r>
              <a:rPr lang="en-GB" sz="3200" b="1" dirty="0" smtClean="0">
                <a:solidFill>
                  <a:srgbClr val="492F92"/>
                </a:solidFill>
                <a:latin typeface="Ebrima" panose="02000000000000000000" pitchFamily="2" charset="0"/>
                <a:ea typeface="Ebrima" panose="02000000000000000000" pitchFamily="2" charset="0"/>
                <a:cs typeface="Ebrima" panose="02000000000000000000" pitchFamily="2" charset="0"/>
              </a:rPr>
              <a:t>Objective </a:t>
            </a:r>
          </a:p>
          <a:p>
            <a:pPr algn="ctr" fontAlgn="auto">
              <a:lnSpc>
                <a:spcPct val="85000"/>
              </a:lnSpc>
              <a:spcBef>
                <a:spcPts val="0"/>
              </a:spcBef>
              <a:spcAft>
                <a:spcPts val="200"/>
              </a:spcAft>
              <a:defRPr/>
            </a:pPr>
            <a:endParaRPr lang="en-GB" sz="2800" dirty="0" smtClean="0">
              <a:latin typeface="Ebrima" panose="02000000000000000000" pitchFamily="2" charset="0"/>
              <a:ea typeface="Ebrima" panose="02000000000000000000" pitchFamily="2" charset="0"/>
              <a:cs typeface="Ebrima" panose="02000000000000000000" pitchFamily="2" charset="0"/>
            </a:endParaRPr>
          </a:p>
          <a:p>
            <a:pPr algn="ctr" fontAlgn="auto">
              <a:lnSpc>
                <a:spcPct val="85000"/>
              </a:lnSpc>
              <a:spcBef>
                <a:spcPts val="0"/>
              </a:spcBef>
              <a:spcAft>
                <a:spcPts val="200"/>
              </a:spcAft>
              <a:defRPr/>
            </a:pPr>
            <a:r>
              <a:rPr lang="en-GB" sz="2800" dirty="0" smtClean="0">
                <a:latin typeface="Ebrima" panose="02000000000000000000" pitchFamily="2" charset="0"/>
                <a:ea typeface="Ebrima" panose="02000000000000000000" pitchFamily="2" charset="0"/>
                <a:cs typeface="Ebrima" panose="02000000000000000000" pitchFamily="2" charset="0"/>
              </a:rPr>
              <a:t>design </a:t>
            </a:r>
            <a:r>
              <a:rPr lang="en-GB" sz="2800" dirty="0">
                <a:latin typeface="Ebrima" panose="02000000000000000000" pitchFamily="2" charset="0"/>
                <a:ea typeface="Ebrima" panose="02000000000000000000" pitchFamily="2" charset="0"/>
                <a:cs typeface="Ebrima" panose="02000000000000000000" pitchFamily="2" charset="0"/>
              </a:rPr>
              <a:t>and deliver an efficient and flexible school office staffing model that meets the learning, teaching and assessment requirements in all Highland schools, delivered at less cost and with opportunities for further cost reductions identified for future work</a:t>
            </a:r>
            <a:r>
              <a:rPr lang="en-GB" sz="2800" dirty="0" smtClean="0">
                <a:latin typeface="Ebrima" panose="02000000000000000000" pitchFamily="2" charset="0"/>
                <a:ea typeface="Ebrima" panose="02000000000000000000" pitchFamily="2" charset="0"/>
                <a:cs typeface="Ebrima" panose="02000000000000000000" pitchFamily="2" charset="0"/>
              </a:rPr>
              <a:t>.</a:t>
            </a:r>
          </a:p>
          <a:p>
            <a:pPr algn="ctr" fontAlgn="auto">
              <a:lnSpc>
                <a:spcPct val="85000"/>
              </a:lnSpc>
              <a:spcBef>
                <a:spcPts val="0"/>
              </a:spcBef>
              <a:spcAft>
                <a:spcPts val="200"/>
              </a:spcAft>
              <a:defRPr/>
            </a:pPr>
            <a:r>
              <a:rPr lang="en-GB" sz="2800" dirty="0" smtClean="0">
                <a:latin typeface="Ebrima" panose="02000000000000000000" pitchFamily="2" charset="0"/>
                <a:ea typeface="Ebrima" panose="02000000000000000000" pitchFamily="2" charset="0"/>
                <a:cs typeface="Ebrima" panose="02000000000000000000" pitchFamily="2" charset="0"/>
              </a:rPr>
              <a:t> </a:t>
            </a:r>
            <a:endParaRPr lang="en-GB" sz="2800" dirty="0">
              <a:latin typeface="Ebrima" panose="02000000000000000000" pitchFamily="2" charset="0"/>
              <a:ea typeface="Ebrima" panose="02000000000000000000" pitchFamily="2" charset="0"/>
              <a:cs typeface="Ebrima" panose="02000000000000000000" pitchFamily="2" charset="0"/>
            </a:endParaRPr>
          </a:p>
          <a:p>
            <a:pPr algn="ctr" fontAlgn="auto">
              <a:lnSpc>
                <a:spcPct val="85000"/>
              </a:lnSpc>
              <a:spcBef>
                <a:spcPts val="0"/>
              </a:spcBef>
              <a:spcAft>
                <a:spcPts val="200"/>
              </a:spcAft>
              <a:defRPr/>
            </a:pPr>
            <a:endParaRPr lang="en-GB" sz="3200" b="1"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
          <p:cNvGrpSpPr>
            <a:grpSpLocks/>
          </p:cNvGrpSpPr>
          <p:nvPr/>
        </p:nvGrpSpPr>
        <p:grpSpPr bwMode="auto">
          <a:xfrm>
            <a:off x="-7938" y="115888"/>
            <a:ext cx="9144001" cy="864840"/>
            <a:chOff x="-7950" y="116632"/>
            <a:chExt cx="9144000" cy="864667"/>
          </a:xfrm>
        </p:grpSpPr>
        <p:sp>
          <p:nvSpPr>
            <p:cNvPr id="4100" name="Text Box 10"/>
            <p:cNvSpPr txBox="1">
              <a:spLocks noChangeArrowheads="1"/>
            </p:cNvSpPr>
            <p:nvPr/>
          </p:nvSpPr>
          <p:spPr bwMode="auto">
            <a:xfrm>
              <a:off x="-7950" y="116632"/>
              <a:ext cx="9144000" cy="707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Administration in Schools</a:t>
              </a:r>
              <a:endParaRPr lang="en-GB" altLang="en-US" sz="4000" b="1" dirty="0">
                <a:solidFill>
                  <a:srgbClr val="492F92"/>
                </a:solidFill>
                <a:latin typeface="Ebrima" pitchFamily="2" charset="0"/>
                <a:ea typeface="Ebrima" pitchFamily="2" charset="0"/>
                <a:cs typeface="Ebrima" pitchFamily="2" charset="0"/>
              </a:endParaRPr>
            </a:p>
          </p:txBody>
        </p:sp>
        <p:cxnSp>
          <p:nvCxnSpPr>
            <p:cNvPr id="4" name="Straight Connector 3"/>
            <p:cNvCxnSpPr/>
            <p:nvPr/>
          </p:nvCxnSpPr>
          <p:spPr bwMode="auto">
            <a:xfrm>
              <a:off x="964049" y="981299"/>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5" name="Text Box 10"/>
          <p:cNvSpPr txBox="1">
            <a:spLocks noChangeArrowheads="1"/>
          </p:cNvSpPr>
          <p:nvPr/>
        </p:nvSpPr>
        <p:spPr bwMode="auto">
          <a:xfrm>
            <a:off x="779715" y="1124744"/>
            <a:ext cx="7794625" cy="7148624"/>
          </a:xfrm>
          <a:prstGeom prst="rect">
            <a:avLst/>
          </a:prstGeom>
          <a:noFill/>
          <a:ln>
            <a:noFill/>
          </a:ln>
          <a:effectLst/>
          <a:extLst/>
        </p:spPr>
        <p:txBody>
          <a:bodyPr>
            <a:spAutoFit/>
          </a:bodyPr>
          <a:lstStyle/>
          <a:p>
            <a:pPr algn="ctr" fontAlgn="auto">
              <a:lnSpc>
                <a:spcPct val="85000"/>
              </a:lnSpc>
              <a:spcBef>
                <a:spcPts val="0"/>
              </a:spcBef>
              <a:spcAft>
                <a:spcPts val="200"/>
              </a:spcAft>
              <a:defRPr/>
            </a:pPr>
            <a:r>
              <a:rPr lang="en-GB" sz="3200" b="1" dirty="0">
                <a:solidFill>
                  <a:srgbClr val="492F92"/>
                </a:solidFill>
                <a:latin typeface="Ebrima" panose="02000000000000000000" pitchFamily="2" charset="0"/>
                <a:ea typeface="Ebrima" panose="02000000000000000000" pitchFamily="2" charset="0"/>
                <a:cs typeface="Ebrima" panose="02000000000000000000" pitchFamily="2" charset="0"/>
              </a:rPr>
              <a:t>Key </a:t>
            </a:r>
            <a:r>
              <a:rPr lang="en-GB" sz="3200" b="1" dirty="0" smtClean="0">
                <a:solidFill>
                  <a:srgbClr val="492F92"/>
                </a:solidFill>
                <a:latin typeface="Ebrima" panose="02000000000000000000" pitchFamily="2" charset="0"/>
                <a:ea typeface="Ebrima" panose="02000000000000000000" pitchFamily="2" charset="0"/>
                <a:cs typeface="Ebrima" panose="02000000000000000000" pitchFamily="2" charset="0"/>
              </a:rPr>
              <a:t>Facts</a:t>
            </a:r>
          </a:p>
          <a:p>
            <a:pPr algn="ctr" fontAlgn="auto">
              <a:lnSpc>
                <a:spcPct val="85000"/>
              </a:lnSpc>
              <a:spcBef>
                <a:spcPts val="0"/>
              </a:spcBef>
              <a:spcAft>
                <a:spcPts val="200"/>
              </a:spcAft>
              <a:defRPr/>
            </a:pPr>
            <a:endParaRPr lang="en-GB" sz="3200" b="1" dirty="0">
              <a:solidFill>
                <a:srgbClr val="492F92"/>
              </a:solidFill>
              <a:latin typeface="Ebrima" panose="02000000000000000000" pitchFamily="2" charset="0"/>
              <a:ea typeface="Ebrima" panose="02000000000000000000" pitchFamily="2" charset="0"/>
              <a:cs typeface="Ebrima" panose="02000000000000000000" pitchFamily="2" charset="0"/>
            </a:endParaRPr>
          </a:p>
          <a:p>
            <a:pPr marL="342900" indent="-342900" fontAlgn="auto">
              <a:lnSpc>
                <a:spcPct val="85000"/>
              </a:lnSpc>
              <a:spcBef>
                <a:spcPts val="0"/>
              </a:spcBef>
              <a:spcAft>
                <a:spcPts val="200"/>
              </a:spcAft>
              <a:buFont typeface="Arial" panose="020B0604020202020204" pitchFamily="34" charset="0"/>
              <a:buChar char="•"/>
              <a:defRPr/>
            </a:pPr>
            <a:r>
              <a:rPr lang="en-GB" sz="2800" dirty="0">
                <a:latin typeface="Ebrima" panose="02000000000000000000" pitchFamily="2" charset="0"/>
                <a:ea typeface="Ebrima" panose="02000000000000000000" pitchFamily="2" charset="0"/>
                <a:cs typeface="Ebrima" panose="02000000000000000000" pitchFamily="2" charset="0"/>
              </a:rPr>
              <a:t>29 Secondary Schools/ASGs</a:t>
            </a:r>
          </a:p>
          <a:p>
            <a:pPr marL="342900" indent="-342900" fontAlgn="auto">
              <a:lnSpc>
                <a:spcPct val="85000"/>
              </a:lnSpc>
              <a:spcBef>
                <a:spcPts val="0"/>
              </a:spcBef>
              <a:spcAft>
                <a:spcPts val="200"/>
              </a:spcAft>
              <a:buFont typeface="Arial" panose="020B0604020202020204" pitchFamily="34" charset="0"/>
              <a:buChar char="•"/>
              <a:defRPr/>
            </a:pPr>
            <a:r>
              <a:rPr lang="en-GB" sz="2800" dirty="0">
                <a:latin typeface="Ebrima" panose="02000000000000000000" pitchFamily="2" charset="0"/>
                <a:ea typeface="Ebrima" panose="02000000000000000000" pitchFamily="2" charset="0"/>
                <a:cs typeface="Ebrima" panose="02000000000000000000" pitchFamily="2" charset="0"/>
              </a:rPr>
              <a:t>174 Primary Schools</a:t>
            </a:r>
          </a:p>
          <a:p>
            <a:pPr marL="342900" indent="-342900" fontAlgn="auto">
              <a:lnSpc>
                <a:spcPct val="85000"/>
              </a:lnSpc>
              <a:spcBef>
                <a:spcPts val="0"/>
              </a:spcBef>
              <a:spcAft>
                <a:spcPts val="200"/>
              </a:spcAft>
              <a:buFont typeface="Arial" panose="020B0604020202020204" pitchFamily="34" charset="0"/>
              <a:buChar char="•"/>
              <a:defRPr/>
            </a:pPr>
            <a:r>
              <a:rPr lang="en-GB" sz="2800" dirty="0">
                <a:latin typeface="Ebrima" panose="02000000000000000000" pitchFamily="2" charset="0"/>
                <a:ea typeface="Ebrima" panose="02000000000000000000" pitchFamily="2" charset="0"/>
                <a:cs typeface="Ebrima" panose="02000000000000000000" pitchFamily="2" charset="0"/>
              </a:rPr>
              <a:t>60% of Highland schools under 100 </a:t>
            </a:r>
            <a:r>
              <a:rPr lang="en-GB" sz="2800" dirty="0" smtClean="0">
                <a:latin typeface="Ebrima" panose="02000000000000000000" pitchFamily="2" charset="0"/>
                <a:ea typeface="Ebrima" panose="02000000000000000000" pitchFamily="2" charset="0"/>
                <a:cs typeface="Ebrima" panose="02000000000000000000" pitchFamily="2" charset="0"/>
              </a:rPr>
              <a:t>pupils, 4 of these are secondary schools</a:t>
            </a:r>
          </a:p>
          <a:p>
            <a:pPr fontAlgn="auto">
              <a:lnSpc>
                <a:spcPct val="85000"/>
              </a:lnSpc>
              <a:spcBef>
                <a:spcPts val="0"/>
              </a:spcBef>
              <a:spcAft>
                <a:spcPts val="200"/>
              </a:spcAft>
              <a:defRPr/>
            </a:pPr>
            <a:endParaRPr lang="en-GB" sz="2800" dirty="0" smtClean="0">
              <a:latin typeface="Ebrima" panose="02000000000000000000" pitchFamily="2" charset="0"/>
              <a:ea typeface="Ebrima" panose="02000000000000000000" pitchFamily="2" charset="0"/>
              <a:cs typeface="Ebrima" panose="02000000000000000000" pitchFamily="2" charset="0"/>
            </a:endParaRPr>
          </a:p>
          <a:p>
            <a:pPr marL="342900" indent="-342900" fontAlgn="auto">
              <a:lnSpc>
                <a:spcPct val="85000"/>
              </a:lnSpc>
              <a:spcBef>
                <a:spcPts val="0"/>
              </a:spcBef>
              <a:spcAft>
                <a:spcPts val="200"/>
              </a:spcAft>
              <a:buFont typeface="Arial" panose="020B0604020202020204" pitchFamily="34" charset="0"/>
              <a:buChar char="•"/>
              <a:defRPr/>
            </a:pPr>
            <a:r>
              <a:rPr lang="en-GB" sz="2800" dirty="0" smtClean="0">
                <a:latin typeface="Ebrima" panose="02000000000000000000" pitchFamily="2" charset="0"/>
                <a:ea typeface="Ebrima" panose="02000000000000000000" pitchFamily="2" charset="0"/>
                <a:cs typeface="Ebrima" panose="02000000000000000000" pitchFamily="2" charset="0"/>
              </a:rPr>
              <a:t>c370 </a:t>
            </a:r>
            <a:r>
              <a:rPr lang="en-GB" sz="2800" dirty="0">
                <a:latin typeface="Ebrima" panose="02000000000000000000" pitchFamily="2" charset="0"/>
                <a:ea typeface="Ebrima" panose="02000000000000000000" pitchFamily="2" charset="0"/>
                <a:cs typeface="Ebrima" panose="02000000000000000000" pitchFamily="2" charset="0"/>
              </a:rPr>
              <a:t>support staff (220fte) </a:t>
            </a:r>
          </a:p>
          <a:p>
            <a:pPr marL="342900" indent="-342900" fontAlgn="auto">
              <a:lnSpc>
                <a:spcPct val="85000"/>
              </a:lnSpc>
              <a:spcBef>
                <a:spcPts val="0"/>
              </a:spcBef>
              <a:spcAft>
                <a:spcPts val="200"/>
              </a:spcAft>
              <a:buFont typeface="Arial" panose="020B0604020202020204" pitchFamily="34" charset="0"/>
              <a:buChar char="•"/>
              <a:defRPr/>
            </a:pPr>
            <a:r>
              <a:rPr lang="en-GB" sz="2800" dirty="0">
                <a:latin typeface="Ebrima" panose="02000000000000000000" pitchFamily="2" charset="0"/>
                <a:ea typeface="Ebrima" panose="02000000000000000000" pitchFamily="2" charset="0"/>
                <a:cs typeface="Ebrima" panose="02000000000000000000" pitchFamily="2" charset="0"/>
              </a:rPr>
              <a:t>@£3.5m annual </a:t>
            </a:r>
            <a:r>
              <a:rPr lang="en-GB" sz="2800" dirty="0" smtClean="0">
                <a:latin typeface="Ebrima" panose="02000000000000000000" pitchFamily="2" charset="0"/>
                <a:ea typeface="Ebrima" panose="02000000000000000000" pitchFamily="2" charset="0"/>
                <a:cs typeface="Ebrima" panose="02000000000000000000" pitchFamily="2" charset="0"/>
              </a:rPr>
              <a:t>budget</a:t>
            </a:r>
          </a:p>
          <a:p>
            <a:pPr marL="342900" indent="-342900" fontAlgn="auto">
              <a:lnSpc>
                <a:spcPct val="85000"/>
              </a:lnSpc>
              <a:spcBef>
                <a:spcPts val="0"/>
              </a:spcBef>
              <a:spcAft>
                <a:spcPts val="200"/>
              </a:spcAft>
              <a:buFont typeface="Arial" panose="020B0604020202020204" pitchFamily="34" charset="0"/>
              <a:buChar char="•"/>
              <a:defRPr/>
            </a:pPr>
            <a:endParaRPr lang="en-GB" sz="2800" dirty="0" smtClean="0">
              <a:latin typeface="Ebrima" panose="02000000000000000000" pitchFamily="2" charset="0"/>
              <a:ea typeface="Ebrima" panose="02000000000000000000" pitchFamily="2" charset="0"/>
              <a:cs typeface="Ebrima" panose="02000000000000000000" pitchFamily="2" charset="0"/>
            </a:endParaRPr>
          </a:p>
          <a:p>
            <a:pPr marL="342900" indent="-342900" fontAlgn="auto">
              <a:lnSpc>
                <a:spcPct val="85000"/>
              </a:lnSpc>
              <a:spcBef>
                <a:spcPts val="0"/>
              </a:spcBef>
              <a:spcAft>
                <a:spcPts val="200"/>
              </a:spcAft>
              <a:buFont typeface="Arial" panose="020B0604020202020204" pitchFamily="34" charset="0"/>
              <a:buChar char="•"/>
              <a:defRPr/>
            </a:pPr>
            <a:r>
              <a:rPr lang="en-GB" sz="2800" dirty="0" smtClean="0">
                <a:latin typeface="Ebrima" panose="02000000000000000000" pitchFamily="2" charset="0"/>
                <a:ea typeface="Ebrima" panose="02000000000000000000" pitchFamily="2" charset="0"/>
                <a:cs typeface="Ebrima" panose="02000000000000000000" pitchFamily="2" charset="0"/>
              </a:rPr>
              <a:t>The majority of primary schools have less than 20 clerical hours per week</a:t>
            </a:r>
            <a:endParaRPr lang="en-GB" sz="2800" dirty="0">
              <a:latin typeface="Ebrima" panose="02000000000000000000" pitchFamily="2" charset="0"/>
              <a:ea typeface="Ebrima" panose="02000000000000000000" pitchFamily="2" charset="0"/>
              <a:cs typeface="Ebrima" panose="02000000000000000000" pitchFamily="2" charset="0"/>
            </a:endParaRPr>
          </a:p>
          <a:p>
            <a:pPr algn="ctr" fontAlgn="auto">
              <a:lnSpc>
                <a:spcPct val="85000"/>
              </a:lnSpc>
              <a:spcBef>
                <a:spcPts val="0"/>
              </a:spcBef>
              <a:spcAft>
                <a:spcPts val="200"/>
              </a:spcAft>
              <a:defRPr/>
            </a:pPr>
            <a:endParaRPr lang="en-GB" sz="32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marL="342900" indent="-342900" fontAlgn="auto">
              <a:lnSpc>
                <a:spcPct val="85000"/>
              </a:lnSpc>
              <a:spcBef>
                <a:spcPts val="0"/>
              </a:spcBef>
              <a:spcAft>
                <a:spcPts val="200"/>
              </a:spcAft>
              <a:buFont typeface="Arial" panose="020B0604020202020204" pitchFamily="34" charset="0"/>
              <a:buChar char="•"/>
              <a:defRPr/>
            </a:pPr>
            <a:endParaRPr lang="en-GB" sz="36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419064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
          <p:cNvGrpSpPr>
            <a:grpSpLocks/>
          </p:cNvGrpSpPr>
          <p:nvPr/>
        </p:nvGrpSpPr>
        <p:grpSpPr bwMode="auto">
          <a:xfrm>
            <a:off x="-7938" y="115888"/>
            <a:ext cx="9144001" cy="864840"/>
            <a:chOff x="-7950" y="116632"/>
            <a:chExt cx="9144000" cy="864667"/>
          </a:xfrm>
        </p:grpSpPr>
        <p:sp>
          <p:nvSpPr>
            <p:cNvPr id="4100" name="Text Box 10"/>
            <p:cNvSpPr txBox="1">
              <a:spLocks noChangeArrowheads="1"/>
            </p:cNvSpPr>
            <p:nvPr/>
          </p:nvSpPr>
          <p:spPr bwMode="auto">
            <a:xfrm>
              <a:off x="-7950" y="116632"/>
              <a:ext cx="9144000" cy="707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Administration in Schools</a:t>
              </a:r>
              <a:endParaRPr lang="en-GB" altLang="en-US" sz="4000" b="1" dirty="0">
                <a:solidFill>
                  <a:srgbClr val="492F92"/>
                </a:solidFill>
                <a:latin typeface="Ebrima" pitchFamily="2" charset="0"/>
                <a:ea typeface="Ebrima" pitchFamily="2" charset="0"/>
                <a:cs typeface="Ebrima" pitchFamily="2" charset="0"/>
              </a:endParaRPr>
            </a:p>
          </p:txBody>
        </p:sp>
        <p:cxnSp>
          <p:nvCxnSpPr>
            <p:cNvPr id="4" name="Straight Connector 3"/>
            <p:cNvCxnSpPr/>
            <p:nvPr/>
          </p:nvCxnSpPr>
          <p:spPr bwMode="auto">
            <a:xfrm>
              <a:off x="964049" y="981299"/>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5" name="Text Box 10"/>
          <p:cNvSpPr txBox="1">
            <a:spLocks noChangeArrowheads="1"/>
          </p:cNvSpPr>
          <p:nvPr/>
        </p:nvSpPr>
        <p:spPr bwMode="auto">
          <a:xfrm>
            <a:off x="779715" y="1124744"/>
            <a:ext cx="7794625" cy="7018332"/>
          </a:xfrm>
          <a:prstGeom prst="rect">
            <a:avLst/>
          </a:prstGeom>
          <a:noFill/>
          <a:ln>
            <a:noFill/>
          </a:ln>
          <a:effectLst/>
          <a:extLst/>
        </p:spPr>
        <p:txBody>
          <a:bodyPr>
            <a:spAutoFit/>
          </a:bodyPr>
          <a:lstStyle/>
          <a:p>
            <a:pPr algn="ctr" fontAlgn="auto">
              <a:lnSpc>
                <a:spcPct val="85000"/>
              </a:lnSpc>
              <a:spcBef>
                <a:spcPts val="0"/>
              </a:spcBef>
              <a:spcAft>
                <a:spcPts val="200"/>
              </a:spcAft>
              <a:defRPr/>
            </a:pPr>
            <a:r>
              <a:rPr lang="en-GB" sz="2800" b="1" dirty="0">
                <a:solidFill>
                  <a:srgbClr val="492F92"/>
                </a:solidFill>
                <a:latin typeface="Ebrima" panose="02000000000000000000" pitchFamily="2" charset="0"/>
                <a:ea typeface="Ebrima" panose="02000000000000000000" pitchFamily="2" charset="0"/>
                <a:cs typeface="Ebrima" panose="02000000000000000000" pitchFamily="2" charset="0"/>
              </a:rPr>
              <a:t>In Scope</a:t>
            </a:r>
          </a:p>
          <a:p>
            <a:pPr marL="285750" indent="-285750" fontAlgn="auto">
              <a:lnSpc>
                <a:spcPct val="85000"/>
              </a:lnSpc>
              <a:spcBef>
                <a:spcPts val="0"/>
              </a:spcBef>
              <a:spcAft>
                <a:spcPts val="200"/>
              </a:spcAft>
              <a:buFont typeface="Arial" panose="020B0604020202020204" pitchFamily="34" charset="0"/>
              <a:buChar char="•"/>
              <a:defRPr/>
            </a:pPr>
            <a:r>
              <a:rPr lang="en-GB" sz="2800" dirty="0" smtClean="0">
                <a:latin typeface="Ebrima" panose="02000000000000000000" pitchFamily="2" charset="0"/>
                <a:ea typeface="Ebrima" panose="02000000000000000000" pitchFamily="2" charset="0"/>
                <a:cs typeface="Ebrima" panose="02000000000000000000" pitchFamily="2" charset="0"/>
              </a:rPr>
              <a:t>Admin</a:t>
            </a:r>
            <a:r>
              <a:rPr lang="en-GB" sz="2800" dirty="0">
                <a:latin typeface="Ebrima" panose="02000000000000000000" pitchFamily="2" charset="0"/>
                <a:ea typeface="Ebrima" panose="02000000000000000000" pitchFamily="2" charset="0"/>
                <a:cs typeface="Ebrima" panose="02000000000000000000" pitchFamily="2" charset="0"/>
              </a:rPr>
              <a:t>, clerical and </a:t>
            </a:r>
            <a:r>
              <a:rPr lang="en-GB" sz="2800" dirty="0" smtClean="0">
                <a:latin typeface="Ebrima" panose="02000000000000000000" pitchFamily="2" charset="0"/>
                <a:ea typeface="Ebrima" panose="02000000000000000000" pitchFamily="2" charset="0"/>
                <a:cs typeface="Ebrima" panose="02000000000000000000" pitchFamily="2" charset="0"/>
              </a:rPr>
              <a:t>auxiliary staff </a:t>
            </a:r>
            <a:r>
              <a:rPr lang="en-GB" sz="2800" dirty="0">
                <a:latin typeface="Ebrima" panose="02000000000000000000" pitchFamily="2" charset="0"/>
                <a:ea typeface="Ebrima" panose="02000000000000000000" pitchFamily="2" charset="0"/>
                <a:cs typeface="Ebrima" panose="02000000000000000000" pitchFamily="2" charset="0"/>
              </a:rPr>
              <a:t>based in schools</a:t>
            </a:r>
          </a:p>
          <a:p>
            <a:pPr marL="285750" indent="-285750" fontAlgn="auto">
              <a:lnSpc>
                <a:spcPct val="85000"/>
              </a:lnSpc>
              <a:spcBef>
                <a:spcPts val="0"/>
              </a:spcBef>
              <a:spcAft>
                <a:spcPts val="200"/>
              </a:spcAft>
              <a:buFont typeface="Arial" panose="020B0604020202020204" pitchFamily="34" charset="0"/>
              <a:buChar char="•"/>
              <a:defRPr/>
            </a:pPr>
            <a:r>
              <a:rPr lang="en-GB" sz="2800" dirty="0">
                <a:latin typeface="Ebrima" panose="02000000000000000000" pitchFamily="2" charset="0"/>
                <a:ea typeface="Ebrima" panose="02000000000000000000" pitchFamily="2" charset="0"/>
                <a:cs typeface="Ebrima" panose="02000000000000000000" pitchFamily="2" charset="0"/>
              </a:rPr>
              <a:t>Education support outside schools – Small Schools Admin; Workforce Planning;  HR Hub; Service Information and </a:t>
            </a:r>
            <a:r>
              <a:rPr lang="en-GB" sz="2800" dirty="0" smtClean="0">
                <a:latin typeface="Ebrima" panose="02000000000000000000" pitchFamily="2" charset="0"/>
                <a:ea typeface="Ebrima" panose="02000000000000000000" pitchFamily="2" charset="0"/>
                <a:cs typeface="Ebrima" panose="02000000000000000000" pitchFamily="2" charset="0"/>
              </a:rPr>
              <a:t>Support</a:t>
            </a:r>
            <a:endParaRPr lang="en-GB" sz="2800" dirty="0">
              <a:latin typeface="Ebrima" panose="02000000000000000000" pitchFamily="2" charset="0"/>
              <a:ea typeface="Ebrima" panose="02000000000000000000" pitchFamily="2" charset="0"/>
              <a:cs typeface="Ebrima" panose="02000000000000000000" pitchFamily="2" charset="0"/>
            </a:endParaRPr>
          </a:p>
          <a:p>
            <a:pPr algn="ctr" fontAlgn="auto">
              <a:lnSpc>
                <a:spcPct val="85000"/>
              </a:lnSpc>
              <a:spcBef>
                <a:spcPts val="0"/>
              </a:spcBef>
              <a:spcAft>
                <a:spcPts val="200"/>
              </a:spcAft>
              <a:defRPr/>
            </a:pPr>
            <a:endParaRPr lang="en-GB" sz="2800" b="1" dirty="0">
              <a:solidFill>
                <a:srgbClr val="492F92"/>
              </a:solidFill>
              <a:latin typeface="Ebrima" panose="02000000000000000000" pitchFamily="2" charset="0"/>
              <a:ea typeface="Ebrima" panose="02000000000000000000" pitchFamily="2" charset="0"/>
              <a:cs typeface="Ebrima" panose="02000000000000000000" pitchFamily="2" charset="0"/>
            </a:endParaRPr>
          </a:p>
          <a:p>
            <a:pPr algn="ctr" fontAlgn="auto">
              <a:lnSpc>
                <a:spcPct val="85000"/>
              </a:lnSpc>
              <a:spcBef>
                <a:spcPts val="0"/>
              </a:spcBef>
              <a:spcAft>
                <a:spcPts val="200"/>
              </a:spcAft>
              <a:defRPr/>
            </a:pPr>
            <a:r>
              <a:rPr lang="en-GB" sz="2800" b="1" dirty="0">
                <a:solidFill>
                  <a:srgbClr val="492F92"/>
                </a:solidFill>
                <a:latin typeface="Ebrima" panose="02000000000000000000" pitchFamily="2" charset="0"/>
                <a:ea typeface="Ebrima" panose="02000000000000000000" pitchFamily="2" charset="0"/>
                <a:cs typeface="Ebrima" panose="02000000000000000000" pitchFamily="2" charset="0"/>
              </a:rPr>
              <a:t>Out of Scope</a:t>
            </a:r>
          </a:p>
          <a:p>
            <a:pPr marL="457200" indent="-457200" fontAlgn="auto">
              <a:lnSpc>
                <a:spcPct val="85000"/>
              </a:lnSpc>
              <a:spcBef>
                <a:spcPts val="0"/>
              </a:spcBef>
              <a:spcAft>
                <a:spcPts val="200"/>
              </a:spcAft>
              <a:buFont typeface="Arial" panose="020B0604020202020204" pitchFamily="34" charset="0"/>
              <a:buChar char="•"/>
              <a:defRPr/>
            </a:pPr>
            <a:r>
              <a:rPr lang="en-GB" sz="2800" dirty="0" smtClean="0">
                <a:latin typeface="Ebrima" panose="02000000000000000000" pitchFamily="2" charset="0"/>
                <a:ea typeface="Ebrima" panose="02000000000000000000" pitchFamily="2" charset="0"/>
                <a:cs typeface="Ebrima" panose="02000000000000000000" pitchFamily="2" charset="0"/>
              </a:rPr>
              <a:t>Pupil </a:t>
            </a:r>
            <a:r>
              <a:rPr lang="en-GB" sz="2800" dirty="0">
                <a:latin typeface="Ebrima" panose="02000000000000000000" pitchFamily="2" charset="0"/>
                <a:ea typeface="Ebrima" panose="02000000000000000000" pitchFamily="2" charset="0"/>
                <a:cs typeface="Ebrima" panose="02000000000000000000" pitchFamily="2" charset="0"/>
              </a:rPr>
              <a:t>Support </a:t>
            </a:r>
            <a:r>
              <a:rPr lang="en-GB" sz="2800" dirty="0" smtClean="0">
                <a:latin typeface="Ebrima" panose="02000000000000000000" pitchFamily="2" charset="0"/>
                <a:ea typeface="Ebrima" panose="02000000000000000000" pitchFamily="2" charset="0"/>
                <a:cs typeface="Ebrima" panose="02000000000000000000" pitchFamily="2" charset="0"/>
              </a:rPr>
              <a:t>Assistants</a:t>
            </a:r>
            <a:endParaRPr lang="en-GB" sz="2800" dirty="0">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200"/>
              </a:spcAft>
              <a:buFont typeface="Arial" panose="020B0604020202020204" pitchFamily="34" charset="0"/>
              <a:buChar char="•"/>
              <a:defRPr/>
            </a:pPr>
            <a:r>
              <a:rPr lang="en-GB" sz="2800" dirty="0" smtClean="0">
                <a:latin typeface="Ebrima" panose="02000000000000000000" pitchFamily="2" charset="0"/>
                <a:ea typeface="Ebrima" panose="02000000000000000000" pitchFamily="2" charset="0"/>
                <a:cs typeface="Ebrima" panose="02000000000000000000" pitchFamily="2" charset="0"/>
              </a:rPr>
              <a:t>ASN</a:t>
            </a:r>
            <a:endParaRPr lang="en-GB" sz="2800" dirty="0">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200"/>
              </a:spcAft>
              <a:buFont typeface="Arial" panose="020B0604020202020204" pitchFamily="34" charset="0"/>
              <a:buChar char="•"/>
              <a:defRPr/>
            </a:pPr>
            <a:r>
              <a:rPr lang="en-GB" sz="2800" dirty="0" smtClean="0">
                <a:latin typeface="Ebrima" panose="02000000000000000000" pitchFamily="2" charset="0"/>
                <a:ea typeface="Ebrima" panose="02000000000000000000" pitchFamily="2" charset="0"/>
                <a:cs typeface="Ebrima" panose="02000000000000000000" pitchFamily="2" charset="0"/>
              </a:rPr>
              <a:t>CCFM</a:t>
            </a:r>
            <a:endParaRPr lang="en-GB" sz="2800" dirty="0">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200"/>
              </a:spcAft>
              <a:buFont typeface="Arial" panose="020B0604020202020204" pitchFamily="34" charset="0"/>
              <a:buChar char="•"/>
              <a:defRPr/>
            </a:pPr>
            <a:r>
              <a:rPr lang="en-GB" sz="2800" dirty="0">
                <a:latin typeface="Ebrima" panose="02000000000000000000" pitchFamily="2" charset="0"/>
                <a:ea typeface="Ebrima" panose="02000000000000000000" pitchFamily="2" charset="0"/>
                <a:cs typeface="Ebrima" panose="02000000000000000000" pitchFamily="2" charset="0"/>
              </a:rPr>
              <a:t>Early Years</a:t>
            </a:r>
          </a:p>
          <a:p>
            <a:pPr algn="ctr" fontAlgn="auto">
              <a:lnSpc>
                <a:spcPct val="85000"/>
              </a:lnSpc>
              <a:spcBef>
                <a:spcPts val="0"/>
              </a:spcBef>
              <a:spcAft>
                <a:spcPts val="200"/>
              </a:spcAft>
              <a:defRPr/>
            </a:pPr>
            <a:endParaRPr lang="en-GB" sz="32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marL="342900" indent="-342900" fontAlgn="auto">
              <a:lnSpc>
                <a:spcPct val="85000"/>
              </a:lnSpc>
              <a:spcBef>
                <a:spcPts val="0"/>
              </a:spcBef>
              <a:spcAft>
                <a:spcPts val="200"/>
              </a:spcAft>
              <a:buFont typeface="Arial" panose="020B0604020202020204" pitchFamily="34" charset="0"/>
              <a:buChar char="•"/>
              <a:defRPr/>
            </a:pPr>
            <a:endParaRPr lang="en-GB" sz="36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3600" dirty="0">
              <a:solidFill>
                <a:srgbClr val="492F92"/>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200"/>
              </a:spcAft>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763332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180528" y="126532"/>
            <a:ext cx="9144001" cy="708520"/>
            <a:chOff x="-180540" y="127266"/>
            <a:chExt cx="9144000" cy="707886"/>
          </a:xfrm>
        </p:grpSpPr>
        <p:sp>
          <p:nvSpPr>
            <p:cNvPr id="5124" name="Text Box 10"/>
            <p:cNvSpPr txBox="1">
              <a:spLocks noChangeArrowheads="1"/>
            </p:cNvSpPr>
            <p:nvPr/>
          </p:nvSpPr>
          <p:spPr bwMode="auto">
            <a:xfrm>
              <a:off x="-180540" y="12726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Strengths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09625" y="1125538"/>
            <a:ext cx="7794625" cy="6632585"/>
          </a:xfrm>
          <a:prstGeom prst="rect">
            <a:avLst/>
          </a:prstGeom>
          <a:noFill/>
          <a:ln>
            <a:noFill/>
          </a:ln>
          <a:effectLst/>
          <a:extLst/>
        </p:spPr>
        <p:txBody>
          <a:bodyPr>
            <a:spAutoFit/>
          </a:bodyPr>
          <a:lstStyle/>
          <a:p>
            <a:pPr marL="457200" indent="-457200" fontAlgn="auto">
              <a:lnSpc>
                <a:spcPct val="85000"/>
              </a:lnSpc>
              <a:spcBef>
                <a:spcPts val="0"/>
              </a:spcBef>
              <a:spcAft>
                <a:spcPts val="0"/>
              </a:spcAft>
              <a:buFont typeface="Arial" pitchFamily="34" charset="0"/>
              <a:buChar char="•"/>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Management in Schools Review: Existing £400k savings target</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Sustainable resourcing using cluster-heads</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Reducing Bureaucracy and undue workload</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To be rolled out over 3 years</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1</a:t>
            </a:r>
            <a:r>
              <a:rPr lang="en-GB" sz="2600" baseline="30000" dirty="0" smtClean="0">
                <a:solidFill>
                  <a:prstClr val="black"/>
                </a:solidFill>
                <a:latin typeface="Ebrima" panose="02000000000000000000" pitchFamily="2" charset="0"/>
                <a:ea typeface="Ebrima" panose="02000000000000000000" pitchFamily="2" charset="0"/>
                <a:cs typeface="Ebrima" panose="02000000000000000000" pitchFamily="2" charset="0"/>
              </a:rPr>
              <a:t>st</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 tranche (8 ASGs) Aug 2017</a:t>
            </a:r>
          </a:p>
          <a:p>
            <a:pPr lvl="2" fontAlgn="auto">
              <a:lnSpc>
                <a:spcPct val="85000"/>
              </a:lnSpc>
              <a:spcBef>
                <a:spcPts val="0"/>
              </a:spcBef>
              <a:spcAft>
                <a:spcPts val="0"/>
              </a:spcAft>
              <a:defRPr/>
            </a:pPr>
            <a:endPar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Corporate Improvement Projects: Existing £445k savings target</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School payments</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School enrolment</a:t>
            </a:r>
          </a:p>
          <a:p>
            <a:pPr marL="914400" lvl="1"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Annual Family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D</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ata Review</a:t>
            </a:r>
          </a:p>
          <a:p>
            <a:pPr marL="914400" lvl="1" indent="-457200" fontAlgn="auto">
              <a:lnSpc>
                <a:spcPct val="85000"/>
              </a:lnSpc>
              <a:spcBef>
                <a:spcPts val="0"/>
              </a:spcBef>
              <a:spcAft>
                <a:spcPts val="0"/>
              </a:spcAft>
              <a:buFontTx/>
              <a:buChar char="-"/>
              <a:defRPr/>
            </a:pP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Previous 3 Schools Admin Reviews</a:t>
            </a:r>
          </a:p>
          <a:p>
            <a:pP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Best </a:t>
            </a:r>
            <a:r>
              <a:rPr lang="en-GB" sz="2600" b="1" dirty="0">
                <a:solidFill>
                  <a:prstClr val="black"/>
                </a:solidFill>
                <a:latin typeface="Ebrima" panose="02000000000000000000" pitchFamily="2" charset="0"/>
                <a:ea typeface="Ebrima" panose="02000000000000000000" pitchFamily="2" charset="0"/>
                <a:cs typeface="Ebrima" panose="02000000000000000000" pitchFamily="2" charset="0"/>
              </a:rPr>
              <a:t>p</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ractice examples from elsewhere</a:t>
            </a: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180528" y="126532"/>
            <a:ext cx="9144001" cy="708520"/>
            <a:chOff x="-180540" y="127266"/>
            <a:chExt cx="9144000" cy="707886"/>
          </a:xfrm>
        </p:grpSpPr>
        <p:sp>
          <p:nvSpPr>
            <p:cNvPr id="5124" name="Text Box 10"/>
            <p:cNvSpPr txBox="1">
              <a:spLocks noChangeArrowheads="1"/>
            </p:cNvSpPr>
            <p:nvPr/>
          </p:nvSpPr>
          <p:spPr bwMode="auto">
            <a:xfrm>
              <a:off x="-180540" y="12726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Weaknesses/threats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09625" y="1125538"/>
            <a:ext cx="7794625" cy="9117881"/>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600" b="1" dirty="0">
                <a:solidFill>
                  <a:prstClr val="black"/>
                </a:solidFill>
                <a:latin typeface="Ebrima" panose="02000000000000000000" pitchFamily="2" charset="0"/>
                <a:ea typeface="Ebrima" panose="02000000000000000000" pitchFamily="2" charset="0"/>
                <a:cs typeface="Ebrima" panose="02000000000000000000" pitchFamily="2" charset="0"/>
              </a:rPr>
              <a:t>T</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imescales</a:t>
            </a:r>
          </a:p>
          <a:p>
            <a:pPr algn="ct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Must dovetail with Management Review.  Some quick wins can go ahead anyway, other improvements will have to wait</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Digital First projects still a number of months from completion</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Significant savings already identified</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Limitations imposed by ICT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c</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hange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f</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reeze </a:t>
            </a:r>
          </a:p>
          <a:p>
            <a:pP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Communication and Engagement</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Limited communication to affected staff so far</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Project requires input from a wider group of stakeholders in order to reach robust conclusions and achieve buy-in</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Can step up activities following ECAS at the end of January</a:t>
            </a:r>
          </a:p>
          <a:p>
            <a:pPr marL="457200" indent="-457200" fontAlgn="auto">
              <a:lnSpc>
                <a:spcPct val="85000"/>
              </a:lnSpc>
              <a:spcBef>
                <a:spcPts val="0"/>
              </a:spcBef>
              <a:spcAft>
                <a:spcPts val="0"/>
              </a:spcAft>
              <a:buFontTx/>
              <a:buChar char="-"/>
              <a:defRPr/>
            </a:pP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Tx/>
              <a:buChar char="-"/>
              <a:defRPr/>
            </a:pP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1371600" lvl="2" indent="-457200" fontAlgn="auto">
              <a:lnSpc>
                <a:spcPct val="85000"/>
              </a:lnSpc>
              <a:spcBef>
                <a:spcPts val="0"/>
              </a:spcBef>
              <a:spcAft>
                <a:spcPts val="0"/>
              </a:spcAft>
              <a:buFontTx/>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Tx/>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0215923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180528" y="126532"/>
            <a:ext cx="9144001" cy="708520"/>
            <a:chOff x="-180540" y="127266"/>
            <a:chExt cx="9144000" cy="707886"/>
          </a:xfrm>
        </p:grpSpPr>
        <p:sp>
          <p:nvSpPr>
            <p:cNvPr id="5124" name="Text Box 10"/>
            <p:cNvSpPr txBox="1">
              <a:spLocks noChangeArrowheads="1"/>
            </p:cNvSpPr>
            <p:nvPr/>
          </p:nvSpPr>
          <p:spPr bwMode="auto">
            <a:xfrm>
              <a:off x="-180540" y="12726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Opportunities/Quick Wins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798862" y="980728"/>
            <a:ext cx="7794625" cy="7757508"/>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Reducing Bureaucracy &amp; Improving Processes</a:t>
            </a:r>
          </a:p>
          <a:p>
            <a:pPr algn="ct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1. Reducing bureaucracy:</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HR/Talent Link/Change Forms </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QW</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RPO responsibilities</a:t>
            </a:r>
          </a:p>
          <a:p>
            <a:pPr marL="914400" lvl="1" indent="-457200" fontAlgn="auto">
              <a:lnSpc>
                <a:spcPct val="85000"/>
              </a:lnSpc>
              <a:spcBef>
                <a:spcPts val="0"/>
              </a:spcBef>
              <a:spcAft>
                <a:spcPts val="0"/>
              </a:spcAft>
              <a:buFont typeface="Arial" pitchFamily="34" charset="0"/>
              <a:buChar char="•"/>
              <a:defRPr/>
            </a:pP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Budget </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delegations</a:t>
            </a:r>
          </a:p>
          <a:p>
            <a:pPr fontAlgn="auto">
              <a:lnSpc>
                <a:spcPct val="85000"/>
              </a:lnSpc>
              <a:spcBef>
                <a:spcPts val="0"/>
              </a:spcBef>
              <a:spcAft>
                <a:spcPts val="0"/>
              </a:spcAft>
              <a:defRPr/>
            </a:pPr>
            <a:endPar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2. Improving processes/reducing cost:</a:t>
            </a: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Increased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digitisation </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to streamline processes; remove double handling; reduce paper, improve records management and performance information </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QW</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Attendance/class register </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QW</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Interruption management</a:t>
            </a:r>
          </a:p>
          <a:p>
            <a:pPr marL="914400" lvl="1" indent="-457200" fontAlgn="auto">
              <a:lnSpc>
                <a:spcPct val="85000"/>
              </a:lnSpc>
              <a:spcBef>
                <a:spcPts val="0"/>
              </a:spcBef>
              <a:spcAft>
                <a:spcPts val="0"/>
              </a:spcAft>
              <a:buFont typeface="Arial" pitchFamily="34" charset="0"/>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Establish decentralised centres of expertise</a:t>
            </a:r>
          </a:p>
          <a:p>
            <a:pPr lvl="1"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1371600" lvl="2" indent="-457200" fontAlgn="auto">
              <a:lnSpc>
                <a:spcPct val="85000"/>
              </a:lnSpc>
              <a:spcBef>
                <a:spcPts val="0"/>
              </a:spcBef>
              <a:spcAft>
                <a:spcPts val="0"/>
              </a:spcAft>
              <a:buFontTx/>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Tx/>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075417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180528" y="126532"/>
            <a:ext cx="9144001" cy="708520"/>
            <a:chOff x="-180540" y="127266"/>
            <a:chExt cx="9144000" cy="707886"/>
          </a:xfrm>
        </p:grpSpPr>
        <p:sp>
          <p:nvSpPr>
            <p:cNvPr id="5124" name="Text Box 10"/>
            <p:cNvSpPr txBox="1">
              <a:spLocks noChangeArrowheads="1"/>
            </p:cNvSpPr>
            <p:nvPr/>
          </p:nvSpPr>
          <p:spPr bwMode="auto">
            <a:xfrm>
              <a:off x="-180540" y="12726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Reducing cost</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09625" y="1125538"/>
            <a:ext cx="7794625" cy="8437694"/>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In addition to c£3.5m budget for schools office staff, assistance </a:t>
            </a: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also</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 provided to schools from:</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Workforce Planning Team</a:t>
            </a:r>
          </a:p>
          <a:p>
            <a:pPr marL="457200" indent="-457200" fontAlgn="auto">
              <a:lnSpc>
                <a:spcPct val="85000"/>
              </a:lnSpc>
              <a:spcBef>
                <a:spcPts val="0"/>
              </a:spcBef>
              <a:spcAft>
                <a:spcPts val="0"/>
              </a:spcAft>
              <a:buFontTx/>
              <a:buChar char="-"/>
              <a:defRPr/>
            </a:pP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Shared Business Support HR Hub</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Shared Business Support Small Schools Unit</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Service Information and Support Unit</a:t>
            </a:r>
          </a:p>
          <a:p>
            <a:pPr marL="457200" indent="-457200" fontAlgn="auto">
              <a:lnSpc>
                <a:spcPct val="85000"/>
              </a:lnSpc>
              <a:spcBef>
                <a:spcPts val="0"/>
              </a:spcBef>
              <a:spcAft>
                <a:spcPts val="0"/>
              </a:spcAft>
              <a:buFontTx/>
              <a:buChar char="-"/>
              <a:defRPr/>
            </a:pPr>
            <a:endPar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Savings will be made by requiring fewer staff to undertake core activities by:</a:t>
            </a:r>
          </a:p>
          <a:p>
            <a:pPr marL="457200" indent="-457200" fontAlgn="auto">
              <a:lnSpc>
                <a:spcPct val="85000"/>
              </a:lnSpc>
              <a:spcBef>
                <a:spcPts val="0"/>
              </a:spcBef>
              <a:spcAft>
                <a:spcPts val="0"/>
              </a:spcAft>
              <a:buFontTx/>
              <a:buChar char="-"/>
              <a:defRPr/>
            </a:pP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s</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treamlining and digitising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manual </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processes to be more efficient; </a:t>
            </a: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equipping schools to undertake activities currently undertaken by SBS and releasing SBS spare capacity;</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Removing duplication of tasks between schools,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W</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orkforce Planning Unit and HR Hub</a:t>
            </a:r>
          </a:p>
          <a:p>
            <a:pPr marL="457200" indent="-457200" fontAlgn="auto">
              <a:lnSpc>
                <a:spcPct val="85000"/>
              </a:lnSpc>
              <a:spcBef>
                <a:spcPts val="0"/>
              </a:spcBef>
              <a:spcAft>
                <a:spcPts val="0"/>
              </a:spcAft>
              <a:buFontTx/>
              <a:buChar char="-"/>
              <a:defRPr/>
            </a:pP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1371600" lvl="2" indent="-457200" fontAlgn="auto">
              <a:lnSpc>
                <a:spcPct val="85000"/>
              </a:lnSpc>
              <a:spcBef>
                <a:spcPts val="0"/>
              </a:spcBef>
              <a:spcAft>
                <a:spcPts val="0"/>
              </a:spcAft>
              <a:buFontTx/>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Tx/>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196242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5"/>
          <p:cNvGrpSpPr>
            <a:grpSpLocks/>
          </p:cNvGrpSpPr>
          <p:nvPr/>
        </p:nvGrpSpPr>
        <p:grpSpPr bwMode="auto">
          <a:xfrm>
            <a:off x="-180528" y="126532"/>
            <a:ext cx="9144001" cy="708520"/>
            <a:chOff x="-180540" y="127266"/>
            <a:chExt cx="9144000" cy="707886"/>
          </a:xfrm>
        </p:grpSpPr>
        <p:sp>
          <p:nvSpPr>
            <p:cNvPr id="5124" name="Text Box 10"/>
            <p:cNvSpPr txBox="1">
              <a:spLocks noChangeArrowheads="1"/>
            </p:cNvSpPr>
            <p:nvPr/>
          </p:nvSpPr>
          <p:spPr bwMode="auto">
            <a:xfrm>
              <a:off x="-180540" y="127266"/>
              <a:ext cx="9144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4000" b="1" dirty="0" smtClean="0">
                  <a:solidFill>
                    <a:srgbClr val="492F92"/>
                  </a:solidFill>
                  <a:latin typeface="Ebrima" pitchFamily="2" charset="0"/>
                  <a:ea typeface="Ebrima" pitchFamily="2" charset="0"/>
                  <a:cs typeface="Ebrima" pitchFamily="2" charset="0"/>
                </a:rPr>
                <a:t>Recommendations</a:t>
              </a:r>
              <a:endParaRPr lang="en-GB" altLang="en-US" sz="4000" b="1" dirty="0">
                <a:solidFill>
                  <a:srgbClr val="492F92"/>
                </a:solidFill>
                <a:latin typeface="Ebrima" pitchFamily="2" charset="0"/>
                <a:ea typeface="Ebrima" pitchFamily="2" charset="0"/>
                <a:cs typeface="Ebrima" pitchFamily="2" charset="0"/>
              </a:endParaRPr>
            </a:p>
          </p:txBody>
        </p:sp>
        <p:cxnSp>
          <p:nvCxnSpPr>
            <p:cNvPr id="8" name="Straight Connector 7"/>
            <p:cNvCxnSpPr/>
            <p:nvPr/>
          </p:nvCxnSpPr>
          <p:spPr bwMode="auto">
            <a:xfrm>
              <a:off x="971600" y="835152"/>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13" name="Text Box 10"/>
          <p:cNvSpPr txBox="1">
            <a:spLocks noChangeArrowheads="1"/>
          </p:cNvSpPr>
          <p:nvPr/>
        </p:nvSpPr>
        <p:spPr bwMode="auto">
          <a:xfrm>
            <a:off x="809625" y="1125538"/>
            <a:ext cx="7794625" cy="8777788"/>
          </a:xfrm>
          <a:prstGeom prst="rect">
            <a:avLst/>
          </a:prstGeom>
          <a:noFill/>
          <a:ln>
            <a:noFill/>
          </a:ln>
          <a:effectLst/>
          <a:extLst/>
        </p:spPr>
        <p:txBody>
          <a:bodyPr>
            <a:spAutoFit/>
          </a:bodyPr>
          <a:lstStyle/>
          <a:p>
            <a:pPr fontAlgn="auto">
              <a:lnSpc>
                <a:spcPct val="85000"/>
              </a:lnSpc>
              <a:spcBef>
                <a:spcPts val="0"/>
              </a:spcBef>
              <a:spcAft>
                <a:spcPts val="0"/>
              </a:spcAft>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Short Term</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Proceed with ‘Quick Wins’ </a:t>
            </a: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Undertake wider engagement with stakeholders with a view to medium term requirements. </a:t>
            </a:r>
          </a:p>
          <a:p>
            <a:pPr fontAlgn="auto">
              <a:lnSpc>
                <a:spcPct val="85000"/>
              </a:lnSpc>
              <a:spcBef>
                <a:spcPts val="0"/>
              </a:spcBef>
              <a:spcAft>
                <a:spcPts val="0"/>
              </a:spcAft>
              <a:defRPr/>
            </a:pPr>
            <a:endPar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r>
              <a:rPr lang="en-GB" sz="2600" b="1" dirty="0" smtClean="0">
                <a:solidFill>
                  <a:prstClr val="black"/>
                </a:solidFill>
                <a:latin typeface="Ebrima" panose="02000000000000000000" pitchFamily="2" charset="0"/>
                <a:ea typeface="Ebrima" panose="02000000000000000000" pitchFamily="2" charset="0"/>
                <a:cs typeface="Ebrima" panose="02000000000000000000" pitchFamily="2" charset="0"/>
              </a:rPr>
              <a:t>Medium Term</a:t>
            </a:r>
            <a:endParaRPr lang="en-GB" sz="2600" b="1"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Develop a range of ASG-based admin models to support the Management in Schools project</a:t>
            </a:r>
          </a:p>
          <a:p>
            <a:pPr marL="457200" indent="-457200" fontAlgn="auto">
              <a:lnSpc>
                <a:spcPct val="85000"/>
              </a:lnSpc>
              <a:spcBef>
                <a:spcPts val="0"/>
              </a:spcBef>
              <a:spcAft>
                <a:spcPts val="0"/>
              </a:spcAft>
              <a:buFontTx/>
              <a:buChar char="-"/>
              <a:defRPr/>
            </a:pP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Reduce activities undertaken by SBS on behalf of schools and push to outlying areas to capitalise on spare </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capacity – release SBS savings</a:t>
            </a: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Establish actual and virtual ‘centres of expertise’ for key processes to tackle bureaucracy, improve efficiency </a:t>
            </a:r>
            <a:r>
              <a:rPr lang="en-GB" sz="2600" dirty="0">
                <a:solidFill>
                  <a:prstClr val="black"/>
                </a:solidFill>
                <a:latin typeface="Ebrima" panose="02000000000000000000" pitchFamily="2" charset="0"/>
                <a:ea typeface="Ebrima" panose="02000000000000000000" pitchFamily="2" charset="0"/>
                <a:cs typeface="Ebrima" panose="02000000000000000000" pitchFamily="2" charset="0"/>
              </a:rPr>
              <a:t>and </a:t>
            </a: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reduce interruption rate</a:t>
            </a: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Tx/>
              <a:buChar char="-"/>
              <a:defRPr/>
            </a:pPr>
            <a:r>
              <a:rPr lang="en-GB" sz="2600" dirty="0" smtClean="0">
                <a:solidFill>
                  <a:prstClr val="black"/>
                </a:solidFill>
                <a:latin typeface="Ebrima" panose="02000000000000000000" pitchFamily="2" charset="0"/>
                <a:ea typeface="Ebrima" panose="02000000000000000000" pitchFamily="2" charset="0"/>
                <a:cs typeface="Ebrima" panose="02000000000000000000" pitchFamily="2" charset="0"/>
              </a:rPr>
              <a:t>Establish KPIs to enable the Service to drive improved performance and identify ongoing efficiencies</a:t>
            </a:r>
          </a:p>
          <a:p>
            <a:pPr marL="457200" indent="-457200" fontAlgn="auto">
              <a:lnSpc>
                <a:spcPct val="85000"/>
              </a:lnSpc>
              <a:spcBef>
                <a:spcPts val="0"/>
              </a:spcBef>
              <a:spcAft>
                <a:spcPts val="0"/>
              </a:spcAft>
              <a:buFontTx/>
              <a:buChar char="-"/>
              <a:defRPr/>
            </a:pPr>
            <a:endParaRPr lang="en-GB" sz="26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1371600" lvl="2" indent="-457200" fontAlgn="auto">
              <a:lnSpc>
                <a:spcPct val="85000"/>
              </a:lnSpc>
              <a:spcBef>
                <a:spcPts val="0"/>
              </a:spcBef>
              <a:spcAft>
                <a:spcPts val="0"/>
              </a:spcAft>
              <a:buFontTx/>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914400" lvl="1" indent="-457200" fontAlgn="auto">
              <a:lnSpc>
                <a:spcPct val="85000"/>
              </a:lnSpc>
              <a:spcBef>
                <a:spcPts val="0"/>
              </a:spcBef>
              <a:spcAft>
                <a:spcPts val="0"/>
              </a:spcAft>
              <a:buFontTx/>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a:p>
            <a:pPr fontAlgn="auto">
              <a:lnSpc>
                <a:spcPct val="85000"/>
              </a:lnSpc>
              <a:spcBef>
                <a:spcPts val="0"/>
              </a:spcBef>
              <a:spcAft>
                <a:spcPts val="0"/>
              </a:spcAft>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smtClean="0">
              <a:solidFill>
                <a:prstClr val="black"/>
              </a:solidFill>
              <a:latin typeface="Ebrima" panose="02000000000000000000" pitchFamily="2" charset="0"/>
              <a:ea typeface="Ebrima" panose="02000000000000000000" pitchFamily="2" charset="0"/>
              <a:cs typeface="Ebrima" panose="02000000000000000000" pitchFamily="2" charset="0"/>
            </a:endParaRPr>
          </a:p>
          <a:p>
            <a:pPr marL="457200" indent="-457200" fontAlgn="auto">
              <a:lnSpc>
                <a:spcPct val="85000"/>
              </a:lnSpc>
              <a:spcBef>
                <a:spcPts val="0"/>
              </a:spcBef>
              <a:spcAft>
                <a:spcPts val="0"/>
              </a:spcAft>
              <a:buFont typeface="Arial" pitchFamily="34" charset="0"/>
              <a:buChar char="•"/>
              <a:defRPr/>
            </a:pPr>
            <a:endParaRPr lang="en-GB" sz="2800" dirty="0">
              <a:solidFill>
                <a:prstClr val="black"/>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02772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HC Corpor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 Corporate Template</Template>
  <TotalTime>336</TotalTime>
  <Words>567</Words>
  <Application>Microsoft Office PowerPoint</Application>
  <PresentationFormat>On-screen Show (4:3)</PresentationFormat>
  <Paragraphs>142</Paragraphs>
  <Slides>10</Slides>
  <Notes>0</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HC Corporate Template</vt:lpstr>
      <vt:lpstr>Text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fujitsu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Lackie</dc:creator>
  <cp:lastModifiedBy>Carron McDiarmid</cp:lastModifiedBy>
  <cp:revision>28</cp:revision>
  <cp:lastPrinted>2017-01-10T11:49:46Z</cp:lastPrinted>
  <dcterms:created xsi:type="dcterms:W3CDTF">2017-01-09T21:31:24Z</dcterms:created>
  <dcterms:modified xsi:type="dcterms:W3CDTF">2017-01-10T11:49:51Z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ies>
</file>