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401" r:id="rId2"/>
    <p:sldId id="376" r:id="rId3"/>
    <p:sldId id="405" r:id="rId4"/>
    <p:sldId id="403" r:id="rId5"/>
    <p:sldId id="406" r:id="rId6"/>
    <p:sldId id="408" r:id="rId7"/>
    <p:sldId id="407" r:id="rId8"/>
    <p:sldId id="409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46" autoAdjust="0"/>
  </p:normalViewPr>
  <p:slideViewPr>
    <p:cSldViewPr>
      <p:cViewPr>
        <p:scale>
          <a:sx n="72" d="100"/>
          <a:sy n="72" d="100"/>
        </p:scale>
        <p:origin x="-10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notesViewPr>
    <p:cSldViewPr>
      <p:cViewPr>
        <p:scale>
          <a:sx n="66" d="100"/>
          <a:sy n="66" d="100"/>
        </p:scale>
        <p:origin x="-2304" y="7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1" y="1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1" y="9555918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27/06/2017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1" y="1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fc" descr="OFFICIAL"/>
          <p:cNvSpPr txBox="1"/>
          <p:nvPr/>
        </p:nvSpPr>
        <p:spPr>
          <a:xfrm>
            <a:off x="1" y="9555918"/>
            <a:ext cx="6797675" cy="246221"/>
          </a:xfrm>
          <a:prstGeom prst="rect">
            <a:avLst/>
          </a:prstGeom>
          <a:noFill/>
        </p:spPr>
        <p:txBody>
          <a:bodyPr vert="horz" lIns="91431" tIns="45715" rIns="91431" bIns="45715" rtlCol="0">
            <a:spAutoFit/>
          </a:bodyPr>
          <a:lstStyle/>
          <a:p>
            <a:pPr algn="ctr"/>
            <a:r>
              <a:rPr lang="en-GB" sz="1000" b="1" i="0" u="none" baseline="0" smtClean="0">
                <a:solidFill>
                  <a:srgbClr val="000000"/>
                </a:solidFill>
                <a:latin typeface="arial"/>
              </a:rPr>
              <a:t>OFFICIAL</a:t>
            </a:r>
            <a:endParaRPr lang="en-GB" sz="1000" b="1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15909"/>
            <a:ext cx="5438140" cy="4856716"/>
          </a:xfrm>
        </p:spPr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61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Review reports being finalised this month and will come back to the Board for Member views.</a:t>
            </a:r>
          </a:p>
          <a:p>
            <a:endParaRPr lang="en-GB" dirty="0"/>
          </a:p>
          <a:p>
            <a:r>
              <a:rPr lang="en-GB" dirty="0" smtClean="0"/>
              <a:t>From the work done so far, some options favoured over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11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E24233-E82B-914D-BA12-23CCD9507ECB}" type="datetimeFigureOut">
              <a:rPr lang="en-US" smtClean="0"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C5B3D0-B279-3F49-BF0C-BF3BD3F23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31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100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1" r:id="rId2"/>
    <p:sldLayoutId id="214748367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484784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492F92"/>
                </a:solidFill>
              </a:rPr>
              <a:t>Improving the Peer Review Process</a:t>
            </a:r>
            <a:endParaRPr lang="en-GB" sz="4400" b="1" dirty="0" smtClean="0">
              <a:solidFill>
                <a:srgbClr val="492F92"/>
              </a:solidFill>
            </a:endParaRPr>
          </a:p>
          <a:p>
            <a:pPr algn="ctr"/>
            <a:endParaRPr lang="en-GB" sz="4400" b="1" dirty="0">
              <a:solidFill>
                <a:srgbClr val="492F92"/>
              </a:solidFill>
            </a:endParaRPr>
          </a:p>
          <a:p>
            <a:pPr algn="ctr"/>
            <a:r>
              <a:rPr lang="en-GB" sz="4400" b="1" dirty="0" smtClean="0">
                <a:solidFill>
                  <a:srgbClr val="492F92"/>
                </a:solidFill>
              </a:rPr>
              <a:t>Redesign Board June </a:t>
            </a:r>
            <a:r>
              <a:rPr lang="en-GB" sz="4400" b="1" dirty="0" smtClean="0">
                <a:solidFill>
                  <a:srgbClr val="492F92"/>
                </a:solidFill>
              </a:rPr>
              <a:t>2017</a:t>
            </a:r>
            <a:endParaRPr lang="en-GB" sz="4400" b="1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Approach to evaluation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242855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3635" y="1988840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Feedback from Members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Feedback from participants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Desk-top review – extent to which the framework for reviews was used </a:t>
            </a:r>
            <a:endParaRPr lang="en-GB" sz="3200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5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-7950" y="116632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GB" sz="4000" b="1" dirty="0" smtClean="0">
                <a:solidFill>
                  <a:srgbClr val="492F92"/>
                </a:solidFill>
              </a:rPr>
              <a:t>Member views</a:t>
            </a:r>
            <a:endParaRPr lang="en-GB" sz="4000" b="1" dirty="0">
              <a:solidFill>
                <a:srgbClr val="492F9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9" y="838311"/>
            <a:ext cx="7254875" cy="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124744"/>
            <a:ext cx="773984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lvl="0"/>
            <a:r>
              <a:rPr lang="en-GB" sz="2800" dirty="0" smtClean="0">
                <a:solidFill>
                  <a:srgbClr val="492F92"/>
                </a:solidFill>
              </a:rPr>
              <a:t>The </a:t>
            </a:r>
            <a:r>
              <a:rPr lang="en-GB" sz="2800" dirty="0">
                <a:solidFill>
                  <a:srgbClr val="492F92"/>
                </a:solidFill>
              </a:rPr>
              <a:t>peer review </a:t>
            </a:r>
            <a:r>
              <a:rPr lang="en-GB" sz="2800" dirty="0" smtClean="0">
                <a:solidFill>
                  <a:srgbClr val="492F92"/>
                </a:solidFill>
              </a:rPr>
              <a:t>process:</a:t>
            </a:r>
          </a:p>
          <a:p>
            <a:pPr marL="700088" lvl="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Delivered </a:t>
            </a:r>
            <a:r>
              <a:rPr lang="en-GB" sz="2800" dirty="0">
                <a:solidFill>
                  <a:srgbClr val="492F92"/>
                </a:solidFill>
              </a:rPr>
              <a:t>recommendations for reviewing services in a short space of </a:t>
            </a:r>
            <a:r>
              <a:rPr lang="en-GB" sz="2800" dirty="0" smtClean="0">
                <a:solidFill>
                  <a:srgbClr val="492F92"/>
                </a:solidFill>
              </a:rPr>
              <a:t>time </a:t>
            </a:r>
          </a:p>
          <a:p>
            <a:pPr marL="700088" lvl="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Provided </a:t>
            </a:r>
            <a:r>
              <a:rPr lang="en-GB" sz="2800" dirty="0">
                <a:solidFill>
                  <a:srgbClr val="492F92"/>
                </a:solidFill>
              </a:rPr>
              <a:t>insights for Councillors into services and deeper knowledge about them through participation in </a:t>
            </a:r>
            <a:r>
              <a:rPr lang="en-GB" sz="2800" dirty="0" smtClean="0">
                <a:solidFill>
                  <a:srgbClr val="492F92"/>
                </a:solidFill>
              </a:rPr>
              <a:t>reviews </a:t>
            </a:r>
          </a:p>
          <a:p>
            <a:pPr marL="700088" lvl="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Broadened </a:t>
            </a:r>
            <a:r>
              <a:rPr lang="en-GB" sz="2800" dirty="0">
                <a:solidFill>
                  <a:srgbClr val="492F92"/>
                </a:solidFill>
              </a:rPr>
              <a:t>Member understanding of services they had not previously been involved </a:t>
            </a:r>
            <a:r>
              <a:rPr lang="en-GB" sz="2800" dirty="0" smtClean="0">
                <a:solidFill>
                  <a:srgbClr val="492F92"/>
                </a:solidFill>
              </a:rPr>
              <a:t>in</a:t>
            </a:r>
          </a:p>
          <a:p>
            <a:pPr marL="700088" lvl="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Provided </a:t>
            </a:r>
            <a:r>
              <a:rPr lang="en-GB" sz="2800" dirty="0">
                <a:solidFill>
                  <a:srgbClr val="492F92"/>
                </a:solidFill>
              </a:rPr>
              <a:t>officers with a chance to demonstrate their ability and some seemed to enjoy </a:t>
            </a:r>
            <a:r>
              <a:rPr lang="en-GB" sz="2800" dirty="0" smtClean="0">
                <a:solidFill>
                  <a:srgbClr val="492F92"/>
                </a:solidFill>
              </a:rPr>
              <a:t>it </a:t>
            </a:r>
          </a:p>
          <a:p>
            <a:pPr marL="700088" lvl="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492F92"/>
                </a:solidFill>
              </a:rPr>
              <a:t>Demonstrated </a:t>
            </a:r>
            <a:r>
              <a:rPr lang="en-GB" sz="2800" dirty="0">
                <a:solidFill>
                  <a:srgbClr val="492F92"/>
                </a:solidFill>
              </a:rPr>
              <a:t>the openness of staff to </a:t>
            </a:r>
            <a:r>
              <a:rPr lang="en-GB" sz="2800" dirty="0" smtClean="0">
                <a:solidFill>
                  <a:srgbClr val="492F92"/>
                </a:solidFill>
              </a:rPr>
              <a:t>change, especially </a:t>
            </a:r>
            <a:r>
              <a:rPr lang="en-GB" sz="2800" dirty="0">
                <a:solidFill>
                  <a:srgbClr val="492F92"/>
                </a:solidFill>
              </a:rPr>
              <a:t>Heads of </a:t>
            </a:r>
            <a:r>
              <a:rPr lang="en-GB" sz="2800" dirty="0" smtClean="0">
                <a:solidFill>
                  <a:srgbClr val="492F92"/>
                </a:solidFill>
              </a:rPr>
              <a:t>Service affected.</a:t>
            </a:r>
            <a:endParaRPr lang="en-GB" sz="2800" dirty="0">
              <a:solidFill>
                <a:srgbClr val="492F92"/>
              </a:solidFill>
            </a:endParaRPr>
          </a:p>
          <a:p>
            <a:pPr marL="357188"/>
            <a:endParaRPr lang="en-GB" sz="2000" dirty="0">
              <a:solidFill>
                <a:srgbClr val="492F92"/>
              </a:solidFill>
            </a:endParaRPr>
          </a:p>
          <a:p>
            <a:pPr marL="357188"/>
            <a:endParaRPr lang="en-GB" sz="2400" dirty="0" smtClean="0">
              <a:solidFill>
                <a:srgbClr val="492F9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28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Participant views - benefits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561974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656" y="1340768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Fresh eyes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Team composition – perspectives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Ability to probe and with a mandate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Encouraged cooperation and openness, not blame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Challenging and supportive of Host </a:t>
            </a:r>
            <a:r>
              <a:rPr lang="en-GB" sz="3200" dirty="0" err="1" smtClean="0">
                <a:solidFill>
                  <a:srgbClr val="492F92"/>
                </a:solidFill>
              </a:rPr>
              <a:t>HoS</a:t>
            </a:r>
            <a:endParaRPr lang="en-GB" sz="3200" dirty="0" smtClean="0">
              <a:solidFill>
                <a:srgbClr val="492F9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Member and TU involvement – early on, trust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Timescale and guidance, especially 10 options and support for e.g. </a:t>
            </a:r>
            <a:r>
              <a:rPr lang="en-GB" sz="3200" smtClean="0">
                <a:solidFill>
                  <a:srgbClr val="492F92"/>
                </a:solidFill>
              </a:rPr>
              <a:t>Citizens’ </a:t>
            </a:r>
            <a:r>
              <a:rPr lang="en-GB" sz="3200" dirty="0" smtClean="0">
                <a:solidFill>
                  <a:srgbClr val="492F92"/>
                </a:solidFill>
              </a:rPr>
              <a:t>Panel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Staff development</a:t>
            </a:r>
          </a:p>
          <a:p>
            <a:endParaRPr lang="en-GB" sz="3200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Participant views - concerns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065693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4656" y="1340768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Capacity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Review selection and scope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Sense of loss when finished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Too rushed at presentation to 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Data short comings – cost and quality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Ongoing support to see the change through, systems clunky</a:t>
            </a:r>
            <a:endParaRPr lang="en-GB" sz="3200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61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Participant views - changes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80041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340768"/>
            <a:ext cx="869606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92F92"/>
                </a:solidFill>
              </a:rPr>
              <a:t>Identifying areas for peer review </a:t>
            </a:r>
            <a:r>
              <a:rPr lang="en-GB" sz="3200" dirty="0" smtClean="0">
                <a:solidFill>
                  <a:srgbClr val="492F92"/>
                </a:solidFill>
              </a:rPr>
              <a:t>– where things are stuck, costs high and budget growing, ask </a:t>
            </a:r>
            <a:r>
              <a:rPr lang="en-GB" sz="3200" dirty="0" err="1" smtClean="0">
                <a:solidFill>
                  <a:srgbClr val="492F92"/>
                </a:solidFill>
              </a:rPr>
              <a:t>HoS</a:t>
            </a:r>
            <a:r>
              <a:rPr lang="en-GB" sz="3200" dirty="0" smtClean="0">
                <a:solidFill>
                  <a:srgbClr val="492F92"/>
                </a:solidFill>
              </a:rPr>
              <a:t> where they need support and insights, performance issues, audit findings.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92F92"/>
                </a:solidFill>
              </a:rPr>
              <a:t>Supporting the Board – </a:t>
            </a:r>
            <a:r>
              <a:rPr lang="en-GB" sz="3200" dirty="0" smtClean="0">
                <a:solidFill>
                  <a:srgbClr val="492F92"/>
                </a:solidFill>
              </a:rPr>
              <a:t>check in on scope early on, Members supported to be attached, non affected Directors offer check-in that challenge proposed is sufficient, rather than Values Champions, staggered start with more time and review team for final presentation.</a:t>
            </a:r>
            <a:endParaRPr lang="en-GB" sz="3200" b="1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Participant views - changes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86837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340768"/>
            <a:ext cx="869606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92F92"/>
                </a:solidFill>
              </a:rPr>
              <a:t>Supporting peer review teams – </a:t>
            </a:r>
            <a:r>
              <a:rPr lang="en-GB" sz="3200" dirty="0" smtClean="0">
                <a:solidFill>
                  <a:srgbClr val="492F92"/>
                </a:solidFill>
              </a:rPr>
              <a:t>develop 1 day training at outset, bank of peer support, mentor match, broaden out ID of review teams and co-opt if needed, HR and Finance support, refresh the framework, team leader timing.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smtClean="0">
                <a:solidFill>
                  <a:srgbClr val="492F92"/>
                </a:solidFill>
              </a:rPr>
              <a:t>Supporting staff </a:t>
            </a:r>
            <a:r>
              <a:rPr lang="en-GB" sz="3200" dirty="0" smtClean="0">
                <a:solidFill>
                  <a:srgbClr val="492F92"/>
                </a:solidFill>
              </a:rPr>
              <a:t>– simpler diagram of process, scope for front-line staff to be co-opted, range of methods for communicating and engaging and recognising what has gone before. ID ongoing support for host </a:t>
            </a:r>
            <a:r>
              <a:rPr lang="en-GB" sz="3200" dirty="0" err="1" smtClean="0">
                <a:solidFill>
                  <a:srgbClr val="492F92"/>
                </a:solidFill>
              </a:rPr>
              <a:t>HoS</a:t>
            </a:r>
            <a:r>
              <a:rPr lang="en-GB" sz="3200" dirty="0" smtClean="0">
                <a:solidFill>
                  <a:srgbClr val="492F92"/>
                </a:solidFill>
              </a:rPr>
              <a:t> after review and check in for review teams.</a:t>
            </a:r>
            <a:r>
              <a:rPr lang="en-GB" sz="3200" dirty="0" smtClean="0">
                <a:solidFill>
                  <a:srgbClr val="492F92"/>
                </a:solidFill>
              </a:rPr>
              <a:t> </a:t>
            </a:r>
            <a:endParaRPr lang="en-GB" sz="3200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rgbClr val="492F92"/>
                </a:solidFill>
              </a:rPr>
              <a:t>Participant views - changes</a:t>
            </a:r>
            <a:endParaRPr lang="en-GB" b="1" dirty="0">
              <a:solidFill>
                <a:srgbClr val="492F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777703"/>
              </p:ext>
            </p:extLst>
          </p:nvPr>
        </p:nvGraphicFramePr>
        <p:xfrm>
          <a:off x="1475656" y="1556792"/>
          <a:ext cx="5077520" cy="401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7520"/>
              </a:tblGrid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365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340768"/>
            <a:ext cx="869606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Peer reviews seen as useful for reviewing the model of service delivery.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Other new reviews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Lean review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Commercial Reviews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Community reviews</a:t>
            </a:r>
          </a:p>
          <a:p>
            <a:pPr marL="92075" lvl="1" indent="365125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492F92"/>
                </a:solidFill>
              </a:rPr>
              <a:t>Sit alongside reviews led by professional practice, national policy change, audit findings and Digital First Programme.</a:t>
            </a:r>
            <a:endParaRPr lang="en-GB" sz="3200" dirty="0" smtClean="0">
              <a:solidFill>
                <a:srgbClr val="492F92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solidFill>
                <a:srgbClr val="492F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0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ICT APPROVED</Template>
  <TotalTime>1808</TotalTime>
  <Words>597</Words>
  <Application>Microsoft Office PowerPoint</Application>
  <PresentationFormat>On-screen Show (4:3)</PresentationFormat>
  <Paragraphs>69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Text Slides</vt:lpstr>
      <vt:lpstr>PowerPoint Presentation</vt:lpstr>
      <vt:lpstr>Approach to evaluation</vt:lpstr>
      <vt:lpstr>PowerPoint Presentation</vt:lpstr>
      <vt:lpstr>Participant views - benefits</vt:lpstr>
      <vt:lpstr>Participant views - concerns</vt:lpstr>
      <vt:lpstr>Participant views - changes</vt:lpstr>
      <vt:lpstr>Participant views - changes</vt:lpstr>
      <vt:lpstr>Participant views - changes</vt:lpstr>
    </vt:vector>
  </TitlesOfParts>
  <Company>Fujitsu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Foster</dc:creator>
  <cp:lastModifiedBy>Carron McDiarmid</cp:lastModifiedBy>
  <cp:revision>160</cp:revision>
  <cp:lastPrinted>2017-06-19T15:38:38Z</cp:lastPrinted>
  <dcterms:created xsi:type="dcterms:W3CDTF">2016-01-26T14:13:49Z</dcterms:created>
  <dcterms:modified xsi:type="dcterms:W3CDTF">2017-06-27T12:00:32Z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6" name="_NewReviewCycle">
    <vt:lpwstr/>
  </property>
  <property fmtid="{D5CDD505-2E9C-101B-9397-08002B2CF9AE}" pid="7" name="_AdHocReviewCycleID">
    <vt:i4>1406145761</vt:i4>
  </property>
  <property fmtid="{D5CDD505-2E9C-101B-9397-08002B2CF9AE}" pid="8" name="_EmailSubject">
    <vt:lpwstr>Redesign web stuff</vt:lpwstr>
  </property>
  <property fmtid="{D5CDD505-2E9C-101B-9397-08002B2CF9AE}" pid="9" name="_AuthorEmail">
    <vt:lpwstr>carron.mcdiarmid@highland.gov.uk</vt:lpwstr>
  </property>
  <property fmtid="{D5CDD505-2E9C-101B-9397-08002B2CF9AE}" pid="10" name="_AuthorEmailDisplayName">
    <vt:lpwstr>Carron McDiarmid</vt:lpwstr>
  </property>
  <property fmtid="{D5CDD505-2E9C-101B-9397-08002B2CF9AE}" pid="11" name="_PreviousAdHocReviewCycleID">
    <vt:i4>-131614962</vt:i4>
  </property>
</Properties>
</file>