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7" r:id="rId2"/>
    <p:sldMasterId id="2147483672" r:id="rId3"/>
    <p:sldMasterId id="2147483675" r:id="rId4"/>
    <p:sldMasterId id="2147483679" r:id="rId5"/>
  </p:sldMasterIdLst>
  <p:notesMasterIdLst>
    <p:notesMasterId r:id="rId12"/>
  </p:notesMasterIdLst>
  <p:handoutMasterIdLst>
    <p:handoutMasterId r:id="rId13"/>
  </p:handoutMasterIdLst>
  <p:sldIdLst>
    <p:sldId id="270" r:id="rId6"/>
    <p:sldId id="335" r:id="rId7"/>
    <p:sldId id="342" r:id="rId8"/>
    <p:sldId id="339" r:id="rId9"/>
    <p:sldId id="340" r:id="rId10"/>
    <p:sldId id="334" r:id="rId11"/>
  </p:sldIdLst>
  <p:sldSz cx="9144000" cy="6858000" type="screen4x3"/>
  <p:notesSz cx="9939338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B8B8CB-56B4-4AF6-B628-7E7054DD17AC}">
          <p14:sldIdLst>
            <p14:sldId id="270"/>
            <p14:sldId id="335"/>
            <p14:sldId id="342"/>
            <p14:sldId id="339"/>
            <p14:sldId id="340"/>
            <p14:sldId id="33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Urquhart" initials="CR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AC9AC2"/>
    <a:srgbClr val="8064A2"/>
    <a:srgbClr val="4F6228"/>
    <a:srgbClr val="FFEBAB"/>
    <a:srgbClr val="008000"/>
    <a:srgbClr val="006600"/>
    <a:srgbClr val="403152"/>
    <a:srgbClr val="FFDD71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1" autoAdjust="0"/>
    <p:restoredTop sz="97988" autoAdjust="0"/>
  </p:normalViewPr>
  <p:slideViewPr>
    <p:cSldViewPr>
      <p:cViewPr>
        <p:scale>
          <a:sx n="80" d="100"/>
          <a:sy n="80" d="100"/>
        </p:scale>
        <p:origin x="-8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450" y="-78"/>
      </p:cViewPr>
      <p:guideLst>
        <p:guide orient="horz" pos="2144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phenc\Desktop\Cost%20varianc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phenc\Desktop\Cost%20varia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39123456790123"/>
          <c:y val="5.1400554097404488E-2"/>
          <c:w val="0.75120135802469135"/>
          <c:h val="0.82634777777777779"/>
        </c:manualLayout>
      </c:layout>
      <c:areaChart>
        <c:grouping val="standard"/>
        <c:varyColors val="0"/>
        <c:ser>
          <c:idx val="0"/>
          <c:order val="0"/>
          <c:tx>
            <c:strRef>
              <c:f>ENV1a!$B$13</c:f>
              <c:strCache>
                <c:ptCount val="1"/>
                <c:pt idx="0">
                  <c:v>Similar Councils</c:v>
                </c:pt>
              </c:strCache>
            </c:strRef>
          </c:tx>
          <c:spPr>
            <a:solidFill>
              <a:srgbClr val="492F92">
                <a:alpha val="25000"/>
              </a:srgbClr>
            </a:solidFill>
          </c:spPr>
          <c:cat>
            <c:strRef>
              <c:f>ENV1a!$D$12:$H$12</c:f>
              <c:strCache>
                <c:ptCount val="5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</c:strCache>
            </c:strRef>
          </c:cat>
          <c:val>
            <c:numRef>
              <c:f>ENV1a!$D$13:$H$13</c:f>
              <c:numCache>
                <c:formatCode>"£"#,##0.00</c:formatCode>
                <c:ptCount val="5"/>
                <c:pt idx="0">
                  <c:v>184.94</c:v>
                </c:pt>
                <c:pt idx="1">
                  <c:v>176.72</c:v>
                </c:pt>
                <c:pt idx="2">
                  <c:v>146.66</c:v>
                </c:pt>
                <c:pt idx="3">
                  <c:v>132.03</c:v>
                </c:pt>
                <c:pt idx="4">
                  <c:v>94.44</c:v>
                </c:pt>
              </c:numCache>
            </c:numRef>
          </c:val>
        </c:ser>
        <c:ser>
          <c:idx val="1"/>
          <c:order val="1"/>
          <c:tx>
            <c:strRef>
              <c:f>ENV1a!$B$14</c:f>
              <c:strCache>
                <c:ptCount val="1"/>
                <c:pt idx="0">
                  <c:v>Family Low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ENV1a!$D$12:$H$12</c:f>
              <c:strCache>
                <c:ptCount val="5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</c:strCache>
            </c:strRef>
          </c:cat>
          <c:val>
            <c:numRef>
              <c:f>ENV1a!$D$14:$H$14</c:f>
              <c:numCache>
                <c:formatCode>"£"#,##0.00</c:formatCode>
                <c:ptCount val="5"/>
                <c:pt idx="0">
                  <c:v>71.67</c:v>
                </c:pt>
                <c:pt idx="1">
                  <c:v>62.02</c:v>
                </c:pt>
                <c:pt idx="2">
                  <c:v>62.61</c:v>
                </c:pt>
                <c:pt idx="3">
                  <c:v>67.59</c:v>
                </c:pt>
                <c:pt idx="4">
                  <c:v>36.56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107264"/>
        <c:axId val="89987328"/>
      </c:areaChart>
      <c:lineChart>
        <c:grouping val="standard"/>
        <c:varyColors val="0"/>
        <c:ser>
          <c:idx val="2"/>
          <c:order val="2"/>
          <c:tx>
            <c:strRef>
              <c:f>ENV1a!$B$15</c:f>
              <c:strCache>
                <c:ptCount val="1"/>
                <c:pt idx="0">
                  <c:v>Highland</c:v>
                </c:pt>
              </c:strCache>
            </c:strRef>
          </c:tx>
          <c:spPr>
            <a:ln>
              <a:solidFill>
                <a:srgbClr val="2F7C3A"/>
              </a:solidFill>
            </a:ln>
          </c:spPr>
          <c:marker>
            <c:symbol val="triangle"/>
            <c:size val="7"/>
            <c:spPr>
              <a:solidFill>
                <a:srgbClr val="2F7C3A"/>
              </a:solidFill>
            </c:spPr>
          </c:marker>
          <c:cat>
            <c:strRef>
              <c:f>ENV1a!$C$12:$H$12</c:f>
              <c:strCache>
                <c:ptCount val="6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</c:strCache>
            </c:strRef>
          </c:cat>
          <c:val>
            <c:numRef>
              <c:f>ENV1a!$D$15:$H$15</c:f>
              <c:numCache>
                <c:formatCode>"£"#,##0.00</c:formatCode>
                <c:ptCount val="5"/>
                <c:pt idx="0">
                  <c:v>144.63999999999999</c:v>
                </c:pt>
                <c:pt idx="1">
                  <c:v>130.87</c:v>
                </c:pt>
                <c:pt idx="2">
                  <c:v>125.4</c:v>
                </c:pt>
                <c:pt idx="3">
                  <c:v>132.03</c:v>
                </c:pt>
                <c:pt idx="4">
                  <c:v>94.44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ENV1a!$B$16</c:f>
              <c:strCache>
                <c:ptCount val="1"/>
                <c:pt idx="0">
                  <c:v>Scottish average</c:v>
                </c:pt>
              </c:strCache>
            </c:strRef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strRef>
              <c:f>ENV1a!$C$12:$H$12</c:f>
              <c:strCache>
                <c:ptCount val="6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</c:strCache>
            </c:strRef>
          </c:cat>
          <c:val>
            <c:numRef>
              <c:f>ENV1a!$D$16:$H$16</c:f>
              <c:numCache>
                <c:formatCode>"£"#,##0.00</c:formatCode>
                <c:ptCount val="5"/>
                <c:pt idx="0">
                  <c:v>81.06</c:v>
                </c:pt>
                <c:pt idx="1">
                  <c:v>77.78</c:v>
                </c:pt>
                <c:pt idx="2">
                  <c:v>79.94</c:v>
                </c:pt>
                <c:pt idx="3">
                  <c:v>83.77</c:v>
                </c:pt>
                <c:pt idx="4">
                  <c:v>64.239999999999995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991040"/>
        <c:axId val="89989504"/>
      </c:lineChart>
      <c:catAx>
        <c:axId val="9010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89987328"/>
        <c:crosses val="autoZero"/>
        <c:auto val="1"/>
        <c:lblAlgn val="ctr"/>
        <c:lblOffset val="100"/>
        <c:noMultiLvlLbl val="0"/>
      </c:catAx>
      <c:valAx>
        <c:axId val="89987328"/>
        <c:scaling>
          <c:orientation val="minMax"/>
          <c:max val="2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baseline="0" dirty="0"/>
                  <a:t>Spend on Waste Collection </a:t>
                </a:r>
              </a:p>
              <a:p>
                <a:pPr>
                  <a:defRPr/>
                </a:pPr>
                <a:r>
                  <a:rPr lang="en-GB" baseline="0" dirty="0"/>
                  <a:t>(£ per premise)</a:t>
                </a:r>
                <a:endParaRPr lang="en-GB" dirty="0"/>
              </a:p>
              <a:p>
                <a:pPr>
                  <a:defRPr/>
                </a:pPr>
                <a:endParaRPr lang="en-GB" dirty="0"/>
              </a:p>
            </c:rich>
          </c:tx>
          <c:layout>
            <c:manualLayout>
              <c:xMode val="edge"/>
              <c:yMode val="edge"/>
              <c:x val="1.8895061728395066E-3"/>
              <c:y val="0.12863222222222223"/>
            </c:manualLayout>
          </c:layout>
          <c:overlay val="0"/>
        </c:title>
        <c:numFmt formatCode="&quot;£&quot;#,##0" sourceLinked="0"/>
        <c:majorTickMark val="out"/>
        <c:minorTickMark val="none"/>
        <c:tickLblPos val="nextTo"/>
        <c:crossAx val="90107264"/>
        <c:crosses val="autoZero"/>
        <c:crossBetween val="midCat"/>
        <c:majorUnit val="50"/>
      </c:valAx>
      <c:valAx>
        <c:axId val="89989504"/>
        <c:scaling>
          <c:orientation val="minMax"/>
          <c:max val="7"/>
          <c:min val="0"/>
        </c:scaling>
        <c:delete val="1"/>
        <c:axPos val="r"/>
        <c:numFmt formatCode="&quot;£&quot;#,##0.00" sourceLinked="1"/>
        <c:majorTickMark val="out"/>
        <c:minorTickMark val="none"/>
        <c:tickLblPos val="nextTo"/>
        <c:crossAx val="89991040"/>
        <c:crosses val="max"/>
        <c:crossBetween val="between"/>
        <c:majorUnit val="1"/>
      </c:valAx>
      <c:catAx>
        <c:axId val="89991040"/>
        <c:scaling>
          <c:orientation val="minMax"/>
        </c:scaling>
        <c:delete val="1"/>
        <c:axPos val="b"/>
        <c:majorTickMark val="out"/>
        <c:minorTickMark val="none"/>
        <c:tickLblPos val="nextTo"/>
        <c:crossAx val="89989504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2935876543209863"/>
          <c:y val="0.12757222222222223"/>
          <c:w val="0.17064123456790123"/>
          <c:h val="0.66050339506172839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25543209876542"/>
          <c:y val="5.1400554097404488E-2"/>
          <c:w val="0.75433716049382715"/>
          <c:h val="0.82634777777777779"/>
        </c:manualLayout>
      </c:layout>
      <c:areaChart>
        <c:grouping val="standard"/>
        <c:varyColors val="0"/>
        <c:ser>
          <c:idx val="0"/>
          <c:order val="0"/>
          <c:tx>
            <c:strRef>
              <c:f>ENV2a!$B$13</c:f>
              <c:strCache>
                <c:ptCount val="1"/>
                <c:pt idx="0">
                  <c:v>Similar Councils</c:v>
                </c:pt>
              </c:strCache>
            </c:strRef>
          </c:tx>
          <c:spPr>
            <a:solidFill>
              <a:srgbClr val="492F92">
                <a:alpha val="25000"/>
              </a:srgbClr>
            </a:solidFill>
          </c:spPr>
          <c:cat>
            <c:strRef>
              <c:f>ENV2a!$E$12:$H$12</c:f>
              <c:strCache>
                <c:ptCount val="4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</c:strCache>
            </c:strRef>
          </c:cat>
          <c:val>
            <c:numRef>
              <c:f>ENV2a!$E$13:$H$13</c:f>
              <c:numCache>
                <c:formatCode>"£"#,##0.00</c:formatCode>
                <c:ptCount val="4"/>
                <c:pt idx="0">
                  <c:v>155.37</c:v>
                </c:pt>
                <c:pt idx="1">
                  <c:v>166.72</c:v>
                </c:pt>
                <c:pt idx="2">
                  <c:v>176.68</c:v>
                </c:pt>
                <c:pt idx="3">
                  <c:v>176.82</c:v>
                </c:pt>
              </c:numCache>
            </c:numRef>
          </c:val>
        </c:ser>
        <c:ser>
          <c:idx val="1"/>
          <c:order val="1"/>
          <c:tx>
            <c:strRef>
              <c:f>ENV2a!$B$14</c:f>
              <c:strCache>
                <c:ptCount val="1"/>
                <c:pt idx="0">
                  <c:v>Family Low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ENV2a!$E$12:$H$12</c:f>
              <c:strCache>
                <c:ptCount val="4"/>
                <c:pt idx="0">
                  <c:v>2012/13</c:v>
                </c:pt>
                <c:pt idx="1">
                  <c:v>2013/14</c:v>
                </c:pt>
                <c:pt idx="2">
                  <c:v>2014/15</c:v>
                </c:pt>
                <c:pt idx="3">
                  <c:v>2015/16</c:v>
                </c:pt>
              </c:strCache>
            </c:strRef>
          </c:cat>
          <c:val>
            <c:numRef>
              <c:f>ENV2a!$E$14:$H$14</c:f>
              <c:numCache>
                <c:formatCode>"£"#,##0.00</c:formatCode>
                <c:ptCount val="4"/>
                <c:pt idx="0">
                  <c:v>58.35</c:v>
                </c:pt>
                <c:pt idx="1">
                  <c:v>16.829999999999998</c:v>
                </c:pt>
                <c:pt idx="2">
                  <c:v>14.58</c:v>
                </c:pt>
                <c:pt idx="3">
                  <c:v>52.28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833152"/>
        <c:axId val="98834688"/>
      </c:areaChart>
      <c:lineChart>
        <c:grouping val="standard"/>
        <c:varyColors val="0"/>
        <c:ser>
          <c:idx val="2"/>
          <c:order val="2"/>
          <c:tx>
            <c:strRef>
              <c:f>ENV2a!$B$15</c:f>
              <c:strCache>
                <c:ptCount val="1"/>
                <c:pt idx="0">
                  <c:v>Highland</c:v>
                </c:pt>
              </c:strCache>
            </c:strRef>
          </c:tx>
          <c:spPr>
            <a:ln>
              <a:solidFill>
                <a:srgbClr val="2F7C3A"/>
              </a:solidFill>
            </a:ln>
          </c:spPr>
          <c:marker>
            <c:symbol val="triangle"/>
            <c:size val="7"/>
            <c:spPr>
              <a:solidFill>
                <a:srgbClr val="2F7C3A"/>
              </a:solidFill>
            </c:spPr>
          </c:marker>
          <c:cat>
            <c:strRef>
              <c:f>ENV2a!$C$12:$H$12</c:f>
              <c:strCache>
                <c:ptCount val="6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</c:strCache>
            </c:strRef>
          </c:cat>
          <c:val>
            <c:numRef>
              <c:f>ENV2a!$E$15:$H$15</c:f>
              <c:numCache>
                <c:formatCode>"£"#,##0.00</c:formatCode>
                <c:ptCount val="4"/>
                <c:pt idx="0">
                  <c:v>102.94</c:v>
                </c:pt>
                <c:pt idx="1">
                  <c:v>112.16</c:v>
                </c:pt>
                <c:pt idx="2">
                  <c:v>102.32</c:v>
                </c:pt>
                <c:pt idx="3">
                  <c:v>107.57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ENV2a!$B$16</c:f>
              <c:strCache>
                <c:ptCount val="1"/>
                <c:pt idx="0">
                  <c:v>Scottish average</c:v>
                </c:pt>
              </c:strCache>
            </c:strRef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none"/>
          </c:marker>
          <c:cat>
            <c:strRef>
              <c:f>ENV2a!$C$12:$H$12</c:f>
              <c:strCache>
                <c:ptCount val="6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</c:strCache>
            </c:strRef>
          </c:cat>
          <c:val>
            <c:numRef>
              <c:f>ENV2a!$E$16:$H$16</c:f>
              <c:numCache>
                <c:formatCode>"£"#,##0.00</c:formatCode>
                <c:ptCount val="4"/>
                <c:pt idx="0">
                  <c:v>92.29</c:v>
                </c:pt>
                <c:pt idx="1">
                  <c:v>92.17</c:v>
                </c:pt>
                <c:pt idx="2">
                  <c:v>91.21</c:v>
                </c:pt>
                <c:pt idx="3">
                  <c:v>97.44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846592"/>
        <c:axId val="98845056"/>
      </c:lineChart>
      <c:catAx>
        <c:axId val="98833152"/>
        <c:scaling>
          <c:orientation val="minMax"/>
        </c:scaling>
        <c:delete val="0"/>
        <c:axPos val="b"/>
        <c:majorTickMark val="out"/>
        <c:minorTickMark val="none"/>
        <c:tickLblPos val="nextTo"/>
        <c:crossAx val="98834688"/>
        <c:crosses val="autoZero"/>
        <c:auto val="1"/>
        <c:lblAlgn val="ctr"/>
        <c:lblOffset val="100"/>
        <c:noMultiLvlLbl val="0"/>
      </c:catAx>
      <c:valAx>
        <c:axId val="98834688"/>
        <c:scaling>
          <c:orientation val="minMax"/>
          <c:max val="2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/>
                  <a:t>Spend on Waste Disposal</a:t>
                </a:r>
              </a:p>
              <a:p>
                <a:pPr>
                  <a:defRPr/>
                </a:pPr>
                <a:r>
                  <a:rPr lang="en-GB" dirty="0"/>
                  <a:t>(£ per premise)</a:t>
                </a:r>
              </a:p>
              <a:p>
                <a:pPr>
                  <a:defRPr/>
                </a:pPr>
                <a:endParaRPr lang="en-GB" dirty="0"/>
              </a:p>
            </c:rich>
          </c:tx>
          <c:layout>
            <c:manualLayout>
              <c:xMode val="edge"/>
              <c:yMode val="edge"/>
              <c:x val="1.1296913580246913E-2"/>
              <c:y val="0.12863209876543211"/>
            </c:manualLayout>
          </c:layout>
          <c:overlay val="0"/>
        </c:title>
        <c:numFmt formatCode="&quot;£&quot;#,##0" sourceLinked="0"/>
        <c:majorTickMark val="out"/>
        <c:minorTickMark val="none"/>
        <c:tickLblPos val="nextTo"/>
        <c:crossAx val="98833152"/>
        <c:crosses val="autoZero"/>
        <c:crossBetween val="midCat"/>
        <c:majorUnit val="50"/>
      </c:valAx>
      <c:valAx>
        <c:axId val="98845056"/>
        <c:scaling>
          <c:orientation val="minMax"/>
          <c:max val="7"/>
          <c:min val="0"/>
        </c:scaling>
        <c:delete val="1"/>
        <c:axPos val="r"/>
        <c:numFmt formatCode="&quot;£&quot;#,##0.00" sourceLinked="1"/>
        <c:majorTickMark val="out"/>
        <c:minorTickMark val="none"/>
        <c:tickLblPos val="nextTo"/>
        <c:crossAx val="98846592"/>
        <c:crosses val="max"/>
        <c:crossBetween val="between"/>
        <c:majorUnit val="1"/>
      </c:valAx>
      <c:catAx>
        <c:axId val="98846592"/>
        <c:scaling>
          <c:orientation val="minMax"/>
        </c:scaling>
        <c:delete val="1"/>
        <c:axPos val="b"/>
        <c:majorTickMark val="out"/>
        <c:minorTickMark val="none"/>
        <c:tickLblPos val="nextTo"/>
        <c:crossAx val="98845056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2935876543209863"/>
          <c:y val="0.12757222222222223"/>
          <c:w val="0.17064123456790123"/>
          <c:h val="0.66050339506172839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742" cy="34022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9279" y="0"/>
            <a:ext cx="4307742" cy="340227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89B2E214-83AD-4B2C-8363-6746BEA653E7}" type="datetimeFigureOut">
              <a:rPr lang="en-GB" smtClean="0"/>
              <a:t>10/10/2017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64301"/>
            <a:ext cx="4307742" cy="34022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9279" y="6464301"/>
            <a:ext cx="4307742" cy="340226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8BC0E7D-8342-41AA-9A70-216FEF3CBC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14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4307047" cy="340281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6" y="2"/>
            <a:ext cx="4307047" cy="340281"/>
          </a:xfrm>
          <a:prstGeom prst="rect">
            <a:avLst/>
          </a:prstGeom>
        </p:spPr>
        <p:txBody>
          <a:bodyPr vert="horz" lIns="91410" tIns="45705" rIns="91410" bIns="45705" rtlCol="0"/>
          <a:lstStyle>
            <a:lvl1pPr algn="r">
              <a:defRPr sz="1200"/>
            </a:lvl1pPr>
          </a:lstStyle>
          <a:p>
            <a:fld id="{8821B608-A836-4795-9CCF-85C3EEA0CF90}" type="datetimeFigureOut">
              <a:rPr lang="en-GB" smtClean="0"/>
              <a:t>10/10/2017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5" rIns="91410" bIns="4570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5" y="3232666"/>
            <a:ext cx="7951470" cy="3062526"/>
          </a:xfrm>
          <a:prstGeom prst="rect">
            <a:avLst/>
          </a:prstGeom>
        </p:spPr>
        <p:txBody>
          <a:bodyPr vert="horz" lIns="91410" tIns="45705" rIns="91410" bIns="4570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464153"/>
            <a:ext cx="4307047" cy="340281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6" y="6464153"/>
            <a:ext cx="4307047" cy="340281"/>
          </a:xfrm>
          <a:prstGeom prst="rect">
            <a:avLst/>
          </a:prstGeom>
        </p:spPr>
        <p:txBody>
          <a:bodyPr vert="horz" lIns="91410" tIns="45705" rIns="91410" bIns="45705" rtlCol="0" anchor="b"/>
          <a:lstStyle>
            <a:lvl1pPr algn="r">
              <a:defRPr sz="1200"/>
            </a:lvl1pPr>
          </a:lstStyle>
          <a:p>
            <a:fld id="{CAEA53B0-6066-4081-85F0-3D9E61F7E62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118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A53B0-6066-4081-85F0-3D9E61F7E62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13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Corporate Services, Economic Development, Environmental Services and Culture and Leisure Services similar types of councils are grouped by their population density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6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Corporate Services, Economic Development, Environmental Services and Culture and Leisure Services similar types of councils are grouped by their population density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8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3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3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075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23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723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31480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 smtClean="0"/>
              <a:t>Click to edit body text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bullet lists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63902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987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00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396798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94465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387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 smtClean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bullet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848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4033686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 smtClean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20239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25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3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3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NUL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5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1657" y="2060848"/>
            <a:ext cx="5080686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 smtClean="0"/>
              <a:t>Community Services 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 smtClean="0"/>
              <a:t>Waste Resign</a:t>
            </a:r>
          </a:p>
          <a:p>
            <a:pPr algn="ctr"/>
            <a:endParaRPr lang="en-GB" sz="3600" b="1" dirty="0" smtClean="0"/>
          </a:p>
          <a:p>
            <a:pPr algn="ctr"/>
            <a:r>
              <a:rPr lang="en-GB" sz="3600" b="1" dirty="0" smtClean="0"/>
              <a:t>Report to Redesign Board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10 October 2017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1335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31640" y="343903"/>
            <a:ext cx="2969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Waste Redesign </a:t>
            </a:r>
            <a:endParaRPr lang="en-GB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51520" y="1327975"/>
            <a:ext cx="8640960" cy="0"/>
          </a:xfrm>
          <a:prstGeom prst="line">
            <a:avLst/>
          </a:prstGeom>
          <a:ln w="317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56863" y="405459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Oct 2017</a:t>
            </a: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32155" y="96888"/>
            <a:ext cx="1847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7624" y="850921"/>
            <a:ext cx="4765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Key strategic waste actions</a:t>
            </a:r>
            <a:r>
              <a:rPr lang="en-GB" dirty="0"/>
              <a:t>: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22917"/>
              </p:ext>
            </p:extLst>
          </p:nvPr>
        </p:nvGraphicFramePr>
        <p:xfrm>
          <a:off x="664319" y="1435696"/>
          <a:ext cx="7272808" cy="4666150"/>
        </p:xfrm>
        <a:graphic>
          <a:graphicData uri="http://schemas.openxmlformats.org/drawingml/2006/table">
            <a:tbl>
              <a:tblPr firstRow="1" firstCol="1" bandRow="1"/>
              <a:tblGrid>
                <a:gridCol w="6409765"/>
                <a:gridCol w="863043"/>
              </a:tblGrid>
              <a:tr h="223859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Identification and acquisition of waste transfer stations in the region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577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Capacity /facility in Inverness for the mechanical treatment of residual waste and refuse derived fuel and business case to consider in-house or ALEO options;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Finalising the business case for long term waste disposal in the region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C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en-GB" sz="1600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1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Establishment of a Board to enable oversight and pace on these key actions.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C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en-GB" sz="1600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436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Procure route optimisation software to challenge cost and environmental impact of existing collection routes/frequencies. Costs are quantified at £70,000 and would have to be accommodated in the overall waste budget (as a spend to save measure).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1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Develop and implement a trial on changing the frequency of collections in the inner Moray Firth area.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1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Review the in-house/out-sourced options for the bulking up, sorting and storage of recyclate.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59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Develop an affordability approach to waste collection (at least cost neutral)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7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Members ‘champion’ role for recycling when speaking to school/local</a:t>
                      </a: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groups.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rgbClr val="FFC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en-GB" sz="1600" dirty="0">
                        <a:solidFill>
                          <a:srgbClr val="FFC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7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6884" y="1564482"/>
            <a:ext cx="4059571" cy="3877985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/>
              <a:t>Opportunities </a:t>
            </a:r>
            <a:endParaRPr lang="en-GB" sz="2000" dirty="0" smtClean="0"/>
          </a:p>
          <a:p>
            <a:r>
              <a:rPr lang="en-GB" sz="1500" dirty="0" smtClean="0"/>
              <a:t>Increase commercialisation of Trade Waste collection Service and increase market share</a:t>
            </a:r>
          </a:p>
          <a:p>
            <a:endParaRPr lang="en-GB" sz="1500" dirty="0" smtClean="0"/>
          </a:p>
          <a:p>
            <a:r>
              <a:rPr lang="en-GB" sz="1500" dirty="0" smtClean="0"/>
              <a:t>Project Catalyst – contribute to Council’s Energy Strategy</a:t>
            </a:r>
          </a:p>
          <a:p>
            <a:endParaRPr lang="en-GB" sz="1500" dirty="0"/>
          </a:p>
          <a:p>
            <a:r>
              <a:rPr lang="en-GB" sz="1500" dirty="0" smtClean="0"/>
              <a:t>Increase control of our waste logistics and reduce costs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344353" y="743200"/>
            <a:ext cx="2969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Waste Redesign </a:t>
            </a:r>
            <a:endParaRPr lang="en-GB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51520" y="1327975"/>
            <a:ext cx="8640960" cy="0"/>
          </a:xfrm>
          <a:prstGeom prst="line">
            <a:avLst/>
          </a:prstGeom>
          <a:ln w="317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56863" y="405459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Oct 2017</a:t>
            </a: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32155" y="96888"/>
            <a:ext cx="1847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1556792"/>
            <a:ext cx="4036619" cy="2646878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Achievements</a:t>
            </a:r>
            <a:r>
              <a:rPr lang="en-GB" sz="1600" dirty="0"/>
              <a:t> </a:t>
            </a:r>
            <a:r>
              <a:rPr lang="en-GB" sz="1200" dirty="0"/>
              <a:t> </a:t>
            </a:r>
          </a:p>
          <a:p>
            <a:r>
              <a:rPr lang="en-GB" sz="1500" dirty="0" smtClean="0"/>
              <a:t>Introduction of £30 charge for collection of Garden Waste – achieved income target of £660,000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endParaRPr lang="en-GB" sz="1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95537" y="3788093"/>
            <a:ext cx="4036618" cy="2477601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Initiatives </a:t>
            </a:r>
          </a:p>
          <a:p>
            <a:pPr lvl="0"/>
            <a:r>
              <a:rPr lang="en-GB" sz="1500" dirty="0"/>
              <a:t>Review options for increasing recycling and reducing </a:t>
            </a:r>
            <a:r>
              <a:rPr lang="en-GB" sz="1500" dirty="0" smtClean="0"/>
              <a:t>costs – implementation of Household Waste Recycling Charter</a:t>
            </a:r>
          </a:p>
          <a:p>
            <a:pPr lvl="0"/>
            <a:endParaRPr lang="en-GB" sz="1500" dirty="0"/>
          </a:p>
          <a:p>
            <a:pPr lvl="0"/>
            <a:r>
              <a:rPr lang="en-GB" sz="1500" dirty="0"/>
              <a:t>Preparing </a:t>
            </a:r>
            <a:r>
              <a:rPr lang="en-GB" sz="1500" dirty="0" smtClean="0"/>
              <a:t>Final Business Case for management of Council’s residual waste</a:t>
            </a:r>
          </a:p>
          <a:p>
            <a:pPr lvl="0"/>
            <a:endParaRPr lang="en-GB" sz="1500" dirty="0"/>
          </a:p>
          <a:p>
            <a:pPr lvl="0"/>
            <a:r>
              <a:rPr lang="en-GB" sz="1500" dirty="0" smtClean="0"/>
              <a:t>LEAN Review of Commercial Waste customer management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16884" y="3789040"/>
            <a:ext cx="4059571" cy="2431435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GB" sz="2000" b="1" dirty="0" smtClean="0"/>
              <a:t>Risks</a:t>
            </a:r>
          </a:p>
          <a:p>
            <a:r>
              <a:rPr lang="en-GB" sz="1500" dirty="0" smtClean="0"/>
              <a:t>Availability of alternatives to landfill by 1.1.21</a:t>
            </a:r>
          </a:p>
          <a:p>
            <a:endParaRPr lang="en-GB" sz="1500" dirty="0"/>
          </a:p>
          <a:p>
            <a:r>
              <a:rPr lang="en-GB" sz="1500" dirty="0" smtClean="0"/>
              <a:t>Affordability of alternatives to landfill</a:t>
            </a:r>
          </a:p>
          <a:p>
            <a:endParaRPr lang="en-GB" sz="1500" dirty="0"/>
          </a:p>
          <a:p>
            <a:r>
              <a:rPr lang="en-GB" sz="1500" dirty="0" smtClean="0"/>
              <a:t>Volatility of commodity markets</a:t>
            </a:r>
          </a:p>
          <a:p>
            <a:endParaRPr lang="en-GB" sz="1500" dirty="0" smtClean="0"/>
          </a:p>
          <a:p>
            <a:r>
              <a:rPr lang="en-GB" sz="1400" dirty="0" smtClean="0"/>
              <a:t>Reduced availability of capital funding</a:t>
            </a:r>
          </a:p>
          <a:p>
            <a:endParaRPr lang="en-GB" sz="1400" dirty="0" smtClean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39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8519" y="2914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2F7C3A"/>
                </a:solidFill>
              </a:rPr>
              <a:t>Waste Collection</a:t>
            </a:r>
            <a:endParaRPr lang="en-GB" sz="2800" b="1" dirty="0">
              <a:solidFill>
                <a:srgbClr val="2F7C3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163" y="3645024"/>
            <a:ext cx="2168837" cy="3212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1196752"/>
            <a:ext cx="7623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The amount we spend on collecting waste has decreased by 35% since 2011/12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We are ranked 32</a:t>
            </a:r>
            <a:r>
              <a:rPr lang="en-GB" sz="2400" baseline="30000" dirty="0" smtClean="0">
                <a:solidFill>
                  <a:srgbClr val="492F92"/>
                </a:solidFill>
              </a:rPr>
              <a:t>nd</a:t>
            </a:r>
            <a:r>
              <a:rPr lang="en-GB" sz="2400" dirty="0" smtClean="0">
                <a:solidFill>
                  <a:srgbClr val="492F92"/>
                </a:solidFill>
              </a:rPr>
              <a:t> in Scotland (2015/16)</a:t>
            </a:r>
            <a:endParaRPr lang="en-GB" sz="2400" dirty="0">
              <a:solidFill>
                <a:srgbClr val="492F92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721508"/>
              </p:ext>
            </p:extLst>
          </p:nvPr>
        </p:nvGraphicFramePr>
        <p:xfrm>
          <a:off x="661463" y="2924944"/>
          <a:ext cx="81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581" y="106635"/>
            <a:ext cx="960500" cy="89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3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8519" y="29142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2F7C3A"/>
                </a:solidFill>
              </a:rPr>
              <a:t>Waste Disposal</a:t>
            </a:r>
            <a:endParaRPr lang="en-GB" sz="2800" b="1" dirty="0">
              <a:solidFill>
                <a:srgbClr val="2F7C3A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163" y="3645024"/>
            <a:ext cx="2168837" cy="3212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1196752"/>
            <a:ext cx="7623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The amount we spend on disposing waste has increased by 4% since 2012/13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492F92"/>
                </a:solidFill>
              </a:rPr>
              <a:t>We are ranked 23</a:t>
            </a:r>
            <a:r>
              <a:rPr lang="en-GB" sz="2400" baseline="30000" dirty="0" smtClean="0">
                <a:solidFill>
                  <a:srgbClr val="492F92"/>
                </a:solidFill>
              </a:rPr>
              <a:t>rd</a:t>
            </a:r>
            <a:r>
              <a:rPr lang="en-GB" sz="2400" dirty="0" smtClean="0">
                <a:solidFill>
                  <a:srgbClr val="492F92"/>
                </a:solidFill>
              </a:rPr>
              <a:t> in Scotland (2015/16)</a:t>
            </a:r>
            <a:endParaRPr lang="en-GB" sz="2400" dirty="0">
              <a:solidFill>
                <a:srgbClr val="492F9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06635"/>
            <a:ext cx="1717232" cy="89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3097254"/>
              </p:ext>
            </p:extLst>
          </p:nvPr>
        </p:nvGraphicFramePr>
        <p:xfrm>
          <a:off x="539552" y="2852936"/>
          <a:ext cx="81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8306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737002"/>
            <a:ext cx="2956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Revenue Budget</a:t>
            </a:r>
            <a:endParaRPr lang="en-GB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1327975"/>
            <a:ext cx="8640960" cy="0"/>
          </a:xfrm>
          <a:prstGeom prst="line">
            <a:avLst/>
          </a:prstGeom>
          <a:ln w="3175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978" y="407392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FY 17-18</a:t>
            </a:r>
            <a:endParaRPr lang="en-GB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205319"/>
              </p:ext>
            </p:extLst>
          </p:nvPr>
        </p:nvGraphicFramePr>
        <p:xfrm>
          <a:off x="899592" y="1556792"/>
          <a:ext cx="6721387" cy="5060727"/>
        </p:xfrm>
        <a:graphic>
          <a:graphicData uri="http://schemas.openxmlformats.org/drawingml/2006/table">
            <a:tbl>
              <a:tblPr/>
              <a:tblGrid>
                <a:gridCol w="2181943"/>
                <a:gridCol w="585195"/>
                <a:gridCol w="835995"/>
                <a:gridCol w="401276"/>
                <a:gridCol w="852713"/>
                <a:gridCol w="359478"/>
                <a:gridCol w="844352"/>
                <a:gridCol w="660435"/>
              </a:tblGrid>
              <a:tr h="21694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effectLst/>
                          <a:latin typeface="Arial"/>
                        </a:rPr>
                        <a:t>Revenue </a:t>
                      </a:r>
                      <a:r>
                        <a:rPr lang="en-GB" sz="1100" b="1" i="0" u="none" strike="noStrike" dirty="0">
                          <a:effectLst/>
                          <a:latin typeface="Arial"/>
                        </a:rPr>
                        <a:t>Expenditure Monitoring Report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1860"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94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effectLst/>
                          <a:latin typeface="Arial"/>
                        </a:rPr>
                        <a:t>01 July 2017 to 30 Sept 2017</a:t>
                      </a:r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effectLst/>
                          <a:latin typeface="Arial"/>
                        </a:rPr>
                        <a:t>Waste</a:t>
                      </a:r>
                      <a:r>
                        <a:rPr lang="en-GB" sz="1100" b="1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en-GB" sz="1100" b="1" i="0" u="none" strike="noStrike" dirty="0" smtClean="0">
                          <a:effectLst/>
                          <a:latin typeface="Arial"/>
                        </a:rPr>
                        <a:t>Service</a:t>
                      </a:r>
                      <a:endParaRPr lang="en-GB" sz="11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35589"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 Black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 Black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 Black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525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£000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£000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£000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£000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25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Annual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Year End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Year End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54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Year To 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Variance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54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effectLst/>
                          <a:latin typeface="Arial"/>
                        </a:rPr>
                        <a:t>BY ACTIVITY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 smtClean="0">
                          <a:effectLst/>
                          <a:latin typeface="Arial"/>
                        </a:rPr>
                        <a:t>Waste Collection</a:t>
                      </a:r>
                      <a:r>
                        <a:rPr lang="en-GB" sz="900" b="1" i="0" u="none" strike="noStrike" baseline="0" dirty="0" smtClean="0">
                          <a:effectLst/>
                          <a:latin typeface="Arial"/>
                        </a:rPr>
                        <a:t> / Disposal</a:t>
                      </a:r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effectLst/>
                          <a:latin typeface="Arial"/>
                        </a:rPr>
                        <a:t>Refuse</a:t>
                      </a:r>
                      <a:r>
                        <a:rPr lang="en-GB" sz="900" b="0" i="0" u="none" strike="noStrike" baseline="0" dirty="0" smtClean="0">
                          <a:effectLst/>
                          <a:latin typeface="Arial"/>
                        </a:rPr>
                        <a:t> Collection</a:t>
                      </a:r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(925)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882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882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effectLst/>
                          <a:latin typeface="Arial"/>
                        </a:rPr>
                        <a:t>Waste Disposal</a:t>
                      </a:r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1,695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12,820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12,820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 smtClean="0">
                          <a:effectLst/>
                          <a:latin typeface="Arial"/>
                        </a:rPr>
                        <a:t>Recycling</a:t>
                      </a:r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2,145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8,765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8,765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69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2,915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22,467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22,467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51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203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effectLst/>
                          <a:latin typeface="Arial"/>
                        </a:rPr>
                        <a:t>BY SUBJECTIVE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1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525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Staff Costs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1,850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8,375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8,375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58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Other Costs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3,111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18,676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18,676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03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effectLst/>
                          <a:latin typeface="Arial"/>
                        </a:rPr>
                        <a:t>Gross Expenditure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4,961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27,051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27,051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589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Grants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8810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effectLst/>
                          <a:latin typeface="Arial"/>
                        </a:rPr>
                        <a:t>Other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(2,046)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(4,584)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(4,584)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251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(2,046)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(4,584)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(4,584)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03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27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713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2,915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22,467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22,467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  <a:endParaRPr lang="en-GB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7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THC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60000"/>
            <a:lumOff val="40000"/>
            <a:alpha val="80000"/>
          </a:schemeClr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Theme1THC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Theme1THC2016</Template>
  <TotalTime>18464</TotalTime>
  <Words>491</Words>
  <Application>Microsoft Office PowerPoint</Application>
  <PresentationFormat>On-screen Show (4:3)</PresentationFormat>
  <Paragraphs>166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Theme1THC2016</vt:lpstr>
      <vt:lpstr>Text Slides</vt:lpstr>
      <vt:lpstr>1_Theme1THC2016</vt:lpstr>
      <vt:lpstr>1_Text Slides</vt:lpstr>
      <vt:lpstr>2_Text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Urquhart</dc:creator>
  <cp:lastModifiedBy>Andy Summers</cp:lastModifiedBy>
  <cp:revision>1597</cp:revision>
  <cp:lastPrinted>2017-10-09T14:38:52Z</cp:lastPrinted>
  <dcterms:created xsi:type="dcterms:W3CDTF">2014-01-28T11:20:50Z</dcterms:created>
  <dcterms:modified xsi:type="dcterms:W3CDTF">2017-10-10T11:09:25Z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1720479916</vt:i4>
  </property>
  <property fmtid="{D5CDD505-2E9C-101B-9397-08002B2CF9AE}" pid="3" name="_NewReviewCycle">
    <vt:lpwstr/>
  </property>
  <property fmtid="{D5CDD505-2E9C-101B-9397-08002B2CF9AE}" pid="4" name="_EmailSubject">
    <vt:lpwstr>Waste_Improvement_Plan_Report.pptx</vt:lpwstr>
  </property>
  <property fmtid="{D5CDD505-2E9C-101B-9397-08002B2CF9AE}" pid="5" name="_AuthorEmail">
    <vt:lpwstr>Evelyn.Johnston@highland.gov.uk</vt:lpwstr>
  </property>
  <property fmtid="{D5CDD505-2E9C-101B-9397-08002B2CF9AE}" pid="6" name="_AuthorEmailDisplayName">
    <vt:lpwstr>Evelyn Johnston</vt:lpwstr>
  </property>
</Properties>
</file>