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401" r:id="rId2"/>
    <p:sldId id="380" r:id="rId3"/>
    <p:sldId id="411" r:id="rId4"/>
    <p:sldId id="404" r:id="rId5"/>
    <p:sldId id="405" r:id="rId6"/>
    <p:sldId id="406" r:id="rId7"/>
    <p:sldId id="407" r:id="rId8"/>
    <p:sldId id="408" r:id="rId9"/>
    <p:sldId id="410" r:id="rId10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2F92"/>
    <a:srgbClr val="2F7C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046" autoAdjust="0"/>
  </p:normalViewPr>
  <p:slideViewPr>
    <p:cSldViewPr>
      <p:cViewPr>
        <p:scale>
          <a:sx n="72" d="100"/>
          <a:sy n="72" d="100"/>
        </p:scale>
        <p:origin x="-102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notesViewPr>
    <p:cSldViewPr>
      <p:cViewPr>
        <p:scale>
          <a:sx n="66" d="100"/>
          <a:sy n="66" d="100"/>
        </p:scale>
        <p:origin x="-2304" y="76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53DE6A9-B5E9-490D-B889-1CC33586F091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7D865D1D-29FC-47E2-A574-DEFA3174C723}" type="slidenum">
              <a:rPr lang="en-GB" smtClean="0"/>
              <a:t>‹#›</a:t>
            </a:fld>
            <a:endParaRPr lang="en-GB"/>
          </a:p>
        </p:txBody>
      </p:sp>
      <p:sp>
        <p:nvSpPr>
          <p:cNvPr id="6" name="hc" descr="OFFICIAL"/>
          <p:cNvSpPr txBox="1"/>
          <p:nvPr/>
        </p:nvSpPr>
        <p:spPr>
          <a:xfrm>
            <a:off x="1" y="1"/>
            <a:ext cx="6797675" cy="246221"/>
          </a:xfrm>
          <a:prstGeom prst="rect">
            <a:avLst/>
          </a:prstGeom>
          <a:noFill/>
        </p:spPr>
        <p:txBody>
          <a:bodyPr vert="horz" lIns="91431" tIns="45715" rIns="91431" bIns="45715" rtlCol="0">
            <a:spAutoFit/>
          </a:bodyPr>
          <a:lstStyle/>
          <a:p>
            <a:pPr algn="ctr"/>
            <a:r>
              <a:rPr lang="en-GB" sz="1000" b="1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  <p:sp>
        <p:nvSpPr>
          <p:cNvPr id="7" name="fc" descr="OFFICIAL"/>
          <p:cNvSpPr txBox="1"/>
          <p:nvPr/>
        </p:nvSpPr>
        <p:spPr>
          <a:xfrm>
            <a:off x="1" y="9555918"/>
            <a:ext cx="6797675" cy="246221"/>
          </a:xfrm>
          <a:prstGeom prst="rect">
            <a:avLst/>
          </a:prstGeom>
          <a:noFill/>
        </p:spPr>
        <p:txBody>
          <a:bodyPr vert="horz" lIns="91431" tIns="45715" rIns="91431" bIns="45715" rtlCol="0">
            <a:spAutoFit/>
          </a:bodyPr>
          <a:lstStyle/>
          <a:p>
            <a:pPr algn="ctr"/>
            <a:r>
              <a:rPr lang="en-GB" sz="1000" b="1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530188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81DE036E-460B-4C1D-A880-EABA5EF82C50}" type="datetimeFigureOut">
              <a:rPr lang="en-GB" smtClean="0"/>
              <a:t>15/08/2017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7427AA53-D485-48C4-A1C3-631D24EF375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hc" descr="OFFICIAL"/>
          <p:cNvSpPr txBox="1"/>
          <p:nvPr/>
        </p:nvSpPr>
        <p:spPr>
          <a:xfrm>
            <a:off x="1" y="1"/>
            <a:ext cx="6797675" cy="246221"/>
          </a:xfrm>
          <a:prstGeom prst="rect">
            <a:avLst/>
          </a:prstGeom>
          <a:noFill/>
        </p:spPr>
        <p:txBody>
          <a:bodyPr vert="horz" lIns="91431" tIns="45715" rIns="91431" bIns="45715" rtlCol="0">
            <a:spAutoFit/>
          </a:bodyPr>
          <a:lstStyle/>
          <a:p>
            <a:pPr algn="ctr"/>
            <a:r>
              <a:rPr lang="en-GB" sz="1000" b="1" i="0" u="none" baseline="0" smtClean="0">
                <a:solidFill>
                  <a:srgbClr val="000000"/>
                </a:solidFill>
                <a:latin typeface="arial"/>
              </a:rPr>
              <a:t>OFFICIAL</a:t>
            </a:r>
            <a:endParaRPr lang="en-GB" sz="1000" b="1" i="0" u="none" baseline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fc" descr="OFFICIAL"/>
          <p:cNvSpPr txBox="1"/>
          <p:nvPr/>
        </p:nvSpPr>
        <p:spPr>
          <a:xfrm>
            <a:off x="1" y="9555918"/>
            <a:ext cx="6797675" cy="246221"/>
          </a:xfrm>
          <a:prstGeom prst="rect">
            <a:avLst/>
          </a:prstGeom>
          <a:noFill/>
        </p:spPr>
        <p:txBody>
          <a:bodyPr vert="horz" lIns="91431" tIns="45715" rIns="91431" bIns="45715" rtlCol="0">
            <a:spAutoFit/>
          </a:bodyPr>
          <a:lstStyle/>
          <a:p>
            <a:pPr algn="ctr"/>
            <a:r>
              <a:rPr lang="en-GB" sz="1000" b="1" i="0" u="none" baseline="0" smtClean="0">
                <a:solidFill>
                  <a:srgbClr val="000000"/>
                </a:solidFill>
                <a:latin typeface="arial"/>
              </a:rPr>
              <a:t>OFFICIAL</a:t>
            </a:r>
            <a:endParaRPr lang="en-GB" sz="1000" b="1" i="0" u="none" baseline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4943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715909"/>
            <a:ext cx="5438140" cy="4856716"/>
          </a:xfrm>
        </p:spPr>
        <p:txBody>
          <a:bodyPr/>
          <a:lstStyle/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613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92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Review reports being finalised this month and will come back to the Board for Member views.</a:t>
            </a:r>
          </a:p>
          <a:p>
            <a:endParaRPr lang="en-GB" dirty="0"/>
          </a:p>
          <a:p>
            <a:r>
              <a:rPr lang="en-GB" dirty="0" smtClean="0"/>
              <a:t>From the work done so far, some options favoured over others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117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Review reports being finalised this month and will come back to the Board for Member views.</a:t>
            </a:r>
          </a:p>
          <a:p>
            <a:endParaRPr lang="en-GB" dirty="0"/>
          </a:p>
          <a:p>
            <a:r>
              <a:rPr lang="en-GB" dirty="0" smtClean="0"/>
              <a:t>From the work done so far, some options favoured over others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117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Review reports being finalised this month and will come back to the Board for Member views.</a:t>
            </a:r>
          </a:p>
          <a:p>
            <a:endParaRPr lang="en-GB" dirty="0"/>
          </a:p>
          <a:p>
            <a:r>
              <a:rPr lang="en-GB" dirty="0" smtClean="0"/>
              <a:t>From the work done so far, some options favoured over others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117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Review reports being finalised this month and will come back to the Board for Member views.</a:t>
            </a:r>
          </a:p>
          <a:p>
            <a:endParaRPr lang="en-GB" dirty="0"/>
          </a:p>
          <a:p>
            <a:r>
              <a:rPr lang="en-GB" dirty="0" smtClean="0"/>
              <a:t>From the work done so far, some options favoured over others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1178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Review reports being finalised this month and will come back to the Board for Member views.</a:t>
            </a:r>
          </a:p>
          <a:p>
            <a:endParaRPr lang="en-GB" dirty="0"/>
          </a:p>
          <a:p>
            <a:r>
              <a:rPr lang="en-GB" dirty="0" smtClean="0"/>
              <a:t>From the work done so far, some options favoured over others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117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Review reports being finalised this month and will come back to the Board for Member views.</a:t>
            </a:r>
          </a:p>
          <a:p>
            <a:endParaRPr lang="en-GB" dirty="0"/>
          </a:p>
          <a:p>
            <a:r>
              <a:rPr lang="en-GB" dirty="0" smtClean="0"/>
              <a:t>From the work done so far, some options favoured over others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117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0588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5734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E24233-E82B-914D-BA12-23CCD9507ECB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C5B3D0-B279-3F49-BF0C-BF3BD3F23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31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2529" cy="237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289" y="4482000"/>
            <a:ext cx="1371711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2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0" r:id="rId2"/>
    <p:sldLayoutId id="214748367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484784"/>
            <a:ext cx="7200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492F92"/>
                </a:solidFill>
              </a:rPr>
              <a:t>Redesign Board Workshop</a:t>
            </a:r>
            <a:endParaRPr lang="en-GB" sz="4400" b="1" dirty="0">
              <a:solidFill>
                <a:srgbClr val="492F92"/>
              </a:solidFill>
            </a:endParaRPr>
          </a:p>
          <a:p>
            <a:pPr algn="ctr"/>
            <a:r>
              <a:rPr lang="en-GB" sz="4400" b="1" dirty="0" smtClean="0">
                <a:solidFill>
                  <a:srgbClr val="492F92"/>
                </a:solidFill>
              </a:rPr>
              <a:t>15.8.17</a:t>
            </a:r>
            <a:endParaRPr lang="en-GB" sz="4400" b="1" dirty="0">
              <a:solidFill>
                <a:srgbClr val="492F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05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-7950" y="116632"/>
            <a:ext cx="9144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GB" sz="4000" b="1" dirty="0" smtClean="0">
                <a:solidFill>
                  <a:srgbClr val="492F92"/>
                </a:solidFill>
              </a:rPr>
              <a:t>Redesign statement and recommendations</a:t>
            </a:r>
            <a:endParaRPr lang="en-GB" sz="4000" b="1" dirty="0">
              <a:solidFill>
                <a:srgbClr val="492F9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410" y="1442229"/>
            <a:ext cx="7254875" cy="49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 descr="C:\Users\carronm\AppData\Local\Microsoft\Windows\Temporary Internet Files\Content.Outlook\FIG7V2UR\Redesign graphi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540227"/>
            <a:ext cx="5612036" cy="525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244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7950" y="116633"/>
            <a:ext cx="9144000" cy="707886"/>
            <a:chOff x="-7950" y="116632"/>
            <a:chExt cx="9144000" cy="1635236"/>
          </a:xfrm>
        </p:grpSpPr>
        <p:sp>
          <p:nvSpPr>
            <p:cNvPr id="3" name="Text Box 10"/>
            <p:cNvSpPr txBox="1">
              <a:spLocks noChangeArrowheads="1"/>
            </p:cNvSpPr>
            <p:nvPr/>
          </p:nvSpPr>
          <p:spPr bwMode="auto">
            <a:xfrm>
              <a:off x="-7950" y="116632"/>
              <a:ext cx="9144000" cy="1635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4000" b="1" dirty="0" smtClean="0">
                  <a:solidFill>
                    <a:srgbClr val="492F92"/>
                  </a:solidFill>
                </a:rPr>
                <a:t>Informing the work plan </a:t>
              </a:r>
              <a:endParaRPr lang="en-GB" sz="4000" b="1" dirty="0">
                <a:solidFill>
                  <a:srgbClr val="492F92"/>
                </a:solidFill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964050" y="1751868"/>
              <a:ext cx="7200000" cy="0"/>
            </a:xfrm>
            <a:prstGeom prst="line">
              <a:avLst/>
            </a:prstGeom>
            <a:ln w="50800" cap="rnd">
              <a:gradFill flip="none" rotWithShape="1">
                <a:gsLst>
                  <a:gs pos="0">
                    <a:srgbClr val="492F92"/>
                  </a:gs>
                  <a:gs pos="50000">
                    <a:schemeClr val="bg1"/>
                  </a:gs>
                  <a:gs pos="100000">
                    <a:srgbClr val="007C4D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415736" y="1052736"/>
            <a:ext cx="8563762" cy="930818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lvl="1">
              <a:lnSpc>
                <a:spcPct val="85000"/>
              </a:lnSpc>
            </a:pPr>
            <a:r>
              <a:rPr lang="en-GB" sz="24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Council already agreed</a:t>
            </a:r>
          </a:p>
          <a:p>
            <a:pPr marL="800100" lvl="1" indent="-3429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Redesign </a:t>
            </a: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statements – circulated in advance</a:t>
            </a:r>
          </a:p>
          <a:p>
            <a:pPr marL="800100" lvl="1" indent="-3429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New governance arrangements</a:t>
            </a:r>
            <a:endParaRPr lang="en-GB" sz="2400" dirty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1257300" lvl="2" indent="-3429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Redesign Board for another year</a:t>
            </a:r>
            <a:endParaRPr lang="en-GB" sz="2400" dirty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1257300" lvl="2" indent="-3429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Fewer </a:t>
            </a:r>
            <a:r>
              <a:rPr lang="en-GB" sz="24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strategic </a:t>
            </a: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committees, supported </a:t>
            </a:r>
            <a:r>
              <a:rPr lang="en-GB" sz="24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by policy development groups</a:t>
            </a:r>
          </a:p>
          <a:p>
            <a:pPr marL="1257300" lvl="2" indent="-3429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Commercial Board</a:t>
            </a:r>
          </a:p>
          <a:p>
            <a:pPr marL="1257300" lvl="2" indent="-3429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Greater </a:t>
            </a: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community participation in </a:t>
            </a: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local decision-making and supporting more community action – role of Board in overseeing this</a:t>
            </a:r>
          </a:p>
          <a:p>
            <a:pPr marL="450850" lvl="2">
              <a:lnSpc>
                <a:spcPct val="85000"/>
              </a:lnSpc>
            </a:pPr>
            <a:endParaRPr lang="en-GB" sz="2400" b="1" dirty="0" smtClean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450850" lvl="2">
              <a:lnSpc>
                <a:spcPct val="85000"/>
              </a:lnSpc>
            </a:pPr>
            <a:r>
              <a:rPr lang="en-GB" sz="2400" b="1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Board’s strong interest in identifying and being part of the process of peer reviews, updates on Lean reviews</a:t>
            </a:r>
            <a:endParaRPr lang="en-GB" sz="2400" b="1" dirty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450850" lvl="2">
              <a:lnSpc>
                <a:spcPct val="85000"/>
              </a:lnSpc>
            </a:pPr>
            <a:endParaRPr lang="en-GB" sz="2400" dirty="0" smtClean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450850" lvl="2">
              <a:lnSpc>
                <a:spcPct val="85000"/>
              </a:lnSpc>
            </a:pPr>
            <a:r>
              <a:rPr lang="en-GB" sz="2400" b="1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Outstanding action from former Redesign Board </a:t>
            </a: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Programme </a:t>
            </a:r>
            <a:r>
              <a:rPr lang="en-GB" sz="24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to support organisational change </a:t>
            </a:r>
            <a:endParaRPr lang="en-GB" sz="2400" dirty="0" smtClean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450850" lvl="2">
              <a:lnSpc>
                <a:spcPct val="85000"/>
              </a:lnSpc>
            </a:pPr>
            <a:r>
              <a:rPr lang="en-GB" sz="24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Views on what still needs to be done</a:t>
            </a:r>
            <a:endParaRPr lang="en-GB" sz="2400" dirty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808038" lvl="2" indent="-357188">
              <a:lnSpc>
                <a:spcPct val="85000"/>
              </a:lnSpc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808038" lvl="2" indent="-357188">
              <a:lnSpc>
                <a:spcPct val="85000"/>
              </a:lnSpc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800100" lvl="1" indent="-342900">
              <a:lnSpc>
                <a:spcPct val="85000"/>
              </a:lnSpc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92075" lvl="1" indent="-92075">
              <a:lnSpc>
                <a:spcPct val="85000"/>
              </a:lnSpc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>
              <a:lnSpc>
                <a:spcPct val="85000"/>
              </a:lnSpc>
            </a:pPr>
            <a:endParaRPr lang="en-GB" sz="2400" dirty="0" smtClean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>
              <a:lnSpc>
                <a:spcPct val="85000"/>
              </a:lnSpc>
            </a:pPr>
            <a:endParaRPr lang="en-GB" sz="2400" dirty="0" smtClean="0">
              <a:solidFill>
                <a:schemeClr val="accent4">
                  <a:lumMod val="75000"/>
                </a:schemeClr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000" dirty="0" smtClean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742950" indent="-742950">
              <a:buFont typeface="+mj-lt"/>
              <a:buAutoNum type="arabicPeriod"/>
            </a:pPr>
            <a:endParaRPr lang="en-GB" sz="4000" dirty="0" smtClean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85750" indent="-285750">
              <a:spcAft>
                <a:spcPts val="200"/>
              </a:spcAft>
              <a:buFont typeface="Arial" pitchFamily="34" charset="0"/>
              <a:buChar char="•"/>
            </a:pPr>
            <a:endParaRPr lang="en-GB" sz="2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85750" indent="-285750">
              <a:spcAft>
                <a:spcPts val="200"/>
              </a:spcAft>
              <a:buFont typeface="Arial" pitchFamily="34" charset="0"/>
              <a:buChar char="•"/>
            </a:pPr>
            <a:endParaRPr lang="en-GB" sz="28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64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424936" cy="1224136"/>
          </a:xfrm>
        </p:spPr>
        <p:txBody>
          <a:bodyPr/>
          <a:lstStyle/>
          <a:p>
            <a:r>
              <a:rPr lang="en-GB" sz="4000" b="1" dirty="0" smtClean="0">
                <a:solidFill>
                  <a:srgbClr val="492F92"/>
                </a:solidFill>
              </a:rPr>
              <a:t>Workshop to identify what else should shape the work plan</a:t>
            </a:r>
            <a:endParaRPr lang="en-GB" sz="4000" b="1" dirty="0">
              <a:solidFill>
                <a:srgbClr val="492F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209331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122997"/>
              </p:ext>
            </p:extLst>
          </p:nvPr>
        </p:nvGraphicFramePr>
        <p:xfrm>
          <a:off x="1475656" y="1556792"/>
          <a:ext cx="5077520" cy="4017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7520"/>
              </a:tblGrid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1916832"/>
            <a:ext cx="84249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800" dirty="0" smtClean="0">
                <a:solidFill>
                  <a:srgbClr val="492F92"/>
                </a:solidFill>
              </a:rPr>
              <a:t>How do you feel about the views of the outgoing Board on what to do next?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 dirty="0" smtClean="0">
                <a:solidFill>
                  <a:srgbClr val="492F92"/>
                </a:solidFill>
              </a:rPr>
              <a:t>How well </a:t>
            </a:r>
            <a:r>
              <a:rPr lang="en-GB" sz="2800" dirty="0" smtClean="0">
                <a:solidFill>
                  <a:srgbClr val="492F92"/>
                </a:solidFill>
              </a:rPr>
              <a:t>do you think we are demonstrating </a:t>
            </a:r>
            <a:r>
              <a:rPr lang="en-GB" sz="2800" dirty="0" smtClean="0">
                <a:solidFill>
                  <a:srgbClr val="492F92"/>
                </a:solidFill>
              </a:rPr>
              <a:t>the values of redesign?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 dirty="0" smtClean="0">
                <a:solidFill>
                  <a:srgbClr val="492F92"/>
                </a:solidFill>
              </a:rPr>
              <a:t>What do we need to pay more attention to?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 dirty="0" smtClean="0">
                <a:solidFill>
                  <a:srgbClr val="492F92"/>
                </a:solidFill>
              </a:rPr>
              <a:t>What do you want to see achieved by your Board by June 2018?</a:t>
            </a:r>
            <a:endParaRPr lang="en-GB" sz="2800" dirty="0">
              <a:solidFill>
                <a:srgbClr val="492F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13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424936" cy="720080"/>
          </a:xfrm>
        </p:spPr>
        <p:txBody>
          <a:bodyPr/>
          <a:lstStyle/>
          <a:p>
            <a:r>
              <a:rPr lang="en-GB" sz="4000" b="1" dirty="0" smtClean="0">
                <a:solidFill>
                  <a:srgbClr val="492F92"/>
                </a:solidFill>
              </a:rPr>
              <a:t>   So …</a:t>
            </a:r>
            <a:endParaRPr lang="en-GB" sz="4000" b="1" dirty="0">
              <a:solidFill>
                <a:srgbClr val="492F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209331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472927"/>
              </p:ext>
            </p:extLst>
          </p:nvPr>
        </p:nvGraphicFramePr>
        <p:xfrm>
          <a:off x="1475656" y="1556792"/>
          <a:ext cx="5077520" cy="4017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7520"/>
              </a:tblGrid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1268760"/>
            <a:ext cx="84249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800" b="1" dirty="0" smtClean="0">
                <a:solidFill>
                  <a:srgbClr val="492F92"/>
                </a:solidFill>
              </a:rPr>
              <a:t>How do you feel about the views of the outgoing Board on what to do next?</a:t>
            </a:r>
          </a:p>
          <a:p>
            <a:endParaRPr lang="en-GB" sz="2800" dirty="0">
              <a:solidFill>
                <a:srgbClr val="492F92"/>
              </a:solidFill>
            </a:endParaRPr>
          </a:p>
          <a:p>
            <a:r>
              <a:rPr lang="en-GB" sz="2800" dirty="0" smtClean="0">
                <a:solidFill>
                  <a:srgbClr val="492F92"/>
                </a:solidFill>
              </a:rPr>
              <a:t>8 cards each – place them on the table on the sheets, depending on whether you think they: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</a:rPr>
              <a:t>Are already in hand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</a:rPr>
              <a:t>Should be a new area of work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</a:rPr>
              <a:t>Not seen to be of benefit</a:t>
            </a:r>
          </a:p>
        </p:txBody>
      </p:sp>
    </p:spTree>
    <p:extLst>
      <p:ext uri="{BB962C8B-B14F-4D97-AF65-F5344CB8AC3E}">
        <p14:creationId xmlns:p14="http://schemas.microsoft.com/office/powerpoint/2010/main" val="87707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424936" cy="720080"/>
          </a:xfrm>
        </p:spPr>
        <p:txBody>
          <a:bodyPr/>
          <a:lstStyle/>
          <a:p>
            <a:r>
              <a:rPr lang="en-GB" sz="4000" b="1" dirty="0" smtClean="0">
                <a:solidFill>
                  <a:srgbClr val="492F92"/>
                </a:solidFill>
              </a:rPr>
              <a:t>   So …</a:t>
            </a:r>
            <a:endParaRPr lang="en-GB" sz="4000" b="1" dirty="0">
              <a:solidFill>
                <a:srgbClr val="492F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209331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302850"/>
              </p:ext>
            </p:extLst>
          </p:nvPr>
        </p:nvGraphicFramePr>
        <p:xfrm>
          <a:off x="1475656" y="1556792"/>
          <a:ext cx="5077520" cy="4017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7520"/>
              </a:tblGrid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908720"/>
            <a:ext cx="84249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492F92"/>
                </a:solidFill>
              </a:rPr>
              <a:t>How far are we on the values scale?</a:t>
            </a:r>
          </a:p>
          <a:p>
            <a:r>
              <a:rPr lang="en-GB" sz="2800" dirty="0" smtClean="0">
                <a:solidFill>
                  <a:srgbClr val="492F92"/>
                </a:solidFill>
              </a:rPr>
              <a:t>4 dots, one for each value.  Stick the dots on the scale.</a:t>
            </a:r>
          </a:p>
          <a:p>
            <a:endParaRPr lang="en-GB" sz="2800" dirty="0">
              <a:solidFill>
                <a:srgbClr val="492F9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</a:rPr>
              <a:t>no </a:t>
            </a:r>
            <a:r>
              <a:rPr lang="en-GB" sz="2800" dirty="0">
                <a:solidFill>
                  <a:srgbClr val="492F92"/>
                </a:solidFill>
              </a:rPr>
              <a:t>evidence of this at </a:t>
            </a:r>
            <a:r>
              <a:rPr lang="en-GB" sz="2800" dirty="0" smtClean="0">
                <a:solidFill>
                  <a:srgbClr val="492F92"/>
                </a:solidFill>
              </a:rPr>
              <a:t>all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</a:rPr>
              <a:t>very little evidence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</a:rPr>
              <a:t>some </a:t>
            </a:r>
            <a:r>
              <a:rPr lang="en-GB" sz="2800" dirty="0" smtClean="0">
                <a:solidFill>
                  <a:srgbClr val="492F92"/>
                </a:solidFill>
              </a:rPr>
              <a:t>evidence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</a:rPr>
              <a:t>good </a:t>
            </a:r>
            <a:r>
              <a:rPr lang="en-GB" sz="2800" dirty="0">
                <a:solidFill>
                  <a:srgbClr val="492F92"/>
                </a:solidFill>
              </a:rPr>
              <a:t>evidence </a:t>
            </a:r>
            <a:endParaRPr lang="en-GB" sz="2800" dirty="0" smtClean="0">
              <a:solidFill>
                <a:srgbClr val="492F9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</a:rPr>
              <a:t>we </a:t>
            </a:r>
            <a:r>
              <a:rPr lang="en-GB" sz="2800" dirty="0">
                <a:solidFill>
                  <a:srgbClr val="492F92"/>
                </a:solidFill>
              </a:rPr>
              <a:t>see this every day </a:t>
            </a:r>
            <a:endParaRPr lang="en-GB" sz="2800" dirty="0" smtClean="0">
              <a:solidFill>
                <a:srgbClr val="492F92"/>
              </a:solidFill>
            </a:endParaRPr>
          </a:p>
          <a:p>
            <a:endParaRPr lang="en-GB" sz="2800" dirty="0">
              <a:solidFill>
                <a:srgbClr val="492F92"/>
              </a:solidFill>
            </a:endParaRPr>
          </a:p>
          <a:p>
            <a:r>
              <a:rPr lang="en-GB" sz="2800" dirty="0">
                <a:solidFill>
                  <a:srgbClr val="492F92"/>
                </a:solidFill>
              </a:rPr>
              <a:t>Some feedback on </a:t>
            </a:r>
            <a:r>
              <a:rPr lang="en-GB" sz="2800" dirty="0" smtClean="0">
                <a:solidFill>
                  <a:srgbClr val="492F92"/>
                </a:solidFill>
              </a:rPr>
              <a:t>your choices.</a:t>
            </a:r>
            <a:endParaRPr lang="en-GB" sz="2800" dirty="0">
              <a:solidFill>
                <a:srgbClr val="492F92"/>
              </a:solidFill>
            </a:endParaRPr>
          </a:p>
          <a:p>
            <a:endParaRPr lang="en-GB" sz="2800" dirty="0">
              <a:solidFill>
                <a:srgbClr val="492F92"/>
              </a:solidFill>
            </a:endParaRPr>
          </a:p>
          <a:p>
            <a:endParaRPr lang="en-GB" sz="2800" dirty="0" smtClean="0">
              <a:solidFill>
                <a:srgbClr val="492F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15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424936" cy="1440160"/>
          </a:xfrm>
        </p:spPr>
        <p:txBody>
          <a:bodyPr/>
          <a:lstStyle/>
          <a:p>
            <a:r>
              <a:rPr lang="en-GB" sz="4000" b="1" dirty="0" smtClean="0">
                <a:solidFill>
                  <a:srgbClr val="492F92"/>
                </a:solidFill>
              </a:rPr>
              <a:t>   </a:t>
            </a:r>
            <a:r>
              <a:rPr lang="en-GB" sz="4000" b="1" dirty="0" smtClean="0">
                <a:solidFill>
                  <a:srgbClr val="492F92"/>
                </a:solidFill>
              </a:rPr>
              <a:t>Defining the best possible demonstration of values</a:t>
            </a:r>
            <a:endParaRPr lang="en-GB" sz="4000" b="1" dirty="0">
              <a:solidFill>
                <a:srgbClr val="492F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209331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175358"/>
              </p:ext>
            </p:extLst>
          </p:nvPr>
        </p:nvGraphicFramePr>
        <p:xfrm>
          <a:off x="1475656" y="1556792"/>
          <a:ext cx="5077520" cy="4017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7520"/>
              </a:tblGrid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1700808"/>
            <a:ext cx="842493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492F92"/>
                </a:solidFill>
              </a:rPr>
              <a:t>Form </a:t>
            </a:r>
            <a:r>
              <a:rPr lang="en-GB" sz="2800" dirty="0" smtClean="0">
                <a:solidFill>
                  <a:srgbClr val="492F92"/>
                </a:solidFill>
              </a:rPr>
              <a:t>4 groups, pick 1 value </a:t>
            </a:r>
            <a:r>
              <a:rPr lang="en-GB" sz="2800" dirty="0">
                <a:solidFill>
                  <a:srgbClr val="492F92"/>
                </a:solidFill>
              </a:rPr>
              <a:t>and describe what </a:t>
            </a:r>
            <a:r>
              <a:rPr lang="en-GB" sz="2800" dirty="0" smtClean="0">
                <a:solidFill>
                  <a:srgbClr val="492F92"/>
                </a:solidFill>
              </a:rPr>
              <a:t>’10’ on the scale </a:t>
            </a:r>
            <a:r>
              <a:rPr lang="en-GB" sz="2800" dirty="0">
                <a:solidFill>
                  <a:srgbClr val="492F92"/>
                </a:solidFill>
              </a:rPr>
              <a:t>would look like </a:t>
            </a:r>
            <a:r>
              <a:rPr lang="en-GB" sz="2800" dirty="0" smtClean="0">
                <a:solidFill>
                  <a:srgbClr val="492F92"/>
                </a:solidFill>
              </a:rPr>
              <a:t>and feel like for </a:t>
            </a:r>
            <a:r>
              <a:rPr lang="en-GB" sz="2800" dirty="0" smtClean="0">
                <a:solidFill>
                  <a:srgbClr val="492F92"/>
                </a:solidFill>
              </a:rPr>
              <a:t>you.  Write up all the views expressed (15 mins) </a:t>
            </a:r>
            <a:endParaRPr lang="en-GB" sz="2800" dirty="0" smtClean="0">
              <a:solidFill>
                <a:srgbClr val="492F92"/>
              </a:solidFill>
            </a:endParaRPr>
          </a:p>
          <a:p>
            <a:r>
              <a:rPr lang="en-GB" sz="2800" dirty="0" smtClean="0">
                <a:solidFill>
                  <a:srgbClr val="492F92"/>
                </a:solidFill>
              </a:rPr>
              <a:t>Think </a:t>
            </a:r>
            <a:r>
              <a:rPr lang="en-GB" sz="2800" dirty="0">
                <a:solidFill>
                  <a:srgbClr val="492F92"/>
                </a:solidFill>
              </a:rPr>
              <a:t>of a </a:t>
            </a:r>
            <a:r>
              <a:rPr lang="en-GB" sz="2800" dirty="0" smtClean="0">
                <a:solidFill>
                  <a:srgbClr val="492F92"/>
                </a:solidFill>
              </a:rPr>
              <a:t>scenario</a:t>
            </a:r>
          </a:p>
          <a:p>
            <a:r>
              <a:rPr lang="en-GB" sz="2400" dirty="0" smtClean="0">
                <a:solidFill>
                  <a:srgbClr val="492F92"/>
                </a:solidFill>
              </a:rPr>
              <a:t>When </a:t>
            </a:r>
            <a:r>
              <a:rPr lang="en-GB" sz="2400" dirty="0">
                <a:solidFill>
                  <a:srgbClr val="492F92"/>
                </a:solidFill>
              </a:rPr>
              <a:t>I ask staff for something or suggest something ... </a:t>
            </a:r>
          </a:p>
          <a:p>
            <a:r>
              <a:rPr lang="en-GB" sz="2400" dirty="0">
                <a:solidFill>
                  <a:srgbClr val="492F92"/>
                </a:solidFill>
              </a:rPr>
              <a:t>When I raise with other Members…….</a:t>
            </a:r>
          </a:p>
          <a:p>
            <a:r>
              <a:rPr lang="en-GB" sz="2400" dirty="0">
                <a:solidFill>
                  <a:srgbClr val="492F92"/>
                </a:solidFill>
              </a:rPr>
              <a:t>When a constituent /community group approaches me, I can offer them ….</a:t>
            </a:r>
          </a:p>
          <a:p>
            <a:r>
              <a:rPr lang="en-GB" sz="2400" dirty="0">
                <a:solidFill>
                  <a:srgbClr val="492F92"/>
                </a:solidFill>
              </a:rPr>
              <a:t>When a constituent /community group approaches me, I can ask them ….</a:t>
            </a:r>
          </a:p>
          <a:p>
            <a:r>
              <a:rPr lang="en-GB" sz="2400" dirty="0">
                <a:solidFill>
                  <a:srgbClr val="492F92"/>
                </a:solidFill>
              </a:rPr>
              <a:t>I demonstrate </a:t>
            </a:r>
            <a:r>
              <a:rPr lang="en-GB" sz="2400" dirty="0" smtClean="0">
                <a:solidFill>
                  <a:srgbClr val="492F92"/>
                </a:solidFill>
              </a:rPr>
              <a:t>this value by …….. </a:t>
            </a:r>
          </a:p>
          <a:p>
            <a:r>
              <a:rPr lang="en-GB" sz="2400" dirty="0" smtClean="0">
                <a:solidFill>
                  <a:srgbClr val="492F92"/>
                </a:solidFill>
              </a:rPr>
              <a:t>When I engage with partners I…………….</a:t>
            </a:r>
            <a:endParaRPr lang="en-GB" sz="2800" dirty="0" smtClean="0">
              <a:solidFill>
                <a:srgbClr val="492F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93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424936" cy="720080"/>
          </a:xfrm>
        </p:spPr>
        <p:txBody>
          <a:bodyPr/>
          <a:lstStyle/>
          <a:p>
            <a:r>
              <a:rPr lang="en-GB" sz="4000" b="1" dirty="0" smtClean="0">
                <a:solidFill>
                  <a:srgbClr val="492F92"/>
                </a:solidFill>
              </a:rPr>
              <a:t>   </a:t>
            </a:r>
            <a:r>
              <a:rPr lang="en-GB" sz="4000" b="1" dirty="0" smtClean="0">
                <a:solidFill>
                  <a:srgbClr val="492F92"/>
                </a:solidFill>
              </a:rPr>
              <a:t>And </a:t>
            </a:r>
            <a:r>
              <a:rPr lang="en-GB" sz="4000" b="1" dirty="0" smtClean="0">
                <a:solidFill>
                  <a:srgbClr val="492F92"/>
                </a:solidFill>
              </a:rPr>
              <a:t>about </a:t>
            </a:r>
            <a:r>
              <a:rPr lang="en-GB" sz="4000" b="1" dirty="0" smtClean="0">
                <a:solidFill>
                  <a:srgbClr val="492F92"/>
                </a:solidFill>
              </a:rPr>
              <a:t>your views </a:t>
            </a:r>
            <a:r>
              <a:rPr lang="en-GB" sz="4000" b="1" dirty="0" smtClean="0">
                <a:solidFill>
                  <a:srgbClr val="492F92"/>
                </a:solidFill>
              </a:rPr>
              <a:t>…</a:t>
            </a:r>
            <a:endParaRPr lang="en-GB" sz="4000" b="1" dirty="0">
              <a:solidFill>
                <a:srgbClr val="492F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209331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181902"/>
              </p:ext>
            </p:extLst>
          </p:nvPr>
        </p:nvGraphicFramePr>
        <p:xfrm>
          <a:off x="1475656" y="1556792"/>
          <a:ext cx="5077520" cy="4017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7520"/>
              </a:tblGrid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7544" y="1340768"/>
            <a:ext cx="770485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400" b="1" dirty="0">
                <a:solidFill>
                  <a:srgbClr val="492F92"/>
                </a:solidFill>
              </a:rPr>
              <a:t>Dialogue </a:t>
            </a:r>
            <a:r>
              <a:rPr lang="en-GB" sz="2400" b="1" dirty="0" smtClean="0">
                <a:solidFill>
                  <a:srgbClr val="492F92"/>
                </a:solidFill>
              </a:rPr>
              <a:t>walk – </a:t>
            </a:r>
            <a:r>
              <a:rPr lang="en-GB" sz="2400" dirty="0" smtClean="0">
                <a:solidFill>
                  <a:srgbClr val="492F92"/>
                </a:solidFill>
              </a:rPr>
              <a:t>20 mins – as far as you </a:t>
            </a:r>
            <a:r>
              <a:rPr lang="en-GB" sz="2400" dirty="0" smtClean="0">
                <a:solidFill>
                  <a:srgbClr val="492F92"/>
                </a:solidFill>
              </a:rPr>
              <a:t>like</a:t>
            </a:r>
          </a:p>
          <a:p>
            <a:pPr lvl="0"/>
            <a:r>
              <a:rPr lang="en-GB" sz="2400" dirty="0" smtClean="0">
                <a:solidFill>
                  <a:srgbClr val="492F92"/>
                </a:solidFill>
              </a:rPr>
              <a:t>See the cards for instructions</a:t>
            </a:r>
          </a:p>
          <a:p>
            <a:pPr lvl="0"/>
            <a:endParaRPr lang="en-GB" sz="2400" dirty="0">
              <a:solidFill>
                <a:srgbClr val="492F92"/>
              </a:solidFill>
            </a:endParaRPr>
          </a:p>
          <a:p>
            <a:pPr lvl="0"/>
            <a:r>
              <a:rPr lang="en-GB" sz="2400" dirty="0" smtClean="0">
                <a:solidFill>
                  <a:srgbClr val="492F92"/>
                </a:solidFill>
              </a:rPr>
              <a:t>When you come back write down on separate post-it notes</a:t>
            </a:r>
          </a:p>
          <a:p>
            <a:pPr lvl="0"/>
            <a:r>
              <a:rPr lang="en-GB" sz="2400" dirty="0" smtClean="0">
                <a:solidFill>
                  <a:srgbClr val="FF0000"/>
                </a:solidFill>
              </a:rPr>
              <a:t>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492F92"/>
                </a:solidFill>
              </a:rPr>
              <a:t>The </a:t>
            </a:r>
            <a:r>
              <a:rPr lang="en-GB" sz="2400" dirty="0">
                <a:solidFill>
                  <a:srgbClr val="492F92"/>
                </a:solidFill>
              </a:rPr>
              <a:t>change you want to see in the Council </a:t>
            </a:r>
            <a:endParaRPr lang="en-GB" sz="2400" dirty="0" smtClean="0">
              <a:solidFill>
                <a:srgbClr val="492F92"/>
              </a:solidFill>
            </a:endParaRPr>
          </a:p>
          <a:p>
            <a:pPr lvl="0"/>
            <a:endParaRPr lang="en-GB" sz="2400" dirty="0">
              <a:solidFill>
                <a:srgbClr val="492F9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492F92"/>
                </a:solidFill>
              </a:rPr>
              <a:t>Your hopes </a:t>
            </a:r>
            <a:r>
              <a:rPr lang="en-GB" sz="2400" dirty="0" smtClean="0">
                <a:solidFill>
                  <a:srgbClr val="492F92"/>
                </a:solidFill>
              </a:rPr>
              <a:t>on </a:t>
            </a:r>
            <a:r>
              <a:rPr lang="en-GB" sz="2400" dirty="0">
                <a:solidFill>
                  <a:srgbClr val="492F92"/>
                </a:solidFill>
              </a:rPr>
              <a:t>what your Board should achieve by next year.  </a:t>
            </a:r>
          </a:p>
          <a:p>
            <a:pPr marL="457200" lvl="0" indent="-457200">
              <a:buFont typeface="+mj-lt"/>
              <a:buAutoNum type="arabicPeriod"/>
            </a:pPr>
            <a:endParaRPr lang="en-GB" sz="2400" dirty="0">
              <a:solidFill>
                <a:srgbClr val="492F92"/>
              </a:solidFill>
            </a:endParaRPr>
          </a:p>
          <a:p>
            <a:pPr lvl="0"/>
            <a:r>
              <a:rPr lang="en-GB" sz="2400" dirty="0">
                <a:solidFill>
                  <a:srgbClr val="492F92"/>
                </a:solidFill>
              </a:rPr>
              <a:t>This will also tell us the work of the </a:t>
            </a:r>
            <a:r>
              <a:rPr lang="en-GB" sz="2400" dirty="0" smtClean="0">
                <a:solidFill>
                  <a:srgbClr val="492F92"/>
                </a:solidFill>
              </a:rPr>
              <a:t>Board</a:t>
            </a:r>
          </a:p>
          <a:p>
            <a:pPr lvl="0"/>
            <a:endParaRPr lang="en-GB" sz="2400" dirty="0">
              <a:solidFill>
                <a:srgbClr val="492F92"/>
              </a:solidFill>
            </a:endParaRPr>
          </a:p>
          <a:p>
            <a:pPr lvl="0"/>
            <a:r>
              <a:rPr lang="en-GB" sz="2400" dirty="0" smtClean="0">
                <a:solidFill>
                  <a:srgbClr val="492F92"/>
                </a:solidFill>
              </a:rPr>
              <a:t>If we have time we will share/discuss these</a:t>
            </a:r>
            <a:r>
              <a:rPr lang="en-GB" sz="2400" dirty="0">
                <a:solidFill>
                  <a:srgbClr val="492F92"/>
                </a:solidFill>
              </a:rPr>
              <a:t> </a:t>
            </a:r>
            <a:r>
              <a:rPr lang="en-GB" sz="2400" dirty="0" smtClean="0">
                <a:solidFill>
                  <a:srgbClr val="492F92"/>
                </a:solidFill>
              </a:rPr>
              <a:t>views</a:t>
            </a:r>
            <a:endParaRPr lang="en-GB" sz="2400" dirty="0">
              <a:solidFill>
                <a:srgbClr val="492F92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765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424936" cy="720080"/>
          </a:xfrm>
        </p:spPr>
        <p:txBody>
          <a:bodyPr/>
          <a:lstStyle/>
          <a:p>
            <a:r>
              <a:rPr lang="en-GB" sz="4000" b="1" dirty="0" smtClean="0">
                <a:solidFill>
                  <a:srgbClr val="492F92"/>
                </a:solidFill>
              </a:rPr>
              <a:t>   Next steps …</a:t>
            </a:r>
            <a:endParaRPr lang="en-GB" sz="4000" b="1" dirty="0">
              <a:solidFill>
                <a:srgbClr val="492F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209331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204743"/>
              </p:ext>
            </p:extLst>
          </p:nvPr>
        </p:nvGraphicFramePr>
        <p:xfrm>
          <a:off x="1475656" y="1556792"/>
          <a:ext cx="5077520" cy="4017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7520"/>
              </a:tblGrid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5576" y="1340768"/>
            <a:ext cx="74168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400" dirty="0" smtClean="0">
                <a:solidFill>
                  <a:srgbClr val="492F92"/>
                </a:solidFill>
              </a:rPr>
              <a:t>All of the work today will help draft the remit and work plan.  </a:t>
            </a:r>
          </a:p>
          <a:p>
            <a:pPr lvl="0"/>
            <a:r>
              <a:rPr lang="en-GB" sz="2400" dirty="0" smtClean="0">
                <a:solidFill>
                  <a:srgbClr val="492F92"/>
                </a:solidFill>
              </a:rPr>
              <a:t>Ready for you to see: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492F92"/>
                </a:solidFill>
              </a:rPr>
              <a:t> </a:t>
            </a:r>
            <a:r>
              <a:rPr lang="en-GB" sz="2400" dirty="0" smtClean="0">
                <a:solidFill>
                  <a:srgbClr val="492F92"/>
                </a:solidFill>
              </a:rPr>
              <a:t>As a</a:t>
            </a:r>
            <a:r>
              <a:rPr lang="en-GB" sz="2400" dirty="0" smtClean="0">
                <a:solidFill>
                  <a:srgbClr val="492F92"/>
                </a:solidFill>
              </a:rPr>
              <a:t> </a:t>
            </a:r>
            <a:r>
              <a:rPr lang="en-GB" sz="2400" dirty="0" smtClean="0">
                <a:solidFill>
                  <a:srgbClr val="492F92"/>
                </a:solidFill>
              </a:rPr>
              <a:t>draft for the formal Board meeting on 29</a:t>
            </a:r>
            <a:r>
              <a:rPr lang="en-GB" sz="2400" baseline="30000" dirty="0" smtClean="0">
                <a:solidFill>
                  <a:srgbClr val="492F92"/>
                </a:solidFill>
              </a:rPr>
              <a:t>th</a:t>
            </a:r>
            <a:r>
              <a:rPr lang="en-GB" sz="2400" dirty="0" smtClean="0">
                <a:solidFill>
                  <a:srgbClr val="492F92"/>
                </a:solidFill>
              </a:rPr>
              <a:t> August – discuss and </a:t>
            </a:r>
            <a:r>
              <a:rPr lang="en-GB" sz="2400" dirty="0" smtClean="0">
                <a:solidFill>
                  <a:srgbClr val="492F92"/>
                </a:solidFill>
              </a:rPr>
              <a:t>amend at that Board meeting</a:t>
            </a:r>
            <a:endParaRPr lang="en-GB" sz="2400" dirty="0" smtClean="0">
              <a:solidFill>
                <a:srgbClr val="492F9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492F92"/>
                </a:solidFill>
              </a:rPr>
              <a:t>As your recommendation for Council on 7</a:t>
            </a:r>
            <a:r>
              <a:rPr lang="en-GB" sz="2400" baseline="30000" dirty="0" smtClean="0">
                <a:solidFill>
                  <a:srgbClr val="492F92"/>
                </a:solidFill>
              </a:rPr>
              <a:t>th</a:t>
            </a:r>
            <a:r>
              <a:rPr lang="en-GB" sz="2400" dirty="0" smtClean="0">
                <a:solidFill>
                  <a:srgbClr val="492F92"/>
                </a:solidFill>
              </a:rPr>
              <a:t> Sept. </a:t>
            </a:r>
            <a:endParaRPr lang="en-GB" sz="2400" dirty="0">
              <a:solidFill>
                <a:srgbClr val="492F92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22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HC Corporate Template ICT APPROVED</Template>
  <TotalTime>2039</TotalTime>
  <Words>679</Words>
  <Application>Microsoft Office PowerPoint</Application>
  <PresentationFormat>On-screen Show (4:3)</PresentationFormat>
  <Paragraphs>100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Text Slides</vt:lpstr>
      <vt:lpstr>PowerPoint Presentation</vt:lpstr>
      <vt:lpstr>PowerPoint Presentation</vt:lpstr>
      <vt:lpstr>PowerPoint Presentation</vt:lpstr>
      <vt:lpstr>Workshop to identify what else should shape the work plan</vt:lpstr>
      <vt:lpstr>   So …</vt:lpstr>
      <vt:lpstr>   So …</vt:lpstr>
      <vt:lpstr>   Defining the best possible demonstration of values</vt:lpstr>
      <vt:lpstr>   And about your views …</vt:lpstr>
      <vt:lpstr>   Next steps …</vt:lpstr>
    </vt:vector>
  </TitlesOfParts>
  <Company>Fujitsu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Foster</dc:creator>
  <cp:lastModifiedBy>Carron McDiarmid</cp:lastModifiedBy>
  <cp:revision>170</cp:revision>
  <cp:lastPrinted>2017-08-15T11:12:15Z</cp:lastPrinted>
  <dcterms:created xsi:type="dcterms:W3CDTF">2016-01-26T14:13:49Z</dcterms:created>
  <dcterms:modified xsi:type="dcterms:W3CDTF">2017-08-15T11:12:39Z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a57e0011-4d92-40e2-893e-f4c1b165f48a</vt:lpwstr>
  </property>
  <property fmtid="{D5CDD505-2E9C-101B-9397-08002B2CF9AE}" pid="3" name="TITUS">
    <vt:lpwstr>&lt;div style="text-align: center;"&gt;&lt;span style="font-family: Arial; font-weight: bold; font-size: large;"&gt;OFFICIAL&lt;/span&gt;&lt;/div&gt;</vt:lpwstr>
  </property>
  <property fmtid="{D5CDD505-2E9C-101B-9397-08002B2CF9AE}" pid="4" name="HCClassification">
    <vt:lpwstr>OFFICIAL</vt:lpwstr>
  </property>
  <property fmtid="{D5CDD505-2E9C-101B-9397-08002B2CF9AE}" pid="5" name="HCMarking">
    <vt:lpwstr>Enable Marking</vt:lpwstr>
  </property>
  <property fmtid="{D5CDD505-2E9C-101B-9397-08002B2CF9AE}" pid="6" name="_NewReviewCycle">
    <vt:lpwstr/>
  </property>
  <property fmtid="{D5CDD505-2E9C-101B-9397-08002B2CF9AE}" pid="7" name="_AdHocReviewCycleID">
    <vt:i4>-1334744453</vt:i4>
  </property>
  <property fmtid="{D5CDD505-2E9C-101B-9397-08002B2CF9AE}" pid="8" name="_EmailSubject">
    <vt:lpwstr>Documents for intranet</vt:lpwstr>
  </property>
  <property fmtid="{D5CDD505-2E9C-101B-9397-08002B2CF9AE}" pid="9" name="_AuthorEmail">
    <vt:lpwstr>carron.mcdiarmid@highland.gov.uk</vt:lpwstr>
  </property>
  <property fmtid="{D5CDD505-2E9C-101B-9397-08002B2CF9AE}" pid="10" name="_AuthorEmailDisplayName">
    <vt:lpwstr>Carron McDiarmid</vt:lpwstr>
  </property>
  <property fmtid="{D5CDD505-2E9C-101B-9397-08002B2CF9AE}" pid="11" name="_PreviousAdHocReviewCycleID">
    <vt:i4>-131614962</vt:i4>
  </property>
</Properties>
</file>