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 id="2147483660" r:id="rId7"/>
  </p:sldMasterIdLst>
  <p:notesMasterIdLst>
    <p:notesMasterId r:id="rId39"/>
  </p:notesMasterIdLst>
  <p:handoutMasterIdLst>
    <p:handoutMasterId r:id="rId40"/>
  </p:handoutMasterIdLst>
  <p:sldIdLst>
    <p:sldId id="264" r:id="rId8"/>
    <p:sldId id="312" r:id="rId9"/>
    <p:sldId id="281" r:id="rId10"/>
    <p:sldId id="273" r:id="rId11"/>
    <p:sldId id="282" r:id="rId12"/>
    <p:sldId id="308" r:id="rId13"/>
    <p:sldId id="309" r:id="rId14"/>
    <p:sldId id="300" r:id="rId15"/>
    <p:sldId id="310" r:id="rId16"/>
    <p:sldId id="311" r:id="rId17"/>
    <p:sldId id="288" r:id="rId18"/>
    <p:sldId id="291" r:id="rId19"/>
    <p:sldId id="290" r:id="rId20"/>
    <p:sldId id="275" r:id="rId21"/>
    <p:sldId id="284" r:id="rId22"/>
    <p:sldId id="298" r:id="rId23"/>
    <p:sldId id="293" r:id="rId24"/>
    <p:sldId id="287" r:id="rId25"/>
    <p:sldId id="276" r:id="rId26"/>
    <p:sldId id="306" r:id="rId27"/>
    <p:sldId id="297" r:id="rId28"/>
    <p:sldId id="277" r:id="rId29"/>
    <p:sldId id="292" r:id="rId30"/>
    <p:sldId id="303" r:id="rId31"/>
    <p:sldId id="302" r:id="rId32"/>
    <p:sldId id="272" r:id="rId33"/>
    <p:sldId id="279" r:id="rId34"/>
    <p:sldId id="305" r:id="rId35"/>
    <p:sldId id="289" r:id="rId36"/>
    <p:sldId id="278" r:id="rId37"/>
    <p:sldId id="283" r:id="rId38"/>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2F92"/>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61416" autoAdjust="0"/>
  </p:normalViewPr>
  <p:slideViewPr>
    <p:cSldViewPr>
      <p:cViewPr varScale="1">
        <p:scale>
          <a:sx n="37" d="100"/>
          <a:sy n="37" d="100"/>
        </p:scale>
        <p:origin x="-2082" y="-84"/>
      </p:cViewPr>
      <p:guideLst>
        <p:guide orient="horz" pos="2160"/>
        <p:guide pos="2880"/>
      </p:guideLst>
    </p:cSldViewPr>
  </p:slideViewPr>
  <p:notesTextViewPr>
    <p:cViewPr>
      <p:scale>
        <a:sx n="1" d="1"/>
        <a:sy n="1" d="1"/>
      </p:scale>
      <p:origin x="0" y="0"/>
    </p:cViewPr>
  </p:notesTextViewPr>
  <p:sorterViewPr>
    <p:cViewPr>
      <p:scale>
        <a:sx n="100" d="100"/>
        <a:sy n="100" d="100"/>
      </p:scale>
      <p:origin x="0" y="36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viewProps" Target="viewProp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5" cy="497047"/>
          </a:xfrm>
          <a:prstGeom prst="rect">
            <a:avLst/>
          </a:prstGeom>
        </p:spPr>
        <p:txBody>
          <a:bodyPr vert="horz" lIns="91422" tIns="45711" rIns="91422" bIns="45711" rtlCol="0"/>
          <a:lstStyle>
            <a:lvl1pPr algn="l">
              <a:defRPr sz="1200"/>
            </a:lvl1pPr>
          </a:lstStyle>
          <a:p>
            <a:endParaRPr lang="en-GB"/>
          </a:p>
        </p:txBody>
      </p:sp>
      <p:sp>
        <p:nvSpPr>
          <p:cNvPr id="3" name="Date Placeholder 2"/>
          <p:cNvSpPr>
            <a:spLocks noGrp="1"/>
          </p:cNvSpPr>
          <p:nvPr>
            <p:ph type="dt" sz="quarter" idx="1"/>
          </p:nvPr>
        </p:nvSpPr>
        <p:spPr>
          <a:xfrm>
            <a:off x="3856738" y="0"/>
            <a:ext cx="2950475" cy="497047"/>
          </a:xfrm>
          <a:prstGeom prst="rect">
            <a:avLst/>
          </a:prstGeom>
        </p:spPr>
        <p:txBody>
          <a:bodyPr vert="horz" lIns="91422" tIns="45711" rIns="91422" bIns="45711" rtlCol="0"/>
          <a:lstStyle>
            <a:lvl1pPr algn="r">
              <a:defRPr sz="1200"/>
            </a:lvl1pPr>
          </a:lstStyle>
          <a:p>
            <a:fld id="{F53DE6A9-B5E9-490D-B889-1CC33586F091}" type="datetimeFigureOut">
              <a:rPr lang="en-GB" smtClean="0"/>
              <a:t>07/01/2018</a:t>
            </a:fld>
            <a:endParaRPr lang="en-GB"/>
          </a:p>
        </p:txBody>
      </p:sp>
      <p:sp>
        <p:nvSpPr>
          <p:cNvPr id="4" name="Footer Placeholder 3"/>
          <p:cNvSpPr>
            <a:spLocks noGrp="1"/>
          </p:cNvSpPr>
          <p:nvPr>
            <p:ph type="ftr" sz="quarter" idx="2"/>
          </p:nvPr>
        </p:nvSpPr>
        <p:spPr>
          <a:xfrm>
            <a:off x="1" y="9442153"/>
            <a:ext cx="2950475" cy="497047"/>
          </a:xfrm>
          <a:prstGeom prst="rect">
            <a:avLst/>
          </a:prstGeom>
        </p:spPr>
        <p:txBody>
          <a:bodyPr vert="horz" lIns="91422" tIns="45711" rIns="91422" bIns="45711" rtlCol="0" anchor="b"/>
          <a:lstStyle>
            <a:lvl1pPr algn="l">
              <a:defRPr sz="1200"/>
            </a:lvl1pPr>
          </a:lstStyle>
          <a:p>
            <a:endParaRPr lang="en-GB"/>
          </a:p>
        </p:txBody>
      </p:sp>
      <p:sp>
        <p:nvSpPr>
          <p:cNvPr id="5" name="Slide Number Placeholder 4"/>
          <p:cNvSpPr>
            <a:spLocks noGrp="1"/>
          </p:cNvSpPr>
          <p:nvPr>
            <p:ph type="sldNum" sz="quarter" idx="3"/>
          </p:nvPr>
        </p:nvSpPr>
        <p:spPr>
          <a:xfrm>
            <a:off x="3856738" y="9442153"/>
            <a:ext cx="2950475" cy="497047"/>
          </a:xfrm>
          <a:prstGeom prst="rect">
            <a:avLst/>
          </a:prstGeom>
        </p:spPr>
        <p:txBody>
          <a:bodyPr vert="horz" lIns="91422" tIns="45711" rIns="91422" bIns="45711" rtlCol="0" anchor="b"/>
          <a:lstStyle>
            <a:lvl1pPr algn="r">
              <a:defRPr sz="1200"/>
            </a:lvl1pPr>
          </a:lstStyle>
          <a:p>
            <a:fld id="{7D865D1D-29FC-47E2-A574-DEFA3174C723}" type="slidenum">
              <a:rPr lang="en-GB" smtClean="0"/>
              <a:t>‹#›</a:t>
            </a:fld>
            <a:endParaRPr lang="en-GB"/>
          </a:p>
        </p:txBody>
      </p:sp>
      <p:sp>
        <p:nvSpPr>
          <p:cNvPr id="6" name="hc" descr="OFFICIAL"/>
          <p:cNvSpPr txBox="1"/>
          <p:nvPr/>
        </p:nvSpPr>
        <p:spPr>
          <a:xfrm>
            <a:off x="0" y="0"/>
            <a:ext cx="6808788" cy="246182"/>
          </a:xfrm>
          <a:prstGeom prst="rect">
            <a:avLst/>
          </a:prstGeom>
          <a:noFill/>
        </p:spPr>
        <p:txBody>
          <a:bodyPr vert="horz" lIns="91422" tIns="45711" rIns="91422" bIns="45711" rtlCol="0">
            <a:spAutoFit/>
          </a:bodyPr>
          <a:lstStyle/>
          <a:p>
            <a:pPr algn="ctr"/>
            <a:r>
              <a:rPr lang="en-GB" sz="1000" b="1">
                <a:solidFill>
                  <a:srgbClr val="000000"/>
                </a:solidFill>
                <a:latin typeface="arial"/>
              </a:rPr>
              <a:t>OFFICIAL</a:t>
            </a:r>
          </a:p>
        </p:txBody>
      </p:sp>
      <p:sp>
        <p:nvSpPr>
          <p:cNvPr id="7" name="fc" descr="OFFICIAL"/>
          <p:cNvSpPr txBox="1"/>
          <p:nvPr/>
        </p:nvSpPr>
        <p:spPr>
          <a:xfrm>
            <a:off x="0" y="9568141"/>
            <a:ext cx="6808788" cy="246182"/>
          </a:xfrm>
          <a:prstGeom prst="rect">
            <a:avLst/>
          </a:prstGeom>
          <a:noFill/>
        </p:spPr>
        <p:txBody>
          <a:bodyPr vert="horz" lIns="91422" tIns="45711" rIns="91422" bIns="45711" rtlCol="0">
            <a:spAutoFit/>
          </a:bodyPr>
          <a:lstStyle/>
          <a:p>
            <a:pPr algn="ctr"/>
            <a:r>
              <a:rPr lang="en-GB" sz="1000" b="1">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5" cy="497047"/>
          </a:xfrm>
          <a:prstGeom prst="rect">
            <a:avLst/>
          </a:prstGeom>
        </p:spPr>
        <p:txBody>
          <a:bodyPr vert="horz" lIns="91422" tIns="45711" rIns="91422" bIns="45711" rtlCol="0"/>
          <a:lstStyle>
            <a:lvl1pPr algn="l">
              <a:defRPr sz="1200"/>
            </a:lvl1pPr>
          </a:lstStyle>
          <a:p>
            <a:endParaRPr lang="en-GB"/>
          </a:p>
        </p:txBody>
      </p:sp>
      <p:sp>
        <p:nvSpPr>
          <p:cNvPr id="3" name="Date Placeholder 2"/>
          <p:cNvSpPr>
            <a:spLocks noGrp="1"/>
          </p:cNvSpPr>
          <p:nvPr>
            <p:ph type="dt" idx="1"/>
          </p:nvPr>
        </p:nvSpPr>
        <p:spPr>
          <a:xfrm>
            <a:off x="3856738" y="0"/>
            <a:ext cx="2950475" cy="497047"/>
          </a:xfrm>
          <a:prstGeom prst="rect">
            <a:avLst/>
          </a:prstGeom>
        </p:spPr>
        <p:txBody>
          <a:bodyPr vert="horz" lIns="91422" tIns="45711" rIns="91422" bIns="45711" rtlCol="0"/>
          <a:lstStyle>
            <a:lvl1pPr algn="r">
              <a:defRPr sz="1200"/>
            </a:lvl1pPr>
          </a:lstStyle>
          <a:p>
            <a:fld id="{81DE036E-460B-4C1D-A880-EABA5EF82C50}" type="datetimeFigureOut">
              <a:rPr lang="en-GB" smtClean="0"/>
              <a:t>07/01/2018</a:t>
            </a:fld>
            <a:endParaRPr lang="en-GB"/>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22" tIns="45711" rIns="91422" bIns="45711" rtlCol="0" anchor="ctr"/>
          <a:lstStyle/>
          <a:p>
            <a:endParaRPr lang="en-GB"/>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22" tIns="45711" rIns="91422" bIns="457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42153"/>
            <a:ext cx="2950475" cy="497047"/>
          </a:xfrm>
          <a:prstGeom prst="rect">
            <a:avLst/>
          </a:prstGeom>
        </p:spPr>
        <p:txBody>
          <a:bodyPr vert="horz" lIns="91422" tIns="45711" rIns="91422" bIns="45711" rtlCol="0" anchor="b"/>
          <a:lstStyle>
            <a:lvl1pPr algn="l">
              <a:defRPr sz="1200"/>
            </a:lvl1pPr>
          </a:lstStyle>
          <a:p>
            <a:endParaRPr lang="en-GB"/>
          </a:p>
        </p:txBody>
      </p:sp>
      <p:sp>
        <p:nvSpPr>
          <p:cNvPr id="7" name="Slide Number Placeholder 6"/>
          <p:cNvSpPr>
            <a:spLocks noGrp="1"/>
          </p:cNvSpPr>
          <p:nvPr>
            <p:ph type="sldNum" sz="quarter" idx="5"/>
          </p:nvPr>
        </p:nvSpPr>
        <p:spPr>
          <a:xfrm>
            <a:off x="3856738" y="9442153"/>
            <a:ext cx="2950475" cy="497047"/>
          </a:xfrm>
          <a:prstGeom prst="rect">
            <a:avLst/>
          </a:prstGeom>
        </p:spPr>
        <p:txBody>
          <a:bodyPr vert="horz" lIns="91422" tIns="45711" rIns="91422" bIns="45711" rtlCol="0" anchor="b"/>
          <a:lstStyle>
            <a:lvl1pPr algn="r">
              <a:defRPr sz="1200"/>
            </a:lvl1pPr>
          </a:lstStyle>
          <a:p>
            <a:fld id="{7427AA53-D485-48C4-A1C3-631D24EF3759}" type="slidenum">
              <a:rPr lang="en-GB" smtClean="0"/>
              <a:t>‹#›</a:t>
            </a:fld>
            <a:endParaRPr lang="en-GB"/>
          </a:p>
        </p:txBody>
      </p:sp>
      <p:sp>
        <p:nvSpPr>
          <p:cNvPr id="8" name="hc" descr="OFFICIAL"/>
          <p:cNvSpPr txBox="1"/>
          <p:nvPr/>
        </p:nvSpPr>
        <p:spPr>
          <a:xfrm>
            <a:off x="0" y="0"/>
            <a:ext cx="6808788" cy="246182"/>
          </a:xfrm>
          <a:prstGeom prst="rect">
            <a:avLst/>
          </a:prstGeom>
          <a:noFill/>
        </p:spPr>
        <p:txBody>
          <a:bodyPr vert="horz" lIns="91422" tIns="45711" rIns="91422" bIns="45711" rtlCol="0">
            <a:spAutoFit/>
          </a:bodyPr>
          <a:lstStyle/>
          <a:p>
            <a:pPr algn="ctr"/>
            <a:r>
              <a:rPr lang="en-GB" sz="1000" b="1" i="0" u="none" baseline="0" smtClean="0">
                <a:solidFill>
                  <a:srgbClr val="000000"/>
                </a:solidFill>
                <a:latin typeface="arial"/>
              </a:rPr>
              <a:t>OFFICIAL</a:t>
            </a:r>
            <a:endParaRPr lang="en-GB" sz="1000" b="1" i="0" u="none" baseline="0">
              <a:solidFill>
                <a:srgbClr val="000000"/>
              </a:solidFill>
              <a:latin typeface="arial"/>
            </a:endParaRPr>
          </a:p>
        </p:txBody>
      </p:sp>
      <p:sp>
        <p:nvSpPr>
          <p:cNvPr id="9" name="fc" descr="OFFICIAL"/>
          <p:cNvSpPr txBox="1"/>
          <p:nvPr/>
        </p:nvSpPr>
        <p:spPr>
          <a:xfrm>
            <a:off x="0" y="9568141"/>
            <a:ext cx="6808788" cy="246182"/>
          </a:xfrm>
          <a:prstGeom prst="rect">
            <a:avLst/>
          </a:prstGeom>
          <a:noFill/>
        </p:spPr>
        <p:txBody>
          <a:bodyPr vert="horz" lIns="91422" tIns="45711" rIns="91422" bIns="45711" rtlCol="0">
            <a:spAutoFit/>
          </a:bodyPr>
          <a:lstStyle/>
          <a:p>
            <a:pPr algn="ctr"/>
            <a:r>
              <a:rPr lang="en-GB" sz="1000" b="1" i="0" u="none" baseline="0" smtClean="0">
                <a:solidFill>
                  <a:srgbClr val="000000"/>
                </a:solidFill>
                <a:latin typeface="arial"/>
              </a:rPr>
              <a:t>OFFICIAL</a:t>
            </a:r>
            <a:endParaRPr lang="en-GB" sz="1000" b="1" i="0" u="none" baseline="0">
              <a:solidFill>
                <a:srgbClr val="000000"/>
              </a:solidFill>
              <a:latin typeface="arial"/>
            </a:endParaRP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1</a:t>
            </a:fld>
            <a:endParaRPr lang="en-GB"/>
          </a:p>
        </p:txBody>
      </p:sp>
    </p:spTree>
    <p:extLst>
      <p:ext uri="{BB962C8B-B14F-4D97-AF65-F5344CB8AC3E}">
        <p14:creationId xmlns:p14="http://schemas.microsoft.com/office/powerpoint/2010/main" val="557791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b="1" dirty="0" smtClean="0">
                <a:solidFill>
                  <a:prstClr val="black"/>
                </a:solidFill>
                <a:ea typeface="Ebrima" panose="02000000000000000000" pitchFamily="2" charset="0"/>
                <a:cs typeface="Ebrima" panose="02000000000000000000" pitchFamily="2" charset="0"/>
              </a:rPr>
              <a:t>CC9 </a:t>
            </a:r>
            <a:r>
              <a:rPr lang="en-GB" sz="2000" b="1" dirty="0">
                <a:solidFill>
                  <a:prstClr val="black"/>
                </a:solidFill>
                <a:ea typeface="Ebrima" panose="02000000000000000000" pitchFamily="2" charset="0"/>
                <a:cs typeface="Ebrima" panose="02000000000000000000" pitchFamily="2" charset="0"/>
              </a:rPr>
              <a:t>– Application Checklist </a:t>
            </a:r>
          </a:p>
          <a:p>
            <a:pPr marL="1028494" lvl="1" indent="-285693" defTabSz="914217">
              <a:spcBef>
                <a:spcPct val="20000"/>
              </a:spcBef>
              <a:buFont typeface="Arial" panose="020B0604020202020204" pitchFamily="34" charset="0"/>
              <a:buChar char="•"/>
              <a:defRPr/>
            </a:pPr>
            <a:r>
              <a:rPr lang="en-GB" sz="1800" dirty="0">
                <a:solidFill>
                  <a:prstClr val="black"/>
                </a:solidFill>
                <a:latin typeface="Ebrima" panose="02000000000000000000" pitchFamily="2" charset="0"/>
                <a:ea typeface="Ebrima" panose="02000000000000000000" pitchFamily="2" charset="0"/>
                <a:cs typeface="Ebrima" panose="02000000000000000000" pitchFamily="2" charset="0"/>
              </a:rPr>
              <a:t>Will be published on RCC web </a:t>
            </a:r>
            <a:r>
              <a:rPr lang="en-GB" sz="1800" dirty="0" smtClean="0">
                <a:solidFill>
                  <a:prstClr val="black"/>
                </a:solidFill>
                <a:latin typeface="Ebrima" panose="02000000000000000000" pitchFamily="2" charset="0"/>
                <a:ea typeface="Ebrima" panose="02000000000000000000" pitchFamily="2" charset="0"/>
                <a:cs typeface="Ebrima" panose="02000000000000000000" pitchFamily="2" charset="0"/>
              </a:rPr>
              <a:t>pages - https://www.highland.gov.uk/downloads/file/18675/cc9_-_road_construction_consent_submission_checklist_-_v10</a:t>
            </a:r>
            <a:endParaRPr lang="en-GB" sz="18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1028494" lvl="1" indent="-285693" defTabSz="914217">
              <a:spcBef>
                <a:spcPct val="20000"/>
              </a:spcBef>
              <a:buFont typeface="Arial" panose="020B0604020202020204" pitchFamily="34" charset="0"/>
              <a:buChar char="•"/>
              <a:defRPr/>
            </a:pPr>
            <a:r>
              <a:rPr lang="en-GB" sz="1800" dirty="0">
                <a:solidFill>
                  <a:prstClr val="black"/>
                </a:solidFill>
                <a:latin typeface="Ebrima" panose="02000000000000000000" pitchFamily="2" charset="0"/>
                <a:ea typeface="Ebrima" panose="02000000000000000000" pitchFamily="2" charset="0"/>
                <a:cs typeface="Ebrima" panose="02000000000000000000" pitchFamily="2" charset="0"/>
              </a:rPr>
              <a:t>Structured checklist  - All required info.</a:t>
            </a:r>
          </a:p>
          <a:p>
            <a:pPr marL="1028494" lvl="1" indent="-285693" defTabSz="914217">
              <a:spcBef>
                <a:spcPct val="20000"/>
              </a:spcBef>
              <a:buFont typeface="Arial" panose="020B0604020202020204" pitchFamily="34" charset="0"/>
              <a:buChar char="•"/>
              <a:defRPr/>
            </a:pPr>
            <a:r>
              <a:rPr lang="en-GB" sz="1800" dirty="0">
                <a:solidFill>
                  <a:prstClr val="black"/>
                </a:solidFill>
                <a:latin typeface="Ebrima" panose="02000000000000000000" pitchFamily="2" charset="0"/>
                <a:ea typeface="Ebrima" panose="02000000000000000000" pitchFamily="2" charset="0"/>
                <a:cs typeface="Ebrima" panose="02000000000000000000" pitchFamily="2" charset="0"/>
              </a:rPr>
              <a:t>Two parts (</a:t>
            </a:r>
            <a:r>
              <a:rPr lang="en-GB" sz="1800" dirty="0" err="1">
                <a:solidFill>
                  <a:prstClr val="black"/>
                </a:solidFill>
                <a:latin typeface="Ebrima" panose="02000000000000000000" pitchFamily="2" charset="0"/>
                <a:ea typeface="Ebrima" panose="02000000000000000000" pitchFamily="2" charset="0"/>
                <a:cs typeface="Ebrima" panose="02000000000000000000" pitchFamily="2" charset="0"/>
              </a:rPr>
              <a:t>ePC</a:t>
            </a:r>
            <a:r>
              <a:rPr lang="en-GB" sz="1800" dirty="0">
                <a:solidFill>
                  <a:prstClr val="black"/>
                </a:solidFill>
                <a:latin typeface="Ebrima" panose="02000000000000000000" pitchFamily="2" charset="0"/>
                <a:ea typeface="Ebrima" panose="02000000000000000000" pitchFamily="2" charset="0"/>
                <a:cs typeface="Ebrima" panose="02000000000000000000" pitchFamily="2" charset="0"/>
              </a:rPr>
              <a:t> and Transport Planning Team)</a:t>
            </a:r>
          </a:p>
          <a:p>
            <a:pPr marL="1028494" lvl="1" indent="-285693" defTabSz="914217">
              <a:spcBef>
                <a:spcPct val="20000"/>
              </a:spcBef>
              <a:buFont typeface="Arial" panose="020B0604020202020204" pitchFamily="34" charset="0"/>
              <a:buChar char="•"/>
              <a:defRPr/>
            </a:pPr>
            <a:r>
              <a:rPr lang="en-GB" sz="1800" dirty="0">
                <a:solidFill>
                  <a:prstClr val="black"/>
                </a:solidFill>
                <a:latin typeface="Ebrima" panose="02000000000000000000" pitchFamily="2" charset="0"/>
                <a:ea typeface="Ebrima" panose="02000000000000000000" pitchFamily="2" charset="0"/>
                <a:cs typeface="Ebrima" panose="02000000000000000000" pitchFamily="2" charset="0"/>
              </a:rPr>
              <a:t>Should be completed and </a:t>
            </a:r>
            <a:r>
              <a:rPr lang="en-GB" sz="1800" dirty="0" smtClean="0">
                <a:solidFill>
                  <a:prstClr val="black"/>
                </a:solidFill>
                <a:latin typeface="Ebrima" panose="02000000000000000000" pitchFamily="2" charset="0"/>
                <a:ea typeface="Ebrima" panose="02000000000000000000" pitchFamily="2" charset="0"/>
                <a:cs typeface="Ebrima" panose="02000000000000000000" pitchFamily="2" charset="0"/>
              </a:rPr>
              <a:t>submitted electronically </a:t>
            </a:r>
            <a:r>
              <a:rPr lang="en-GB" sz="1800" dirty="0">
                <a:solidFill>
                  <a:prstClr val="black"/>
                </a:solidFill>
                <a:latin typeface="Ebrima" panose="02000000000000000000" pitchFamily="2" charset="0"/>
                <a:ea typeface="Ebrima" panose="02000000000000000000" pitchFamily="2" charset="0"/>
                <a:cs typeface="Ebrima" panose="02000000000000000000" pitchFamily="2" charset="0"/>
              </a:rPr>
              <a:t>as part of your RCC Submission</a:t>
            </a:r>
          </a:p>
          <a:p>
            <a:endParaRPr lang="en-GB" dirty="0" smtClean="0"/>
          </a:p>
          <a:p>
            <a:endParaRPr lang="en-GB" dirty="0" smtClean="0"/>
          </a:p>
          <a:p>
            <a:r>
              <a:rPr lang="en-GB" dirty="0" smtClean="0"/>
              <a:t>We really want to work with you all as much as possible to reduce the amount of to-ing</a:t>
            </a:r>
            <a:r>
              <a:rPr lang="en-GB" baseline="0" dirty="0" smtClean="0"/>
              <a:t> and fro-ing in order just to get RCC apps in a </a:t>
            </a:r>
            <a:r>
              <a:rPr lang="en-GB" baseline="0" dirty="0" smtClean="0"/>
              <a:t>state where they are ready </a:t>
            </a:r>
            <a:r>
              <a:rPr lang="en-GB" baseline="0" dirty="0" smtClean="0"/>
              <a:t>for </a:t>
            </a:r>
            <a:r>
              <a:rPr lang="en-GB" baseline="0" dirty="0" smtClean="0"/>
              <a:t>Technical Review</a:t>
            </a:r>
            <a:endParaRPr lang="en-GB" baseline="0" dirty="0" smtClean="0"/>
          </a:p>
          <a:p>
            <a:endParaRPr lang="en-GB" baseline="0" dirty="0" smtClean="0"/>
          </a:p>
          <a:p>
            <a:r>
              <a:rPr lang="en-GB" baseline="0" dirty="0" smtClean="0"/>
              <a:t>As well as the pre-app Plus SER option available at pre-planning, we have also reviewed the CC9 checklist to be consulted and completed at the RCC submission stage</a:t>
            </a:r>
          </a:p>
          <a:p>
            <a:endParaRPr lang="en-GB" dirty="0" smtClean="0"/>
          </a:p>
          <a:p>
            <a:r>
              <a:rPr lang="en-GB" dirty="0" smtClean="0"/>
              <a:t>Here is snapshot the first page of the</a:t>
            </a:r>
            <a:r>
              <a:rPr lang="en-GB" baseline="0" dirty="0" smtClean="0"/>
              <a:t> Validation Checklist  - This is effectively the eProcessing Centre’s Validation Check – This approach has worked well for planning apps and so we have adopted this for RCC</a:t>
            </a:r>
            <a:endParaRPr lang="en-GB" dirty="0" smtClean="0"/>
          </a:p>
          <a:p>
            <a:endParaRPr lang="en-GB" baseline="0" dirty="0" smtClean="0"/>
          </a:p>
        </p:txBody>
      </p:sp>
      <p:sp>
        <p:nvSpPr>
          <p:cNvPr id="4" name="Slide Number Placeholder 3"/>
          <p:cNvSpPr>
            <a:spLocks noGrp="1"/>
          </p:cNvSpPr>
          <p:nvPr>
            <p:ph type="sldNum" sz="quarter" idx="10"/>
          </p:nvPr>
        </p:nvSpPr>
        <p:spPr/>
        <p:txBody>
          <a:bodyPr/>
          <a:lstStyle/>
          <a:p>
            <a:fld id="{7427AA53-D485-48C4-A1C3-631D24EF3759}" type="slidenum">
              <a:rPr lang="en-GB" smtClean="0"/>
              <a:t>11</a:t>
            </a:fld>
            <a:endParaRPr lang="en-GB"/>
          </a:p>
        </p:txBody>
      </p:sp>
    </p:spTree>
    <p:extLst>
      <p:ext uri="{BB962C8B-B14F-4D97-AF65-F5344CB8AC3E}">
        <p14:creationId xmlns:p14="http://schemas.microsoft.com/office/powerpoint/2010/main" val="1545737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 the last couple of months we have been trialling the new approach</a:t>
            </a:r>
            <a:r>
              <a:rPr lang="en-GB" baseline="0" dirty="0" smtClean="0"/>
              <a:t> to validating RCC applications</a:t>
            </a:r>
          </a:p>
          <a:p>
            <a:endParaRPr lang="en-GB" baseline="0" dirty="0" smtClean="0"/>
          </a:p>
          <a:p>
            <a:r>
              <a:rPr lang="en-GB" baseline="0" dirty="0" smtClean="0"/>
              <a:t>The above are the most common reasons we have found RCC applications to be INVALID</a:t>
            </a:r>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12</a:t>
            </a:fld>
            <a:endParaRPr lang="en-GB"/>
          </a:p>
        </p:txBody>
      </p:sp>
    </p:spTree>
    <p:extLst>
      <p:ext uri="{BB962C8B-B14F-4D97-AF65-F5344CB8AC3E}">
        <p14:creationId xmlns:p14="http://schemas.microsoft.com/office/powerpoint/2010/main" val="2065809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7">
              <a:defRPr/>
            </a:pPr>
            <a:endParaRPr lang="en-GB" dirty="0" smtClean="0">
              <a:latin typeface="+mn-lt"/>
            </a:endParaRPr>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17</a:t>
            </a:fld>
            <a:endParaRPr lang="en-GB"/>
          </a:p>
        </p:txBody>
      </p:sp>
    </p:spTree>
    <p:extLst>
      <p:ext uri="{BB962C8B-B14F-4D97-AF65-F5344CB8AC3E}">
        <p14:creationId xmlns:p14="http://schemas.microsoft.com/office/powerpoint/2010/main" val="259170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27AA53-D485-48C4-A1C3-631D24EF3759}" type="slidenum">
              <a:rPr lang="en-GB" smtClean="0"/>
              <a:t>2</a:t>
            </a:fld>
            <a:endParaRPr lang="en-GB"/>
          </a:p>
        </p:txBody>
      </p:sp>
    </p:spTree>
    <p:extLst>
      <p:ext uri="{BB962C8B-B14F-4D97-AF65-F5344CB8AC3E}">
        <p14:creationId xmlns:p14="http://schemas.microsoft.com/office/powerpoint/2010/main" val="32542870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27AA53-D485-48C4-A1C3-631D24EF3759}" type="slidenum">
              <a:rPr lang="en-GB" smtClean="0"/>
              <a:t>20</a:t>
            </a:fld>
            <a:endParaRPr lang="en-GB"/>
          </a:p>
        </p:txBody>
      </p:sp>
    </p:spTree>
    <p:extLst>
      <p:ext uri="{BB962C8B-B14F-4D97-AF65-F5344CB8AC3E}">
        <p14:creationId xmlns:p14="http://schemas.microsoft.com/office/powerpoint/2010/main" val="15578137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21</a:t>
            </a:fld>
            <a:endParaRPr lang="en-GB"/>
          </a:p>
        </p:txBody>
      </p:sp>
    </p:spTree>
    <p:extLst>
      <p:ext uri="{BB962C8B-B14F-4D97-AF65-F5344CB8AC3E}">
        <p14:creationId xmlns:p14="http://schemas.microsoft.com/office/powerpoint/2010/main" val="24952737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pPr marL="171416" indent="-171416">
              <a:buFont typeface="Arial" panose="020B0604020202020204" pitchFamily="34" charset="0"/>
              <a:buChar char="•"/>
            </a:pPr>
            <a:r>
              <a:rPr lang="en-GB" dirty="0" smtClean="0"/>
              <a:t>As noted the value of the Road Bond will</a:t>
            </a:r>
            <a:r>
              <a:rPr lang="en-GB" baseline="0" dirty="0" smtClean="0"/>
              <a:t> be agreed during the approval process with the Transport Planning Team and approved methods of submitting a Bond will outlined in the approval</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The online eRCC system will have the appropriate forms and guidance for lodging a Road Bond</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The Road Bond status and ongoing requirements will be included as an item in the prestart meeting and any subsequent meetings, (out with inspections) </a:t>
            </a:r>
            <a:endParaRPr lang="en-GB" dirty="0" smtClean="0"/>
          </a:p>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22</a:t>
            </a:fld>
            <a:endParaRPr lang="en-GB"/>
          </a:p>
        </p:txBody>
      </p:sp>
    </p:spTree>
    <p:extLst>
      <p:ext uri="{BB962C8B-B14F-4D97-AF65-F5344CB8AC3E}">
        <p14:creationId xmlns:p14="http://schemas.microsoft.com/office/powerpoint/2010/main" val="36661692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pPr marL="171416" indent="-171416">
              <a:buFont typeface="Arial" panose="020B0604020202020204" pitchFamily="34" charset="0"/>
              <a:buChar char="•"/>
            </a:pPr>
            <a:r>
              <a:rPr lang="en-GB" dirty="0" smtClean="0"/>
              <a:t>The Road Construction</a:t>
            </a:r>
            <a:r>
              <a:rPr lang="en-GB" baseline="0" dirty="0" smtClean="0"/>
              <a:t> Compliance Notification Plan has been adopted to provide a clear and consistent information source.</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dirty="0" smtClean="0"/>
              <a:t>It covers</a:t>
            </a:r>
            <a:r>
              <a:rPr lang="en-GB" baseline="0" dirty="0" smtClean="0"/>
              <a:t> the contacts for the development and Council</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dirty="0" smtClean="0"/>
              <a:t>It also</a:t>
            </a:r>
            <a:r>
              <a:rPr lang="en-GB" baseline="0" dirty="0" smtClean="0"/>
              <a:t> notes the main elements that are required in the ongoing inspection and monitoring process</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The form will be used at the pre-commencement meeting to advise on inspection requirements and for noting element that are completed through the development construction period</a:t>
            </a:r>
            <a:endParaRPr lang="en-GB" dirty="0" smtClean="0"/>
          </a:p>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23</a:t>
            </a:fld>
            <a:endParaRPr lang="en-GB"/>
          </a:p>
        </p:txBody>
      </p:sp>
    </p:spTree>
    <p:extLst>
      <p:ext uri="{BB962C8B-B14F-4D97-AF65-F5344CB8AC3E}">
        <p14:creationId xmlns:p14="http://schemas.microsoft.com/office/powerpoint/2010/main" val="29899865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7">
              <a:defRPr/>
            </a:pPr>
            <a:endParaRPr lang="en-GB" dirty="0">
              <a:solidFill>
                <a:prstClr val="black"/>
              </a:solidFill>
            </a:endParaRPr>
          </a:p>
          <a:p>
            <a:pPr defTabSz="914217">
              <a:defRPr/>
            </a:pPr>
            <a:endParaRPr lang="en-GB" dirty="0">
              <a:solidFill>
                <a:prstClr val="black"/>
              </a:solidFill>
            </a:endParaRPr>
          </a:p>
          <a:p>
            <a:pPr defTabSz="914217">
              <a:defRPr/>
            </a:pPr>
            <a:r>
              <a:rPr lang="en-GB" dirty="0">
                <a:solidFill>
                  <a:prstClr val="black"/>
                </a:solidFill>
              </a:rPr>
              <a:t>Here is an extract of the RCCNP document</a:t>
            </a:r>
          </a:p>
          <a:p>
            <a:pPr defTabSz="914217">
              <a:defRPr/>
            </a:pPr>
            <a:endParaRPr lang="en-GB" dirty="0">
              <a:solidFill>
                <a:prstClr val="black"/>
              </a:solidFill>
            </a:endParaRPr>
          </a:p>
          <a:p>
            <a:pPr marL="171416" indent="-171416" defTabSz="914217">
              <a:buFont typeface="Arial" panose="020B0604020202020204" pitchFamily="34" charset="0"/>
              <a:buChar char="•"/>
              <a:defRPr/>
            </a:pPr>
            <a:r>
              <a:rPr lang="en-GB" dirty="0">
                <a:solidFill>
                  <a:prstClr val="black"/>
                </a:solidFill>
              </a:rPr>
              <a:t>Location and confirmation of contact details for all relevant parties</a:t>
            </a:r>
          </a:p>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24</a:t>
            </a:fld>
            <a:endParaRPr lang="en-GB"/>
          </a:p>
        </p:txBody>
      </p:sp>
    </p:spTree>
    <p:extLst>
      <p:ext uri="{BB962C8B-B14F-4D97-AF65-F5344CB8AC3E}">
        <p14:creationId xmlns:p14="http://schemas.microsoft.com/office/powerpoint/2010/main" val="2035431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a:t>
            </a:r>
            <a:r>
              <a:rPr lang="en-GB" baseline="0" dirty="0" smtClean="0"/>
              <a:t> </a:t>
            </a:r>
            <a:r>
              <a:rPr lang="en-GB" baseline="0" dirty="0" smtClean="0"/>
              <a:t>is an extract of the RCCNP document</a:t>
            </a:r>
          </a:p>
          <a:p>
            <a:endParaRPr lang="en-GB" baseline="0" dirty="0" smtClean="0"/>
          </a:p>
          <a:p>
            <a:pPr marL="171416" indent="-171416">
              <a:buFont typeface="Arial" panose="020B0604020202020204" pitchFamily="34" charset="0"/>
              <a:buChar char="•"/>
            </a:pPr>
            <a:r>
              <a:rPr lang="en-GB" baseline="0" dirty="0" smtClean="0"/>
              <a:t>This shows the inspection elements required for notification</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We recognise that the elements noted are going to be phased and multiple inspections may be required for each construction element but we will endeavour to group inspections for elements</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The form updates will be completed and signed then electronically filed in the development folder</a:t>
            </a:r>
          </a:p>
        </p:txBody>
      </p:sp>
      <p:sp>
        <p:nvSpPr>
          <p:cNvPr id="4" name="Slide Number Placeholder 3"/>
          <p:cNvSpPr>
            <a:spLocks noGrp="1"/>
          </p:cNvSpPr>
          <p:nvPr>
            <p:ph type="sldNum" sz="quarter" idx="10"/>
          </p:nvPr>
        </p:nvSpPr>
        <p:spPr/>
        <p:txBody>
          <a:bodyPr/>
          <a:lstStyle/>
          <a:p>
            <a:fld id="{7427AA53-D485-48C4-A1C3-631D24EF3759}" type="slidenum">
              <a:rPr lang="en-GB" smtClean="0"/>
              <a:t>25</a:t>
            </a:fld>
            <a:endParaRPr lang="en-GB"/>
          </a:p>
        </p:txBody>
      </p:sp>
    </p:spTree>
    <p:extLst>
      <p:ext uri="{BB962C8B-B14F-4D97-AF65-F5344CB8AC3E}">
        <p14:creationId xmlns:p14="http://schemas.microsoft.com/office/powerpoint/2010/main" val="9207332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16" indent="-171416" defTabSz="914217">
              <a:buFont typeface="Arial" panose="020B0604020202020204" pitchFamily="34" charset="0"/>
              <a:buChar char="•"/>
            </a:pPr>
            <a:r>
              <a:rPr lang="en-GB" dirty="0">
                <a:solidFill>
                  <a:prstClr val="black"/>
                </a:solidFill>
              </a:rPr>
              <a:t>The development representatives will be required to make contact through the generic Area email address noted on the RCCNP form to arrange a Pre-commencement meeting 4 weeks prior to start</a:t>
            </a:r>
          </a:p>
          <a:p>
            <a:pPr marL="171416" indent="-171416" defTabSz="914217">
              <a:buFont typeface="Arial" panose="020B0604020202020204" pitchFamily="34" charset="0"/>
              <a:buChar char="•"/>
            </a:pPr>
            <a:endParaRPr lang="en-GB" dirty="0">
              <a:solidFill>
                <a:prstClr val="black"/>
              </a:solidFill>
            </a:endParaRPr>
          </a:p>
          <a:p>
            <a:pPr marL="171416" indent="-171416" defTabSz="914217">
              <a:buFont typeface="Arial" panose="020B0604020202020204" pitchFamily="34" charset="0"/>
              <a:buChar char="•"/>
            </a:pPr>
            <a:r>
              <a:rPr lang="en-GB" dirty="0">
                <a:solidFill>
                  <a:prstClr val="black"/>
                </a:solidFill>
              </a:rPr>
              <a:t>Contractors programme will be required to advice the initial inspection requirements and copies of the amended/updated programme will be required by the Area staff through the contract period.</a:t>
            </a:r>
          </a:p>
          <a:p>
            <a:pPr marL="171416" indent="-171416" defTabSz="914217">
              <a:buFont typeface="Arial" panose="020B0604020202020204" pitchFamily="34" charset="0"/>
              <a:buChar char="•"/>
            </a:pPr>
            <a:endParaRPr lang="en-GB" dirty="0">
              <a:solidFill>
                <a:prstClr val="black"/>
              </a:solidFill>
            </a:endParaRPr>
          </a:p>
          <a:p>
            <a:pPr marL="171416" indent="-171416" defTabSz="914217">
              <a:buFont typeface="Arial" panose="020B0604020202020204" pitchFamily="34" charset="0"/>
              <a:buChar char="•"/>
            </a:pPr>
            <a:r>
              <a:rPr lang="en-GB" dirty="0">
                <a:solidFill>
                  <a:prstClr val="black"/>
                </a:solidFill>
              </a:rPr>
              <a:t>Item 3.2.1.1 “Notice of Commencement” in the current Roads and Transport Guidelines for New Developments it states that 2 weeks notice must be given. This has been extended to 4 weeks to allow greater flexibility in the meeting arrangement.</a:t>
            </a:r>
          </a:p>
          <a:p>
            <a:pPr marL="171416" indent="-171416" defTabSz="914217">
              <a:buFont typeface="Arial" panose="020B0604020202020204" pitchFamily="34" charset="0"/>
              <a:buChar char="•"/>
            </a:pPr>
            <a:endParaRPr lang="en-GB" dirty="0">
              <a:solidFill>
                <a:prstClr val="black"/>
              </a:solidFill>
            </a:endParaRPr>
          </a:p>
          <a:p>
            <a:pPr marL="171416" indent="-171416" defTabSz="914217">
              <a:buFont typeface="Arial" panose="020B0604020202020204" pitchFamily="34" charset="0"/>
              <a:buChar char="•"/>
            </a:pPr>
            <a:r>
              <a:rPr lang="en-GB" dirty="0">
                <a:solidFill>
                  <a:prstClr val="black"/>
                </a:solidFill>
              </a:rPr>
              <a:t>The appropriate value of the inspection fees will be confirmed and stage payment dates agreed if required</a:t>
            </a:r>
          </a:p>
          <a:p>
            <a:pPr marL="171416" indent="-171416" defTabSz="914217">
              <a:buFont typeface="Arial" panose="020B0604020202020204" pitchFamily="34" charset="0"/>
              <a:buChar char="•"/>
            </a:pPr>
            <a:endParaRPr lang="en-GB" dirty="0">
              <a:solidFill>
                <a:prstClr val="black"/>
              </a:solidFill>
            </a:endParaRPr>
          </a:p>
          <a:p>
            <a:pPr marL="171416" indent="-171416" defTabSz="914217">
              <a:buFont typeface="Arial" panose="020B0604020202020204" pitchFamily="34" charset="0"/>
              <a:buChar char="•"/>
            </a:pPr>
            <a:r>
              <a:rPr lang="en-GB" dirty="0">
                <a:solidFill>
                  <a:prstClr val="black"/>
                </a:solidFill>
              </a:rPr>
              <a:t>An appropriate invoice will be raised to the specified recipient.</a:t>
            </a:r>
          </a:p>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26</a:t>
            </a:fld>
            <a:endParaRPr lang="en-GB"/>
          </a:p>
        </p:txBody>
      </p:sp>
    </p:spTree>
    <p:extLst>
      <p:ext uri="{BB962C8B-B14F-4D97-AF65-F5344CB8AC3E}">
        <p14:creationId xmlns:p14="http://schemas.microsoft.com/office/powerpoint/2010/main" val="36091076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16" indent="-171416">
              <a:buFont typeface="Arial" panose="020B0604020202020204" pitchFamily="34" charset="0"/>
              <a:buChar char="•"/>
            </a:pPr>
            <a:r>
              <a:rPr lang="en-GB" dirty="0" smtClean="0"/>
              <a:t>The Notice of Stage completion form should be submitted to request an</a:t>
            </a:r>
            <a:r>
              <a:rPr lang="en-GB" baseline="0" dirty="0" smtClean="0"/>
              <a:t> inspection for Substantial completion which on completion will trigger the start of the one year  Maintenance Period of the development</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We have provisionally reduced the notice period for the inspection request for the construction elements. </a:t>
            </a:r>
          </a:p>
          <a:p>
            <a:pPr marL="628524" lvl="1" indent="-171416">
              <a:buFont typeface="Arial" panose="020B0604020202020204" pitchFamily="34" charset="0"/>
              <a:buChar char="•"/>
            </a:pPr>
            <a:endParaRPr lang="en-GB" baseline="0" dirty="0" smtClean="0"/>
          </a:p>
          <a:p>
            <a:pPr marL="628524" lvl="1" indent="-171416">
              <a:buFont typeface="Arial" panose="020B0604020202020204" pitchFamily="34" charset="0"/>
              <a:buChar char="•"/>
            </a:pPr>
            <a:r>
              <a:rPr lang="en-GB" baseline="0" dirty="0" smtClean="0"/>
              <a:t>This is to reduce the amount of time that the Contractor has to have the layer open such as the formation. </a:t>
            </a:r>
          </a:p>
          <a:p>
            <a:pPr marL="628524" lvl="1" indent="-171416">
              <a:buFont typeface="Arial" panose="020B0604020202020204" pitchFamily="34" charset="0"/>
              <a:buChar char="•"/>
            </a:pPr>
            <a:endParaRPr lang="en-GB" baseline="0" dirty="0" smtClean="0"/>
          </a:p>
          <a:p>
            <a:pPr marL="628524" lvl="1" indent="-171416">
              <a:buFont typeface="Arial" panose="020B0604020202020204" pitchFamily="34" charset="0"/>
              <a:buChar char="•"/>
            </a:pPr>
            <a:r>
              <a:rPr lang="en-GB" baseline="0" dirty="0" smtClean="0"/>
              <a:t>Completed and protected with the next layer will ensure a better finish. </a:t>
            </a:r>
          </a:p>
          <a:p>
            <a:pPr marL="628524" lvl="1" indent="-171416">
              <a:buFont typeface="Arial" panose="020B0604020202020204" pitchFamily="34" charset="0"/>
              <a:buChar char="•"/>
            </a:pPr>
            <a:endParaRPr lang="en-GB" baseline="0" dirty="0" smtClean="0"/>
          </a:p>
          <a:p>
            <a:pPr marL="628524" lvl="1" indent="-171416">
              <a:buFont typeface="Arial" panose="020B0604020202020204" pitchFamily="34" charset="0"/>
              <a:buChar char="•"/>
            </a:pPr>
            <a:r>
              <a:rPr lang="en-GB" baseline="0" dirty="0" smtClean="0"/>
              <a:t>It is also intended to reduce the possibility of abortive inspection visits due to the layer not being finished. </a:t>
            </a:r>
          </a:p>
          <a:p>
            <a:pPr marL="628524" lvl="1" indent="-171416">
              <a:buFont typeface="Arial" panose="020B0604020202020204" pitchFamily="34" charset="0"/>
              <a:buChar char="•"/>
            </a:pPr>
            <a:endParaRPr lang="en-GB" baseline="0" dirty="0" smtClean="0"/>
          </a:p>
          <a:p>
            <a:pPr marL="628524" lvl="1" indent="-171416">
              <a:buFont typeface="Arial" panose="020B0604020202020204" pitchFamily="34" charset="0"/>
              <a:buChar char="•"/>
            </a:pPr>
            <a:r>
              <a:rPr lang="en-GB" baseline="0" dirty="0" smtClean="0"/>
              <a:t>The shorter timescale gives the Contractor an easier timescale to deal with. </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dirty="0" smtClean="0"/>
              <a:t>Item 3.2.3.1 “Notice of</a:t>
            </a:r>
            <a:r>
              <a:rPr lang="en-GB" baseline="0" dirty="0" smtClean="0"/>
              <a:t> Operations” in the current Roads and Transport Guidelines for New Developments states that a minimum of 5 working days written notice must be given for the </a:t>
            </a:r>
          </a:p>
          <a:p>
            <a:pPr marL="171416" indent="-171416">
              <a:buFont typeface="Arial" panose="020B0604020202020204" pitchFamily="34" charset="0"/>
              <a:buChar char="•"/>
            </a:pPr>
            <a:endParaRPr lang="en-GB" baseline="0" dirty="0" smtClean="0"/>
          </a:p>
          <a:p>
            <a:pPr marL="628524" lvl="1" indent="-171416">
              <a:buFont typeface="Arial" panose="020B0604020202020204" pitchFamily="34" charset="0"/>
              <a:buChar char="•"/>
            </a:pPr>
            <a:r>
              <a:rPr lang="en-GB" baseline="0" dirty="0" smtClean="0"/>
              <a:t>approval of formation,</a:t>
            </a:r>
          </a:p>
          <a:p>
            <a:pPr marL="628524" lvl="1" indent="-171416">
              <a:buFont typeface="Arial" panose="020B0604020202020204" pitchFamily="34" charset="0"/>
              <a:buChar char="•"/>
            </a:pPr>
            <a:endParaRPr lang="en-GB" baseline="0" dirty="0" smtClean="0"/>
          </a:p>
          <a:p>
            <a:pPr marL="628524" lvl="1" indent="-171416">
              <a:buFont typeface="Arial" panose="020B0604020202020204" pitchFamily="34" charset="0"/>
              <a:buChar char="•"/>
            </a:pPr>
            <a:r>
              <a:rPr lang="en-GB" baseline="0" dirty="0" smtClean="0"/>
              <a:t>Commencement of construction layers</a:t>
            </a:r>
          </a:p>
          <a:p>
            <a:pPr marL="628524" lvl="1" indent="-171416">
              <a:buFont typeface="Arial" panose="020B0604020202020204" pitchFamily="34" charset="0"/>
              <a:buChar char="•"/>
            </a:pPr>
            <a:endParaRPr lang="en-GB" baseline="0" dirty="0" smtClean="0"/>
          </a:p>
          <a:p>
            <a:pPr marL="628524" lvl="1" indent="-171416">
              <a:buFont typeface="Arial" panose="020B0604020202020204" pitchFamily="34" charset="0"/>
              <a:buChar char="•"/>
            </a:pPr>
            <a:r>
              <a:rPr lang="en-GB" baseline="0" dirty="0" smtClean="0"/>
              <a:t>Concrete pours </a:t>
            </a:r>
            <a:r>
              <a:rPr lang="en-GB" baseline="0" dirty="0" smtClean="0"/>
              <a:t>etc.</a:t>
            </a:r>
            <a:endParaRPr lang="en-GB" baseline="0" dirty="0" smtClean="0"/>
          </a:p>
          <a:p>
            <a:pPr marL="628524" lvl="1"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As stated this reduction is provisionally reduced – if issues arise during the construction that  </a:t>
            </a:r>
          </a:p>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27</a:t>
            </a:fld>
            <a:endParaRPr lang="en-GB"/>
          </a:p>
        </p:txBody>
      </p:sp>
    </p:spTree>
    <p:extLst>
      <p:ext uri="{BB962C8B-B14F-4D97-AF65-F5344CB8AC3E}">
        <p14:creationId xmlns:p14="http://schemas.microsoft.com/office/powerpoint/2010/main" val="34052613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16" indent="-171416">
              <a:buFont typeface="Arial" panose="020B0604020202020204" pitchFamily="34" charset="0"/>
              <a:buChar char="•"/>
            </a:pPr>
            <a:r>
              <a:rPr lang="en-GB" dirty="0" smtClean="0"/>
              <a:t>This</a:t>
            </a:r>
            <a:r>
              <a:rPr lang="en-GB" baseline="0" dirty="0" smtClean="0"/>
              <a:t> is an example of the Substantial Completion Certificate that will be issued to confirm that greater than 90% of the road and associated works have been completed</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It will be issued after a formal inspection is carried out and the snagging list of works agreed</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The issue of this Certificate will trigger the commencement of the Developers One Year Maintenance Period</a:t>
            </a:r>
          </a:p>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28</a:t>
            </a:fld>
            <a:endParaRPr lang="en-GB">
              <a:solidFill>
                <a:prstClr val="black"/>
              </a:solidFill>
            </a:endParaRPr>
          </a:p>
        </p:txBody>
      </p:sp>
    </p:spTree>
    <p:extLst>
      <p:ext uri="{BB962C8B-B14F-4D97-AF65-F5344CB8AC3E}">
        <p14:creationId xmlns:p14="http://schemas.microsoft.com/office/powerpoint/2010/main" val="34052613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pPr marL="171416" indent="-171416">
              <a:buFont typeface="Arial" panose="020B0604020202020204" pitchFamily="34" charset="0"/>
              <a:buChar char="•"/>
            </a:pPr>
            <a:r>
              <a:rPr lang="en-GB" dirty="0" smtClean="0"/>
              <a:t>Any proposed Amendment to the Certified development details must be discussed with the Area Inspection team.</a:t>
            </a:r>
          </a:p>
          <a:p>
            <a:pPr marL="171416" indent="-171416">
              <a:buFont typeface="Arial" panose="020B0604020202020204" pitchFamily="34" charset="0"/>
              <a:buChar char="•"/>
            </a:pPr>
            <a:endParaRPr lang="en-GB" dirty="0" smtClean="0"/>
          </a:p>
          <a:p>
            <a:pPr marL="171416" indent="-171416">
              <a:buFont typeface="Arial" panose="020B0604020202020204" pitchFamily="34" charset="0"/>
              <a:buChar char="•"/>
            </a:pPr>
            <a:r>
              <a:rPr lang="en-GB" dirty="0" smtClean="0"/>
              <a:t>Small scale amendments such as relocation of light columns, gully positions and minor kerb realignments can be agreed with the Area inspection team but Amendments that</a:t>
            </a:r>
            <a:r>
              <a:rPr lang="en-GB" baseline="0" dirty="0" smtClean="0"/>
              <a:t> have a greater effect on the design will be referred to the Transport Planning Team that processed the RCC application</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The Extension of Time for an RCC maybe considered and approved for developments that have suffered some form of unavoidable delay. </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A programme for the completion of outstanding works will be required from the Developer/Contractor to justify the extension requested.</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endParaRPr lang="en-GB" dirty="0" smtClean="0"/>
          </a:p>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29</a:t>
            </a:fld>
            <a:endParaRPr lang="en-GB"/>
          </a:p>
        </p:txBody>
      </p:sp>
    </p:spTree>
    <p:extLst>
      <p:ext uri="{BB962C8B-B14F-4D97-AF65-F5344CB8AC3E}">
        <p14:creationId xmlns:p14="http://schemas.microsoft.com/office/powerpoint/2010/main" val="2728972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pPr marL="171416" indent="-171416">
              <a:buFont typeface="Arial" panose="020B0604020202020204" pitchFamily="34" charset="0"/>
              <a:buChar char="•"/>
            </a:pPr>
            <a:r>
              <a:rPr lang="en-GB" dirty="0" smtClean="0"/>
              <a:t>To</a:t>
            </a:r>
            <a:r>
              <a:rPr lang="en-GB" baseline="0" dirty="0" smtClean="0"/>
              <a:t> take into account that some developers do not want their development road/s adopted by the council there will be a new form introduced to the Substantial Completion documentation package. The Application for Adoption form will require to be submitted to confirm the desire for adoption.</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There will be a Final Completion Inspection carried out prior to the end of the One year Maintenance period to confirm all items on the snagging list have been carried out and that no further defects have developed that will require repairs before the road is adopted by the Council.</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Please note the documentation requirements prior to adoption is possible.</a:t>
            </a:r>
          </a:p>
          <a:p>
            <a:pPr marL="171416" indent="-171416">
              <a:buFont typeface="Arial" panose="020B0604020202020204" pitchFamily="34" charset="0"/>
              <a:buChar char="•"/>
            </a:pPr>
            <a:endParaRPr lang="en-GB" baseline="0" dirty="0" smtClean="0"/>
          </a:p>
          <a:p>
            <a:pPr marL="171416" indent="-171416">
              <a:buFont typeface="Arial" panose="020B0604020202020204" pitchFamily="34" charset="0"/>
              <a:buChar char="•"/>
            </a:pPr>
            <a:r>
              <a:rPr lang="en-GB" baseline="0" dirty="0" smtClean="0"/>
              <a:t>It is expected that all documentation and residual repairs, if required, are completed within 4 weeks of the Final Completion Inspection and are lodged with the Council. If all information is in place the Adoption procedure will be carried out. If the time period is greater, the Area Staff may require to carryout a further inspection before adoption</a:t>
            </a:r>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30</a:t>
            </a:fld>
            <a:endParaRPr lang="en-GB"/>
          </a:p>
        </p:txBody>
      </p:sp>
    </p:spTree>
    <p:extLst>
      <p:ext uri="{BB962C8B-B14F-4D97-AF65-F5344CB8AC3E}">
        <p14:creationId xmlns:p14="http://schemas.microsoft.com/office/powerpoint/2010/main" val="7719014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t>31</a:t>
            </a:fld>
            <a:endParaRPr lang="en-GB"/>
          </a:p>
        </p:txBody>
      </p:sp>
    </p:spTree>
    <p:extLst>
      <p:ext uri="{BB962C8B-B14F-4D97-AF65-F5344CB8AC3E}">
        <p14:creationId xmlns:p14="http://schemas.microsoft.com/office/powerpoint/2010/main" val="496606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7427AA53-D485-48C4-A1C3-631D24EF3759}" type="slidenum">
              <a:rPr lang="en-GB" smtClean="0"/>
              <a:t>4</a:t>
            </a:fld>
            <a:endParaRPr lang="en-GB"/>
          </a:p>
        </p:txBody>
      </p:sp>
    </p:spTree>
    <p:extLst>
      <p:ext uri="{BB962C8B-B14F-4D97-AF65-F5344CB8AC3E}">
        <p14:creationId xmlns:p14="http://schemas.microsoft.com/office/powerpoint/2010/main" val="518542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Adapted extract from Scottish Government’s</a:t>
            </a:r>
            <a:r>
              <a:rPr lang="en-GB" baseline="0" dirty="0" smtClean="0"/>
              <a:t> Aligning Consents Framework - http://www.creatingplacesscotland.org/designing-streets/process/aligning-consents</a:t>
            </a:r>
            <a:endParaRPr lang="en-GB" dirty="0" smtClean="0"/>
          </a:p>
        </p:txBody>
      </p:sp>
      <p:sp>
        <p:nvSpPr>
          <p:cNvPr id="4" name="Slide Number Placeholder 3"/>
          <p:cNvSpPr>
            <a:spLocks noGrp="1"/>
          </p:cNvSpPr>
          <p:nvPr>
            <p:ph type="sldNum" sz="quarter" idx="10"/>
          </p:nvPr>
        </p:nvSpPr>
        <p:spPr/>
        <p:txBody>
          <a:bodyPr/>
          <a:lstStyle/>
          <a:p>
            <a:fld id="{7427AA53-D485-48C4-A1C3-631D24EF3759}" type="slidenum">
              <a:rPr lang="en-GB" smtClean="0"/>
              <a:t>8</a:t>
            </a:fld>
            <a:endParaRPr lang="en-GB"/>
          </a:p>
        </p:txBody>
      </p:sp>
    </p:spTree>
    <p:extLst>
      <p:ext uri="{BB962C8B-B14F-4D97-AF65-F5344CB8AC3E}">
        <p14:creationId xmlns:p14="http://schemas.microsoft.com/office/powerpoint/2010/main" val="1361963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7427AA53-D485-48C4-A1C3-631D24EF3759}"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518542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Presentation main </a:t>
            </a:r>
            <a:br>
              <a:rPr lang="en-US" dirty="0" smtClean="0"/>
            </a:br>
            <a:r>
              <a:rPr lang="en-US" dirty="0" smtClean="0"/>
              <a:t>title in English</a:t>
            </a:r>
            <a:endParaRPr lang="en-GB" dirty="0"/>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07/01/2018</a:t>
            </a:fld>
            <a:endParaRPr lang="en-GB" dirty="0"/>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solidFill>
                  <a:srgbClr val="2F7C3A"/>
                </a:solidFill>
              </a:rPr>
              <a:t>Presentation main </a:t>
            </a:r>
            <a:br>
              <a:rPr lang="en-US" dirty="0" smtClean="0">
                <a:solidFill>
                  <a:srgbClr val="2F7C3A"/>
                </a:solidFill>
              </a:rPr>
            </a:br>
            <a:r>
              <a:rPr lang="en-US" dirty="0" smtClean="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202424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Tree>
    <p:extLst>
      <p:ext uri="{BB962C8B-B14F-4D97-AF65-F5344CB8AC3E}">
        <p14:creationId xmlns:p14="http://schemas.microsoft.com/office/powerpoint/2010/main" val="200242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Tree>
    <p:extLst>
      <p:ext uri="{BB962C8B-B14F-4D97-AF65-F5344CB8AC3E}">
        <p14:creationId xmlns:p14="http://schemas.microsoft.com/office/powerpoint/2010/main" val="3344838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a:t>
            </a:r>
            <a:endParaRPr lang="en-GB" dirty="0"/>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35723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039486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caption title </a:t>
            </a:r>
            <a:endParaRPr lang="en-GB" dirty="0"/>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photo title</a:t>
            </a:r>
            <a:endParaRPr lang="en-GB" dirty="0"/>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000" y="1846800"/>
            <a:ext cx="792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a:t>
            </a:r>
            <a:br>
              <a:rPr lang="en-US" dirty="0" smtClean="0"/>
            </a:br>
            <a:r>
              <a:rPr lang="en-US" dirty="0" smtClean="0"/>
              <a:t>Section title in English</a:t>
            </a:r>
            <a:endParaRPr lang="en-GB" dirty="0"/>
          </a:p>
        </p:txBody>
      </p:sp>
      <p:sp>
        <p:nvSpPr>
          <p:cNvPr id="5" name="Subtitle 2"/>
          <p:cNvSpPr>
            <a:spLocks noGrp="1"/>
          </p:cNvSpPr>
          <p:nvPr>
            <p:ph type="subTitle" idx="1" hasCustomPrompt="1"/>
          </p:nvPr>
        </p:nvSpPr>
        <p:spPr>
          <a:xfrm>
            <a:off x="612000" y="3886200"/>
            <a:ext cx="792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br>
              <a:rPr lang="en-US" dirty="0" smtClean="0"/>
            </a:br>
            <a:r>
              <a:rPr lang="en-US" dirty="0" smtClean="0"/>
              <a:t>Section title in Gaelic</a:t>
            </a:r>
            <a:endParaRPr lang="en-GB" dirty="0"/>
          </a:p>
        </p:txBody>
      </p:sp>
      <p:cxnSp>
        <p:nvCxnSpPr>
          <p:cNvPr id="7" name="Straight Connector 6"/>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11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a:t>
            </a:r>
            <a:endParaRPr lang="en-GB" dirty="0"/>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 </a:t>
            </a:r>
            <a:endParaRPr lang="en-GB" dirty="0"/>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smtClean="0"/>
              <a:t>Click to edit body text</a:t>
            </a:r>
          </a:p>
          <a:p>
            <a:pPr lvl="0"/>
            <a:endParaRPr lang="en-US" dirty="0" smtClean="0"/>
          </a:p>
          <a:p>
            <a:pPr lvl="0"/>
            <a:r>
              <a:rPr lang="en-US" dirty="0" smtClean="0"/>
              <a:t>Click to edit bullet lists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Tree>
    <p:extLst>
      <p:ext uri="{BB962C8B-B14F-4D97-AF65-F5344CB8AC3E}">
        <p14:creationId xmlns:p14="http://schemas.microsoft.com/office/powerpoint/2010/main" val="201912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smtClean="0"/>
              <a:t>Click to edit body text</a:t>
            </a:r>
          </a:p>
          <a:p>
            <a:pPr lvl="0"/>
            <a:endParaRPr lang="en-US" dirty="0" smtClean="0"/>
          </a:p>
          <a:p>
            <a:pPr lvl="0"/>
            <a:r>
              <a:rPr lang="en-US" dirty="0" smtClean="0"/>
              <a:t>Click to edit bullet lists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Tree>
    <p:extLst>
      <p:ext uri="{BB962C8B-B14F-4D97-AF65-F5344CB8AC3E}">
        <p14:creationId xmlns:p14="http://schemas.microsoft.com/office/powerpoint/2010/main" val="188058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a:t>
            </a:r>
            <a:endParaRPr lang="en-GB" dirty="0"/>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3.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505" y="0"/>
            <a:ext cx="3899495" cy="180000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3433" y="6296079"/>
            <a:ext cx="1800000" cy="561921"/>
          </a:xfrm>
          <a:prstGeom prst="rect">
            <a:avLst/>
          </a:prstGeom>
        </p:spPr>
      </p:pic>
    </p:spTree>
    <p:extLst>
      <p:ext uri="{BB962C8B-B14F-4D97-AF65-F5344CB8AC3E}">
        <p14:creationId xmlns:p14="http://schemas.microsoft.com/office/powerpoint/2010/main" val="3196014254"/>
      </p:ext>
    </p:extLst>
  </p:cSld>
  <p:clrMap bg1="lt1" tx1="dk1" bg2="lt2" tx2="dk2" accent1="accent1" accent2="accent2" accent3="accent3" accent4="accent4" accent5="accent5" accent6="accent6" hlink="hlink" folHlink="folHlink"/>
  <p:sldLayoutIdLst>
    <p:sldLayoutId id="2147483650" r:id="rId1"/>
    <p:sldLayoutId id="2147483667"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www.highland.gov.uk/info/1523/transport_and_streets" TargetMode="External"/><Relationship Id="rId7" Type="http://schemas.openxmlformats.org/officeDocument/2006/relationships/hyperlink" Target="https://www.highland.gov.uk/jadu/websections/websection_subsection_details.php?documentID=767&amp;pageID=2709"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hyperlink" Target="https://www.highland.gov.uk/jadu/websections/websection_subsection_details.php?documentID=767&amp;pageID=2673" TargetMode="External"/><Relationship Id="rId5" Type="http://schemas.openxmlformats.org/officeDocument/2006/relationships/hyperlink" Target="https://www.highland.gov.uk/info/20005/roads_and_pavements/767/road_construction_consent" TargetMode="External"/><Relationship Id="rId4" Type="http://schemas.openxmlformats.org/officeDocument/2006/relationships/hyperlink" Target="https://www.highland.gov.uk/info/20005/roads_and_pavements/99/roads_information"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wam.highland.gov.uk/wam/"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highland.gov.uk/downloads/file/18686/cc7_-_style_road_bond_-_v10"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hyperlink" Target="https://www.highland.gov.uk/downloads/file/18687/road_bond_guidance"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ntsp2010web/sites/DIServiceSupport/pandss/Templates/Lodging%20of%20a%20Cash%20Bond%20Form.docx" TargetMode="External"/><Relationship Id="rId3" Type="http://schemas.openxmlformats.org/officeDocument/2006/relationships/hyperlink" Target="http://wam.highland.gov.uk/wam/" TargetMode="External"/><Relationship Id="rId7" Type="http://schemas.openxmlformats.org/officeDocument/2006/relationships/hyperlink" Target="http://ntsp2010web/sites/DIServiceSupport/pandss/Templates/Style%20Bond.docx"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hyperlink" Target="http://ntsp2010web/sites/DIServiceSupport/pandss/ProjectDocs/FINAL%20-%20CC7%20-%20Road%20Bond%20Determination%20Sheet.rtf" TargetMode="External"/><Relationship Id="rId11" Type="http://schemas.openxmlformats.org/officeDocument/2006/relationships/hyperlink" Target="http://ntsp2010web/sites/DIServiceSupport/pandss/Templates/Start%20of%20Works.rtf" TargetMode="External"/><Relationship Id="rId5" Type="http://schemas.openxmlformats.org/officeDocument/2006/relationships/hyperlink" Target="http://ntsp2010web/sites/DIServiceSupport/pandss/Templates/RCC%20Approval.rtf" TargetMode="External"/><Relationship Id="rId10" Type="http://schemas.openxmlformats.org/officeDocument/2006/relationships/hyperlink" Target="http://ntsp2010web/sites/DIServiceSupport/pandss/Templates/Work%20Stage%20Completion.rtf" TargetMode="External"/><Relationship Id="rId4" Type="http://schemas.openxmlformats.org/officeDocument/2006/relationships/hyperlink" Target="http://ntsp2010web/sites/DIServiceSupport/pandss/Templates/Covering%20Letter.rtf" TargetMode="External"/><Relationship Id="rId9" Type="http://schemas.openxmlformats.org/officeDocument/2006/relationships/hyperlink" Target="http://ntsp2010web/sites/DIServiceSupport/pandss/Templates/CCNP.rt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s://www.highland.gov.uk/info/180/planning_-_applications_warrants_and_certificates/143/planning_permission" TargetMode="External"/><Relationship Id="rId2" Type="http://schemas.openxmlformats.org/officeDocument/2006/relationships/notesSlide" Target="../notesSlides/notesSlide21.xml"/><Relationship Id="rId1" Type="http://schemas.openxmlformats.org/officeDocument/2006/relationships/slideLayout" Target="../slideLayouts/slideLayout8.xml"/><Relationship Id="rId4" Type="http://schemas.openxmlformats.org/officeDocument/2006/relationships/hyperlink" Target="https://www.highland.gov.uk/info/20005/roads_and_pavements/101/permits_for_working_on_public_road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ntsp2010web/sites/DIServiceSupport/pandss/Templates/CCNP.rtf" TargetMode="External"/><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https://www.highland.gov.uk/downloads/file/18677/cc6_-_application_for_adoption_form_-_v10" TargetMode="External"/><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mailto:ercc@highland.gov.uk" TargetMode="External"/><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hyperlink" Target="https://www.highland.gov.uk/info/20005/roads_and_pavements/99/roads_information/2"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highland.gov.uk/info/20005/roads_and_pavements/767/road_construction_consent/3"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hyperlink" Target="https://www.eplanning.scot/ePlanningClient/default.aspx" TargetMode="External"/><Relationship Id="rId4" Type="http://schemas.openxmlformats.org/officeDocument/2006/relationships/hyperlink" Target="https://www.highland.gov.uk/info/20005/roads_and_pavements/767/road_construction_consen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highland.gov.uk/info/205/planning_-_policies_advice_and_service_levels/785/"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mailto:majorpreapps@highland.gov.uk"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dirty="0" err="1" smtClean="0"/>
              <a:t>eRoad</a:t>
            </a:r>
            <a:r>
              <a:rPr lang="en-GB" dirty="0" smtClean="0"/>
              <a:t> Construction Consent</a:t>
            </a:r>
            <a:br>
              <a:rPr lang="en-GB" dirty="0" smtClean="0"/>
            </a:br>
            <a:r>
              <a:rPr lang="en-GB" dirty="0" smtClean="0"/>
              <a:t>Customer Briefing Session</a:t>
            </a:r>
            <a:endParaRPr lang="en-GB" dirty="0"/>
          </a:p>
        </p:txBody>
      </p:sp>
      <p:sp>
        <p:nvSpPr>
          <p:cNvPr id="5" name="Subtitle 4"/>
          <p:cNvSpPr>
            <a:spLocks noGrp="1"/>
          </p:cNvSpPr>
          <p:nvPr>
            <p:ph type="subTitle" idx="1"/>
          </p:nvPr>
        </p:nvSpPr>
        <p:spPr>
          <a:xfrm>
            <a:off x="612000" y="3789040"/>
            <a:ext cx="7920000" cy="646331"/>
          </a:xfrm>
        </p:spPr>
        <p:txBody>
          <a:bodyPr/>
          <a:lstStyle/>
          <a:p>
            <a:r>
              <a:rPr lang="en-GB" sz="3600" dirty="0" smtClean="0"/>
              <a:t>Monday 11</a:t>
            </a:r>
            <a:r>
              <a:rPr lang="en-GB" sz="3600" baseline="30000" dirty="0" smtClean="0"/>
              <a:t>th</a:t>
            </a:r>
            <a:r>
              <a:rPr lang="en-GB" sz="3600" dirty="0" smtClean="0"/>
              <a:t> December 2017</a:t>
            </a:r>
            <a:endParaRPr lang="en-GB" sz="3600" dirty="0"/>
          </a:p>
        </p:txBody>
      </p:sp>
    </p:spTree>
    <p:extLst>
      <p:ext uri="{BB962C8B-B14F-4D97-AF65-F5344CB8AC3E}">
        <p14:creationId xmlns:p14="http://schemas.microsoft.com/office/powerpoint/2010/main" val="1832021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Pre-app +</a:t>
            </a:r>
            <a:endParaRPr lang="en-GB" dirty="0"/>
          </a:p>
        </p:txBody>
      </p:sp>
      <p:sp>
        <p:nvSpPr>
          <p:cNvPr id="3" name="Content Placeholder 2"/>
          <p:cNvSpPr>
            <a:spLocks noGrp="1"/>
          </p:cNvSpPr>
          <p:nvPr>
            <p:ph idx="1"/>
          </p:nvPr>
        </p:nvSpPr>
        <p:spPr>
          <a:xfrm>
            <a:off x="683568" y="1268760"/>
            <a:ext cx="7622504" cy="5256584"/>
          </a:xfrm>
        </p:spPr>
        <p:txBody>
          <a:bodyPr/>
          <a:lstStyle/>
          <a:p>
            <a:pPr marL="1028700" lvl="1">
              <a:buFont typeface="Arial" panose="020B0604020202020204" pitchFamily="34" charset="0"/>
              <a:buChar char="•"/>
            </a:pPr>
            <a:endParaRPr lang="en-GB" sz="18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800" b="1" dirty="0" smtClean="0">
                <a:latin typeface="Arial" panose="020B0604020202020204" pitchFamily="34" charset="0"/>
                <a:cs typeface="Arial" panose="020B0604020202020204" pitchFamily="34" charset="0"/>
              </a:rPr>
              <a:t>Follow Up once eRCC and Pre-app + have gone live</a:t>
            </a:r>
          </a:p>
          <a:p>
            <a:pPr marL="1028700"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Aware there is more work to do on Technical aspect of THC guidance</a:t>
            </a:r>
          </a:p>
          <a:p>
            <a:pPr marL="1028700"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Internal Staff workshop on Designing Streets principles, typical details and materials.</a:t>
            </a:r>
          </a:p>
          <a:p>
            <a:pPr marL="1028700"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Refresh guidance.</a:t>
            </a:r>
          </a:p>
          <a:p>
            <a:pPr marL="285750"/>
            <a:endParaRPr lang="en-GB" sz="1800" dirty="0" smtClean="0"/>
          </a:p>
        </p:txBody>
      </p:sp>
    </p:spTree>
    <p:extLst>
      <p:ext uri="{BB962C8B-B14F-4D97-AF65-F5344CB8AC3E}">
        <p14:creationId xmlns:p14="http://schemas.microsoft.com/office/powerpoint/2010/main" val="943449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CC9 - Application Checklist (1)</a:t>
            </a:r>
            <a:endParaRPr lang="en-GB"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3" y="1268760"/>
            <a:ext cx="7024886"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2507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CC9 – Application Checklist (2)</a:t>
            </a:r>
            <a:endParaRPr lang="en-GB" dirty="0"/>
          </a:p>
        </p:txBody>
      </p:sp>
      <p:sp>
        <p:nvSpPr>
          <p:cNvPr id="3" name="Content Placeholder 2"/>
          <p:cNvSpPr>
            <a:spLocks noGrp="1"/>
          </p:cNvSpPr>
          <p:nvPr>
            <p:ph idx="1"/>
          </p:nvPr>
        </p:nvSpPr>
        <p:spPr/>
        <p:txBody>
          <a:bodyPr/>
          <a:lstStyle/>
          <a:p>
            <a:pPr marL="0" indent="0">
              <a:buNone/>
            </a:pPr>
            <a:r>
              <a:rPr lang="en-GB" dirty="0" smtClean="0"/>
              <a:t>Trial Applications – Invalid Reasons</a:t>
            </a:r>
          </a:p>
          <a:p>
            <a:r>
              <a:rPr lang="en-GB" dirty="0" smtClean="0"/>
              <a:t>Drainage Assessment Missing</a:t>
            </a:r>
          </a:p>
          <a:p>
            <a:r>
              <a:rPr lang="en-GB" dirty="0" smtClean="0"/>
              <a:t>Street Lighting Plan not supplied (on all)</a:t>
            </a:r>
          </a:p>
          <a:p>
            <a:r>
              <a:rPr lang="en-GB" dirty="0" smtClean="0"/>
              <a:t>No Consultee Layout Plan, Kerb Layout Plan, Sign and Road Markings details, Flood Routing Plan, Services Routing Plan, Ground Information, Landscaping Plan provided</a:t>
            </a:r>
          </a:p>
          <a:p>
            <a:r>
              <a:rPr lang="en-GB" dirty="0" smtClean="0"/>
              <a:t>No Existing Levels Plan, Road Adoption Plan, Drainage Long Section Plan, Drainage Construction Details not provided</a:t>
            </a:r>
            <a:endParaRPr lang="en-GB" dirty="0"/>
          </a:p>
        </p:txBody>
      </p:sp>
    </p:spTree>
    <p:extLst>
      <p:ext uri="{BB962C8B-B14F-4D97-AF65-F5344CB8AC3E}">
        <p14:creationId xmlns:p14="http://schemas.microsoft.com/office/powerpoint/2010/main" val="35098592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eRCC – Forms &amp; Guidance</a:t>
            </a:r>
            <a:endParaRPr lang="en-GB" sz="3200" dirty="0"/>
          </a:p>
        </p:txBody>
      </p:sp>
      <p:sp>
        <p:nvSpPr>
          <p:cNvPr id="3" name="Content Placeholder 2"/>
          <p:cNvSpPr>
            <a:spLocks noGrp="1"/>
          </p:cNvSpPr>
          <p:nvPr>
            <p:ph idx="1"/>
          </p:nvPr>
        </p:nvSpPr>
        <p:spPr>
          <a:xfrm>
            <a:off x="683568" y="1412776"/>
            <a:ext cx="7622504" cy="5256584"/>
          </a:xfrm>
        </p:spPr>
        <p:txBody>
          <a:bodyPr/>
          <a:lstStyle/>
          <a:p>
            <a:r>
              <a:rPr lang="en-GB" sz="2400" b="1" dirty="0" smtClean="0">
                <a:latin typeface="+mn-lt"/>
              </a:rPr>
              <a:t>New </a:t>
            </a:r>
            <a:r>
              <a:rPr lang="en-GB" sz="2400" b="1" dirty="0" smtClean="0">
                <a:latin typeface="+mn-lt"/>
              </a:rPr>
              <a:t>RCC Web Pages</a:t>
            </a:r>
            <a:endParaRPr lang="en-GB" sz="2400" dirty="0" smtClean="0">
              <a:latin typeface="+mn-lt"/>
            </a:endParaRPr>
          </a:p>
          <a:p>
            <a:r>
              <a:rPr lang="en-GB" sz="2400" dirty="0" smtClean="0">
                <a:latin typeface="+mn-lt"/>
              </a:rPr>
              <a:t>From the Home Page click on</a:t>
            </a:r>
            <a:r>
              <a:rPr lang="en-GB" sz="2400" dirty="0" smtClean="0">
                <a:latin typeface="+mn-lt"/>
              </a:rPr>
              <a:t> </a:t>
            </a:r>
            <a:r>
              <a:rPr lang="en-GB" sz="2400" dirty="0" smtClean="0">
                <a:solidFill>
                  <a:prstClr val="black"/>
                </a:solidFill>
                <a:latin typeface="+mn-lt"/>
                <a:hlinkClick r:id="rId3"/>
              </a:rPr>
              <a:t>Transport and  Streets</a:t>
            </a:r>
            <a:r>
              <a:rPr lang="en-GB" sz="2400" dirty="0" smtClean="0">
                <a:solidFill>
                  <a:prstClr val="black"/>
                </a:solidFill>
                <a:latin typeface="+mn-lt"/>
              </a:rPr>
              <a:t>  then  under ‘Information On’ click on </a:t>
            </a:r>
            <a:r>
              <a:rPr lang="en-GB" sz="2400" dirty="0" smtClean="0">
                <a:solidFill>
                  <a:prstClr val="black"/>
                </a:solidFill>
                <a:latin typeface="+mn-lt"/>
                <a:hlinkClick r:id="rId4"/>
              </a:rPr>
              <a:t>Roads we maintain</a:t>
            </a:r>
            <a:endParaRPr lang="en-GB" sz="2400" dirty="0" smtClean="0">
              <a:solidFill>
                <a:prstClr val="black"/>
              </a:solidFill>
              <a:latin typeface="+mn-lt"/>
            </a:endParaRPr>
          </a:p>
          <a:p>
            <a:endParaRPr lang="en-GB" sz="2400" dirty="0" smtClean="0">
              <a:solidFill>
                <a:prstClr val="black"/>
              </a:solidFill>
              <a:latin typeface="+mn-lt"/>
            </a:endParaRPr>
          </a:p>
          <a:p>
            <a:r>
              <a:rPr lang="en-GB" sz="2400" dirty="0" smtClean="0">
                <a:solidFill>
                  <a:prstClr val="black"/>
                </a:solidFill>
                <a:latin typeface="+mn-lt"/>
              </a:rPr>
              <a:t>On the left under ‘Related pages’ </a:t>
            </a:r>
            <a:endParaRPr lang="en-GB" sz="2400" dirty="0">
              <a:latin typeface="+mn-lt"/>
            </a:endParaRPr>
          </a:p>
          <a:p>
            <a:r>
              <a:rPr lang="en-GB" sz="2400" dirty="0" smtClean="0">
                <a:solidFill>
                  <a:prstClr val="black"/>
                </a:solidFill>
                <a:latin typeface="+mn-lt"/>
                <a:ea typeface="+mn-ea"/>
                <a:cs typeface="+mn-cs"/>
                <a:hlinkClick r:id="rId5"/>
              </a:rPr>
              <a:t>Road </a:t>
            </a:r>
            <a:r>
              <a:rPr lang="en-GB" sz="2400" dirty="0">
                <a:solidFill>
                  <a:prstClr val="black"/>
                </a:solidFill>
                <a:latin typeface="+mn-lt"/>
                <a:ea typeface="+mn-ea"/>
                <a:cs typeface="+mn-cs"/>
                <a:hlinkClick r:id="rId5"/>
              </a:rPr>
              <a:t>Construction </a:t>
            </a:r>
            <a:r>
              <a:rPr lang="en-GB" sz="2400" dirty="0" smtClean="0">
                <a:solidFill>
                  <a:prstClr val="black"/>
                </a:solidFill>
                <a:latin typeface="+mn-lt"/>
                <a:ea typeface="+mn-ea"/>
                <a:cs typeface="+mn-cs"/>
                <a:hlinkClick r:id="rId5"/>
              </a:rPr>
              <a:t>Consent</a:t>
            </a:r>
            <a:r>
              <a:rPr lang="en-GB" sz="2400" dirty="0" smtClean="0">
                <a:solidFill>
                  <a:prstClr val="black"/>
                </a:solidFill>
                <a:latin typeface="+mn-lt"/>
                <a:ea typeface="+mn-ea"/>
                <a:cs typeface="+mn-cs"/>
              </a:rPr>
              <a:t> – Guidelines and how to </a:t>
            </a:r>
            <a:r>
              <a:rPr lang="en-GB" sz="2400" dirty="0" smtClean="0">
                <a:solidFill>
                  <a:prstClr val="black"/>
                </a:solidFill>
                <a:latin typeface="+mn-lt"/>
                <a:ea typeface="+mn-ea"/>
                <a:cs typeface="+mn-cs"/>
              </a:rPr>
              <a:t>apply including  link to </a:t>
            </a:r>
            <a:r>
              <a:rPr lang="en-GB" sz="2400" b="1" dirty="0" smtClean="0">
                <a:solidFill>
                  <a:prstClr val="black"/>
                </a:solidFill>
                <a:latin typeface="+mn-lt"/>
              </a:rPr>
              <a:t>CC9 </a:t>
            </a:r>
            <a:r>
              <a:rPr lang="en-GB" sz="2400" b="1" dirty="0">
                <a:solidFill>
                  <a:prstClr val="black"/>
                </a:solidFill>
                <a:latin typeface="+mn-lt"/>
              </a:rPr>
              <a:t>– Application Checklist </a:t>
            </a:r>
            <a:endParaRPr lang="en-GB" sz="2400" dirty="0" smtClean="0">
              <a:solidFill>
                <a:prstClr val="black"/>
              </a:solidFill>
              <a:latin typeface="+mn-lt"/>
              <a:ea typeface="+mn-ea"/>
              <a:cs typeface="+mn-cs"/>
            </a:endParaRPr>
          </a:p>
          <a:p>
            <a:pPr lvl="1"/>
            <a:r>
              <a:rPr lang="en-GB" sz="2400" dirty="0">
                <a:solidFill>
                  <a:prstClr val="black"/>
                </a:solidFill>
                <a:latin typeface="+mn-lt"/>
                <a:hlinkClick r:id="rId6"/>
              </a:rPr>
              <a:t>Road </a:t>
            </a:r>
            <a:r>
              <a:rPr lang="en-GB" sz="2400" dirty="0" smtClean="0">
                <a:solidFill>
                  <a:prstClr val="black"/>
                </a:solidFill>
                <a:latin typeface="+mn-lt"/>
                <a:hlinkClick r:id="rId6"/>
              </a:rPr>
              <a:t>Bonds</a:t>
            </a:r>
            <a:r>
              <a:rPr lang="en-GB" sz="2400" dirty="0" smtClean="0">
                <a:solidFill>
                  <a:prstClr val="black"/>
                </a:solidFill>
                <a:latin typeface="+mn-lt"/>
              </a:rPr>
              <a:t> – Guidance and how to lodge bonds</a:t>
            </a:r>
            <a:endParaRPr lang="en-GB" sz="2400" dirty="0">
              <a:solidFill>
                <a:prstClr val="black"/>
              </a:solidFill>
              <a:latin typeface="+mn-lt"/>
              <a:ea typeface="+mn-ea"/>
              <a:cs typeface="+mn-cs"/>
            </a:endParaRPr>
          </a:p>
          <a:p>
            <a:pPr lvl="1"/>
            <a:r>
              <a:rPr lang="en-GB" sz="2400" dirty="0">
                <a:solidFill>
                  <a:prstClr val="black"/>
                </a:solidFill>
                <a:latin typeface="+mn-lt"/>
                <a:ea typeface="+mn-ea"/>
                <a:cs typeface="+mn-cs"/>
                <a:hlinkClick r:id="rId7"/>
              </a:rPr>
              <a:t>RCC </a:t>
            </a:r>
            <a:r>
              <a:rPr lang="en-GB" sz="2400" dirty="0" smtClean="0">
                <a:solidFill>
                  <a:prstClr val="black"/>
                </a:solidFill>
                <a:latin typeface="+mn-lt"/>
                <a:ea typeface="+mn-ea"/>
                <a:cs typeface="+mn-cs"/>
                <a:hlinkClick r:id="rId7"/>
              </a:rPr>
              <a:t>Forms</a:t>
            </a:r>
            <a:r>
              <a:rPr lang="en-GB" sz="2400" dirty="0" smtClean="0">
                <a:solidFill>
                  <a:prstClr val="black"/>
                </a:solidFill>
                <a:latin typeface="+mn-lt"/>
                <a:ea typeface="+mn-ea"/>
                <a:cs typeface="+mn-cs"/>
              </a:rPr>
              <a:t> – Application, Construction Phase &amp; </a:t>
            </a:r>
            <a:r>
              <a:rPr lang="en-GB" sz="2400" dirty="0" smtClean="0">
                <a:solidFill>
                  <a:prstClr val="black"/>
                </a:solidFill>
                <a:latin typeface="+mn-lt"/>
                <a:ea typeface="+mn-ea"/>
                <a:cs typeface="+mn-cs"/>
              </a:rPr>
              <a:t>Adoption</a:t>
            </a:r>
            <a:endParaRPr lang="en-GB" sz="2400" dirty="0" smtClean="0">
              <a:solidFill>
                <a:prstClr val="black"/>
              </a:solidFill>
              <a:latin typeface="+mn-lt"/>
              <a:ea typeface="+mn-ea"/>
              <a:cs typeface="+mn-cs"/>
            </a:endParaRPr>
          </a:p>
        </p:txBody>
      </p:sp>
    </p:spTree>
    <p:extLst>
      <p:ext uri="{BB962C8B-B14F-4D97-AF65-F5344CB8AC3E}">
        <p14:creationId xmlns:p14="http://schemas.microsoft.com/office/powerpoint/2010/main" val="23167530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eRCC – Submission &amp; Approval (1)</a:t>
            </a:r>
            <a:endParaRPr lang="en-GB" sz="3200" dirty="0"/>
          </a:p>
        </p:txBody>
      </p:sp>
      <p:sp>
        <p:nvSpPr>
          <p:cNvPr id="3" name="Content Placeholder 2"/>
          <p:cNvSpPr>
            <a:spLocks noGrp="1"/>
          </p:cNvSpPr>
          <p:nvPr>
            <p:ph idx="1"/>
          </p:nvPr>
        </p:nvSpPr>
        <p:spPr>
          <a:xfrm>
            <a:off x="683568" y="1412776"/>
            <a:ext cx="7622504" cy="5256584"/>
          </a:xfrm>
        </p:spPr>
        <p:txBody>
          <a:bodyPr/>
          <a:lstStyle/>
          <a:p>
            <a:r>
              <a:rPr lang="en-GB" sz="1800" b="1" dirty="0" smtClean="0">
                <a:latin typeface="+mn-lt"/>
              </a:rPr>
              <a:t>Two part registration process</a:t>
            </a:r>
          </a:p>
          <a:p>
            <a:pPr marL="342900" indent="-342900">
              <a:buFont typeface="+mj-lt"/>
              <a:buAutoNum type="arabicPeriod"/>
            </a:pPr>
            <a:r>
              <a:rPr lang="en-GB" sz="1800" dirty="0" smtClean="0">
                <a:latin typeface="+mn-lt"/>
              </a:rPr>
              <a:t>CC1 Form + 1 x copy of drawings </a:t>
            </a:r>
            <a:r>
              <a:rPr lang="en-GB" sz="1800" b="1" dirty="0" smtClean="0">
                <a:latin typeface="+mn-lt"/>
              </a:rPr>
              <a:t>IN PAPER </a:t>
            </a:r>
            <a:r>
              <a:rPr lang="en-GB" sz="1800" dirty="0" smtClean="0">
                <a:latin typeface="+mn-lt"/>
              </a:rPr>
              <a:t>to our eProcessing Centre</a:t>
            </a:r>
            <a:endParaRPr lang="en-GB" sz="1800" dirty="0">
              <a:latin typeface="+mn-lt"/>
            </a:endParaRPr>
          </a:p>
          <a:p>
            <a:pPr marL="342900" indent="-342900">
              <a:buFont typeface="+mj-lt"/>
              <a:buAutoNum type="arabicPeriod"/>
            </a:pPr>
            <a:endParaRPr lang="en-GB" sz="1800" dirty="0" smtClean="0">
              <a:latin typeface="+mn-lt"/>
            </a:endParaRPr>
          </a:p>
          <a:p>
            <a:pPr marL="342900" indent="-342900">
              <a:buFont typeface="+mj-lt"/>
              <a:buAutoNum type="arabicPeriod"/>
            </a:pPr>
            <a:r>
              <a:rPr lang="en-GB" sz="1800" dirty="0" smtClean="0">
                <a:latin typeface="+mn-lt"/>
              </a:rPr>
              <a:t>On receipt of acknowledgement – Upload completed CC9, CC2 Form and drawings electronically via </a:t>
            </a:r>
            <a:r>
              <a:rPr lang="en-GB" sz="1800" dirty="0" err="1" smtClean="0">
                <a:latin typeface="+mn-lt"/>
              </a:rPr>
              <a:t>ePlanning.scot</a:t>
            </a:r>
            <a:r>
              <a:rPr lang="en-GB" sz="1800" dirty="0" smtClean="0">
                <a:latin typeface="+mn-lt"/>
              </a:rPr>
              <a:t> using PSAD online form</a:t>
            </a:r>
          </a:p>
          <a:p>
            <a:endParaRPr lang="en-GB" sz="1800" dirty="0">
              <a:latin typeface="+mn-lt"/>
            </a:endParaRPr>
          </a:p>
          <a:p>
            <a:r>
              <a:rPr lang="en-GB" sz="1800" dirty="0" smtClean="0">
                <a:latin typeface="+mn-lt"/>
              </a:rPr>
              <a:t>No specific RCC online forms as yet – Using EXISTING  </a:t>
            </a:r>
            <a:r>
              <a:rPr lang="en-GB" sz="1800" dirty="0" err="1" smtClean="0">
                <a:latin typeface="+mn-lt"/>
              </a:rPr>
              <a:t>ePlanning.scot</a:t>
            </a:r>
            <a:r>
              <a:rPr lang="en-GB" sz="1800" dirty="0" smtClean="0">
                <a:latin typeface="+mn-lt"/>
              </a:rPr>
              <a:t> Portal functionality.</a:t>
            </a:r>
            <a:endParaRPr lang="en-GB" sz="1800" dirty="0">
              <a:latin typeface="+mn-lt"/>
            </a:endParaRPr>
          </a:p>
          <a:p>
            <a:endParaRPr lang="en-GB" sz="1800" b="1" dirty="0" smtClean="0">
              <a:latin typeface="+mn-lt"/>
            </a:endParaRPr>
          </a:p>
          <a:p>
            <a:r>
              <a:rPr lang="en-GB" sz="1800" b="1" dirty="0" smtClean="0">
                <a:latin typeface="+mn-lt"/>
              </a:rPr>
              <a:t>Validation</a:t>
            </a:r>
          </a:p>
          <a:p>
            <a:pPr marL="342900" indent="-342900">
              <a:buFont typeface="Arial" panose="020B0604020202020204" pitchFamily="34" charset="0"/>
              <a:buChar char="•"/>
            </a:pPr>
            <a:r>
              <a:rPr lang="en-GB" sz="1800" dirty="0" smtClean="0">
                <a:latin typeface="+mn-lt"/>
              </a:rPr>
              <a:t>Validation Check will be carried out by our </a:t>
            </a:r>
            <a:r>
              <a:rPr lang="en-GB" sz="1800" dirty="0" err="1" smtClean="0">
                <a:latin typeface="+mn-lt"/>
              </a:rPr>
              <a:t>ePC</a:t>
            </a:r>
            <a:endParaRPr lang="en-GB" sz="1800" dirty="0" smtClean="0">
              <a:latin typeface="+mn-lt"/>
            </a:endParaRPr>
          </a:p>
          <a:p>
            <a:pPr marL="342900" indent="-342900">
              <a:buFont typeface="Arial" panose="020B0604020202020204" pitchFamily="34" charset="0"/>
              <a:buChar char="•"/>
            </a:pPr>
            <a:r>
              <a:rPr lang="en-GB" sz="1800" dirty="0" smtClean="0">
                <a:latin typeface="+mn-lt"/>
              </a:rPr>
              <a:t>Invalid applications will remain invalid for 28 days</a:t>
            </a:r>
          </a:p>
          <a:p>
            <a:pPr marL="342900" indent="-342900">
              <a:buFont typeface="Arial" panose="020B0604020202020204" pitchFamily="34" charset="0"/>
              <a:buChar char="•"/>
            </a:pPr>
            <a:r>
              <a:rPr lang="en-GB" sz="1800" dirty="0" smtClean="0">
                <a:latin typeface="+mn-lt"/>
              </a:rPr>
              <a:t>If no further info received, the application will be CLOSED</a:t>
            </a:r>
          </a:p>
          <a:p>
            <a:pPr marL="342900" indent="-342900">
              <a:buFont typeface="Arial" panose="020B0604020202020204" pitchFamily="34" charset="0"/>
              <a:buChar char="•"/>
            </a:pPr>
            <a:r>
              <a:rPr lang="en-GB" sz="1800" dirty="0" smtClean="0">
                <a:latin typeface="+mn-lt"/>
              </a:rPr>
              <a:t>Valid applications will be onward assigned to TPT for Technical Review</a:t>
            </a:r>
          </a:p>
          <a:p>
            <a:pPr marL="342900" indent="-342900">
              <a:buFont typeface="Arial" panose="020B0604020202020204" pitchFamily="34" charset="0"/>
              <a:buChar char="•"/>
            </a:pPr>
            <a:endParaRPr lang="en-GB" sz="1800" dirty="0" smtClean="0">
              <a:latin typeface="+mn-lt"/>
            </a:endParaRPr>
          </a:p>
          <a:p>
            <a:pPr marL="342900" indent="-342900">
              <a:buFont typeface="Arial" panose="020B0604020202020204" pitchFamily="34" charset="0"/>
              <a:buChar char="•"/>
            </a:pPr>
            <a:endParaRPr lang="en-GB" sz="1800" dirty="0"/>
          </a:p>
        </p:txBody>
      </p:sp>
    </p:spTree>
    <p:extLst>
      <p:ext uri="{BB962C8B-B14F-4D97-AF65-F5344CB8AC3E}">
        <p14:creationId xmlns:p14="http://schemas.microsoft.com/office/powerpoint/2010/main" val="3874904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eRCC – Submission &amp; Approval (2)</a:t>
            </a:r>
            <a:endParaRPr lang="en-GB" sz="3200" dirty="0"/>
          </a:p>
        </p:txBody>
      </p:sp>
      <p:sp>
        <p:nvSpPr>
          <p:cNvPr id="3" name="Content Placeholder 2"/>
          <p:cNvSpPr>
            <a:spLocks noGrp="1"/>
          </p:cNvSpPr>
          <p:nvPr>
            <p:ph idx="1"/>
          </p:nvPr>
        </p:nvSpPr>
        <p:spPr>
          <a:xfrm>
            <a:off x="683568" y="1196752"/>
            <a:ext cx="7622504" cy="5400600"/>
          </a:xfrm>
        </p:spPr>
        <p:txBody>
          <a:bodyPr/>
          <a:lstStyle/>
          <a:p>
            <a:pPr marL="285750" indent="-285750">
              <a:buFont typeface="Arial" panose="020B0604020202020204" pitchFamily="34" charset="0"/>
              <a:buChar char="•"/>
            </a:pPr>
            <a:r>
              <a:rPr lang="en-GB" dirty="0" smtClean="0">
                <a:latin typeface="+mn-lt"/>
              </a:rPr>
              <a:t>Why paper?</a:t>
            </a:r>
            <a:endParaRPr lang="en-GB" dirty="0">
              <a:latin typeface="+mn-lt"/>
            </a:endParaRPr>
          </a:p>
          <a:p>
            <a:pPr marL="1085850" lvl="1" indent="-342900">
              <a:buFont typeface="Arial" panose="020B0604020202020204" pitchFamily="34" charset="0"/>
              <a:buChar char="•"/>
            </a:pPr>
            <a:r>
              <a:rPr lang="en-GB" dirty="0">
                <a:latin typeface="+mn-lt"/>
              </a:rPr>
              <a:t>Reduction in </a:t>
            </a:r>
            <a:r>
              <a:rPr lang="en-GB" dirty="0" smtClean="0">
                <a:latin typeface="+mn-lt"/>
              </a:rPr>
              <a:t>paper copies – three to one</a:t>
            </a:r>
            <a:endParaRPr lang="en-GB" dirty="0">
              <a:latin typeface="+mn-lt"/>
            </a:endParaRPr>
          </a:p>
          <a:p>
            <a:pPr marL="1085850" lvl="1" indent="-342900">
              <a:buFont typeface="Arial" panose="020B0604020202020204" pitchFamily="34" charset="0"/>
              <a:buChar char="•"/>
            </a:pPr>
            <a:r>
              <a:rPr lang="en-GB" dirty="0">
                <a:latin typeface="+mn-lt"/>
              </a:rPr>
              <a:t>Still need paper to assist with </a:t>
            </a:r>
            <a:r>
              <a:rPr lang="en-GB" dirty="0" smtClean="0">
                <a:latin typeface="+mn-lt"/>
              </a:rPr>
              <a:t>assessment</a:t>
            </a:r>
          </a:p>
          <a:p>
            <a:pPr marL="1085850" lvl="1" indent="-342900">
              <a:buFont typeface="Arial" panose="020B0604020202020204" pitchFamily="34" charset="0"/>
              <a:buChar char="•"/>
            </a:pPr>
            <a:endParaRPr lang="en-GB" dirty="0" smtClean="0">
              <a:latin typeface="+mn-lt"/>
            </a:endParaRPr>
          </a:p>
          <a:p>
            <a:pPr marL="342900" indent="-342900">
              <a:buFont typeface="Arial" panose="020B0604020202020204" pitchFamily="34" charset="0"/>
              <a:buChar char="•"/>
            </a:pPr>
            <a:r>
              <a:rPr lang="en-GB" dirty="0" smtClean="0">
                <a:latin typeface="+mn-lt"/>
              </a:rPr>
              <a:t>Why Electronic?</a:t>
            </a:r>
          </a:p>
          <a:p>
            <a:pPr marL="1085850" lvl="1" indent="-342900">
              <a:buFont typeface="Arial" panose="020B0604020202020204" pitchFamily="34" charset="0"/>
              <a:buChar char="•"/>
            </a:pPr>
            <a:r>
              <a:rPr lang="en-GB" dirty="0" smtClean="0">
                <a:latin typeface="+mn-lt"/>
              </a:rPr>
              <a:t>Full picture of related development consents</a:t>
            </a:r>
          </a:p>
          <a:p>
            <a:pPr marL="1085850" lvl="1" indent="-342900">
              <a:buFont typeface="Arial" panose="020B0604020202020204" pitchFamily="34" charset="0"/>
              <a:buChar char="•"/>
            </a:pPr>
            <a:r>
              <a:rPr lang="en-GB" dirty="0" smtClean="0">
                <a:latin typeface="+mn-lt"/>
              </a:rPr>
              <a:t>Associated applications highlighted on Public Access</a:t>
            </a:r>
            <a:endParaRPr lang="en-GB" dirty="0">
              <a:latin typeface="+mn-lt"/>
            </a:endParaRPr>
          </a:p>
          <a:p>
            <a:pPr marL="1085850" lvl="1" indent="-342900">
              <a:buFont typeface="Arial" panose="020B0604020202020204" pitchFamily="34" charset="0"/>
              <a:buChar char="•"/>
            </a:pPr>
            <a:r>
              <a:rPr lang="en-GB" dirty="0" smtClean="0">
                <a:latin typeface="+mn-lt"/>
              </a:rPr>
              <a:t>Less </a:t>
            </a:r>
            <a:r>
              <a:rPr lang="en-GB" dirty="0">
                <a:latin typeface="+mn-lt"/>
              </a:rPr>
              <a:t>chance </a:t>
            </a:r>
            <a:r>
              <a:rPr lang="en-GB" dirty="0" smtClean="0">
                <a:latin typeface="+mn-lt"/>
              </a:rPr>
              <a:t>of </a:t>
            </a:r>
            <a:r>
              <a:rPr lang="en-GB" dirty="0">
                <a:latin typeface="+mn-lt"/>
              </a:rPr>
              <a:t>information going </a:t>
            </a:r>
            <a:r>
              <a:rPr lang="en-GB" dirty="0" smtClean="0">
                <a:latin typeface="+mn-lt"/>
              </a:rPr>
              <a:t>missing</a:t>
            </a:r>
          </a:p>
          <a:p>
            <a:pPr marL="1085850" lvl="1" indent="-342900">
              <a:buFont typeface="Arial" panose="020B0604020202020204" pitchFamily="34" charset="0"/>
              <a:buChar char="•"/>
            </a:pPr>
            <a:r>
              <a:rPr lang="en-GB" dirty="0" smtClean="0">
                <a:latin typeface="+mn-lt"/>
              </a:rPr>
              <a:t>Better audit trail of what submitted and when</a:t>
            </a:r>
            <a:endParaRPr lang="en-GB" dirty="0">
              <a:latin typeface="+mn-lt"/>
            </a:endParaRPr>
          </a:p>
          <a:p>
            <a:pPr marL="1085850" lvl="1" indent="-342900">
              <a:buFont typeface="Arial" panose="020B0604020202020204" pitchFamily="34" charset="0"/>
              <a:buChar char="•"/>
            </a:pPr>
            <a:r>
              <a:rPr lang="en-GB" dirty="0" smtClean="0">
                <a:latin typeface="+mn-lt"/>
              </a:rPr>
              <a:t>Electronic </a:t>
            </a:r>
            <a:r>
              <a:rPr lang="en-GB" dirty="0">
                <a:latin typeface="+mn-lt"/>
              </a:rPr>
              <a:t>means the information can get to the case officer </a:t>
            </a:r>
            <a:r>
              <a:rPr lang="en-GB" dirty="0" smtClean="0">
                <a:latin typeface="+mn-lt"/>
              </a:rPr>
              <a:t>quickly</a:t>
            </a:r>
            <a:endParaRPr lang="en-GB" dirty="0">
              <a:latin typeface="+mn-lt"/>
            </a:endParaRPr>
          </a:p>
          <a:p>
            <a:pPr marL="1085850" lvl="1" indent="-342900">
              <a:buFont typeface="Arial" panose="020B0604020202020204" pitchFamily="34" charset="0"/>
              <a:buChar char="•"/>
            </a:pPr>
            <a:r>
              <a:rPr lang="en-GB" dirty="0" smtClean="0">
                <a:latin typeface="+mn-lt"/>
              </a:rPr>
              <a:t>Can be handed </a:t>
            </a:r>
            <a:r>
              <a:rPr lang="en-GB" dirty="0" smtClean="0">
                <a:latin typeface="+mn-lt"/>
              </a:rPr>
              <a:t>over </a:t>
            </a:r>
            <a:r>
              <a:rPr lang="en-GB" dirty="0">
                <a:latin typeface="+mn-lt"/>
              </a:rPr>
              <a:t>to the Areas </a:t>
            </a:r>
            <a:r>
              <a:rPr lang="en-GB" dirty="0" smtClean="0">
                <a:latin typeface="+mn-lt"/>
              </a:rPr>
              <a:t>quicker</a:t>
            </a:r>
          </a:p>
          <a:p>
            <a:endParaRPr lang="en-GB" sz="1800" dirty="0" smtClean="0">
              <a:latin typeface="+mn-lt"/>
            </a:endParaRPr>
          </a:p>
          <a:p>
            <a:endParaRPr lang="en-GB" sz="1800" dirty="0"/>
          </a:p>
        </p:txBody>
      </p:sp>
    </p:spTree>
    <p:extLst>
      <p:ext uri="{BB962C8B-B14F-4D97-AF65-F5344CB8AC3E}">
        <p14:creationId xmlns:p14="http://schemas.microsoft.com/office/powerpoint/2010/main" val="1485548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eRCC – Submission &amp; Approval (3)</a:t>
            </a:r>
            <a:endParaRPr lang="en-GB" sz="3200" dirty="0"/>
          </a:p>
        </p:txBody>
      </p:sp>
      <p:sp>
        <p:nvSpPr>
          <p:cNvPr id="3" name="Content Placeholder 2"/>
          <p:cNvSpPr>
            <a:spLocks noGrp="1"/>
          </p:cNvSpPr>
          <p:nvPr>
            <p:ph idx="1"/>
          </p:nvPr>
        </p:nvSpPr>
        <p:spPr>
          <a:xfrm>
            <a:off x="683568" y="1196752"/>
            <a:ext cx="7622504" cy="5472608"/>
          </a:xfrm>
        </p:spPr>
        <p:txBody>
          <a:bodyPr/>
          <a:lstStyle/>
          <a:p>
            <a:pPr marL="285750" indent="-285750">
              <a:buFont typeface="Arial" panose="020B0604020202020204" pitchFamily="34" charset="0"/>
              <a:buChar char="•"/>
            </a:pPr>
            <a:r>
              <a:rPr lang="en-GB" sz="2400" dirty="0" smtClean="0">
                <a:latin typeface="+mn-lt"/>
              </a:rPr>
              <a:t>Notifying </a:t>
            </a:r>
            <a:r>
              <a:rPr lang="en-GB" sz="2400" dirty="0" smtClean="0">
                <a:latin typeface="+mn-lt"/>
              </a:rPr>
              <a:t>interested parties  can </a:t>
            </a:r>
            <a:r>
              <a:rPr lang="en-GB" sz="2400" dirty="0" smtClean="0">
                <a:latin typeface="+mn-lt"/>
              </a:rPr>
              <a:t>only start when application is </a:t>
            </a:r>
            <a:r>
              <a:rPr lang="en-GB" sz="2400" dirty="0" smtClean="0">
                <a:latin typeface="+mn-lt"/>
              </a:rPr>
              <a:t>VALID </a:t>
            </a:r>
            <a:r>
              <a:rPr lang="en-GB" sz="2400" dirty="0" smtClean="0">
                <a:latin typeface="+mn-lt"/>
              </a:rPr>
              <a:t>and </a:t>
            </a:r>
            <a:r>
              <a:rPr lang="en-GB" sz="2400" dirty="0" smtClean="0">
                <a:latin typeface="+mn-lt"/>
              </a:rPr>
              <a:t>drawings are available on </a:t>
            </a:r>
            <a:r>
              <a:rPr lang="en-GB" sz="2400" dirty="0" smtClean="0">
                <a:latin typeface="+mn-lt"/>
                <a:hlinkClick r:id="rId3"/>
              </a:rPr>
              <a:t>Public Access</a:t>
            </a:r>
            <a:endParaRPr lang="en-GB" sz="2400" dirty="0" smtClean="0">
              <a:latin typeface="+mn-lt"/>
            </a:endParaRPr>
          </a:p>
          <a:p>
            <a:pPr marL="285750" indent="-285750">
              <a:buFont typeface="Arial" panose="020B0604020202020204" pitchFamily="34" charset="0"/>
              <a:buChar char="•"/>
            </a:pPr>
            <a:endParaRPr lang="en-GB" sz="2400" dirty="0">
              <a:latin typeface="+mn-lt"/>
            </a:endParaRPr>
          </a:p>
          <a:p>
            <a:pPr marL="285750" indent="-285750">
              <a:buFont typeface="Arial" panose="020B0604020202020204" pitchFamily="34" charset="0"/>
              <a:buChar char="•"/>
            </a:pPr>
            <a:r>
              <a:rPr lang="en-GB" sz="2400" dirty="0" smtClean="0">
                <a:latin typeface="+mn-lt"/>
              </a:rPr>
              <a:t>The RCC Issue Pack will be clear and  with sufficient guidance</a:t>
            </a:r>
          </a:p>
          <a:p>
            <a:pPr marL="285750" indent="-285750">
              <a:buFont typeface="Arial" panose="020B0604020202020204" pitchFamily="34" charset="0"/>
              <a:buChar char="•"/>
            </a:pPr>
            <a:endParaRPr lang="en-GB" sz="2400" dirty="0" smtClean="0">
              <a:latin typeface="+mn-lt"/>
            </a:endParaRPr>
          </a:p>
          <a:p>
            <a:pPr marL="285750" indent="-285750">
              <a:buFont typeface="Arial" panose="020B0604020202020204" pitchFamily="34" charset="0"/>
              <a:buChar char="•"/>
            </a:pPr>
            <a:r>
              <a:rPr lang="en-GB" sz="2400" dirty="0" smtClean="0">
                <a:latin typeface="+mn-lt"/>
              </a:rPr>
              <a:t>Won’t be the same s what you used to get – will help you with the next </a:t>
            </a:r>
            <a:r>
              <a:rPr lang="en-GB" sz="2400" dirty="0" smtClean="0">
                <a:latin typeface="+mn-lt"/>
              </a:rPr>
              <a:t>step - Area </a:t>
            </a:r>
            <a:r>
              <a:rPr lang="en-GB" sz="2400" dirty="0" smtClean="0">
                <a:latin typeface="+mn-lt"/>
              </a:rPr>
              <a:t>Contact, CCNP, Bond Style etc.</a:t>
            </a:r>
          </a:p>
          <a:p>
            <a:pPr lvl="1" indent="0">
              <a:buNone/>
            </a:pPr>
            <a:endParaRPr lang="en-GB" sz="2400" dirty="0" smtClean="0">
              <a:latin typeface="+mn-lt"/>
            </a:endParaRPr>
          </a:p>
          <a:p>
            <a:pPr marL="285750" indent="-285750">
              <a:buFont typeface="Arial" panose="020B0604020202020204" pitchFamily="34" charset="0"/>
              <a:buChar char="•"/>
            </a:pPr>
            <a:r>
              <a:rPr lang="en-GB" sz="2400" dirty="0" smtClean="0">
                <a:latin typeface="+mn-lt"/>
              </a:rPr>
              <a:t>Status updates will be available on </a:t>
            </a:r>
            <a:r>
              <a:rPr lang="en-GB" sz="2400" dirty="0" smtClean="0">
                <a:latin typeface="+mn-lt"/>
                <a:hlinkClick r:id="rId3"/>
              </a:rPr>
              <a:t>Public Access</a:t>
            </a:r>
            <a:endParaRPr lang="en-GB" sz="2400" dirty="0" smtClean="0">
              <a:latin typeface="+mn-lt"/>
            </a:endParaRPr>
          </a:p>
          <a:p>
            <a:pPr marL="1028700" lvl="1">
              <a:buFont typeface="Arial" panose="020B0604020202020204" pitchFamily="34" charset="0"/>
              <a:buChar char="•"/>
            </a:pPr>
            <a:r>
              <a:rPr lang="en-GB" sz="2400" dirty="0" smtClean="0">
                <a:latin typeface="+mn-lt"/>
              </a:rPr>
              <a:t>Under Consideration (Technical Review)</a:t>
            </a:r>
          </a:p>
          <a:p>
            <a:pPr marL="1028700" lvl="1">
              <a:buFont typeface="Arial" panose="020B0604020202020204" pitchFamily="34" charset="0"/>
              <a:buChar char="•"/>
            </a:pPr>
            <a:r>
              <a:rPr lang="en-GB" sz="2400" dirty="0" smtClean="0">
                <a:latin typeface="+mn-lt"/>
              </a:rPr>
              <a:t>Road Construction Consent Granted</a:t>
            </a:r>
          </a:p>
          <a:p>
            <a:pPr marL="342900" indent="-342900">
              <a:buFont typeface="Arial" panose="020B0604020202020204" pitchFamily="34" charset="0"/>
              <a:buChar char="•"/>
            </a:pPr>
            <a:endParaRPr lang="en-GB" dirty="0">
              <a:latin typeface="+mn-lt"/>
            </a:endParaRPr>
          </a:p>
          <a:p>
            <a:endParaRPr lang="en-GB" sz="1800" dirty="0" smtClean="0">
              <a:latin typeface="+mn-lt"/>
            </a:endParaRPr>
          </a:p>
          <a:p>
            <a:pPr marL="342900" indent="-342900">
              <a:buFont typeface="Arial" panose="020B0604020202020204" pitchFamily="34" charset="0"/>
              <a:buChar char="•"/>
            </a:pPr>
            <a:endParaRPr lang="en-GB" sz="1800" dirty="0"/>
          </a:p>
        </p:txBody>
      </p:sp>
    </p:spTree>
    <p:extLst>
      <p:ext uri="{BB962C8B-B14F-4D97-AF65-F5344CB8AC3E}">
        <p14:creationId xmlns:p14="http://schemas.microsoft.com/office/powerpoint/2010/main" val="25337078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Road Bond</a:t>
            </a:r>
            <a:endParaRPr lang="en-GB" dirty="0"/>
          </a:p>
        </p:txBody>
      </p:sp>
      <p:sp>
        <p:nvSpPr>
          <p:cNvPr id="3" name="Content Placeholder 2"/>
          <p:cNvSpPr>
            <a:spLocks noGrp="1"/>
          </p:cNvSpPr>
          <p:nvPr>
            <p:ph idx="1"/>
          </p:nvPr>
        </p:nvSpPr>
        <p:spPr/>
        <p:txBody>
          <a:bodyPr/>
          <a:lstStyle/>
          <a:p>
            <a:pPr>
              <a:lnSpc>
                <a:spcPct val="150000"/>
              </a:lnSpc>
              <a:spcBef>
                <a:spcPts val="1200"/>
              </a:spcBef>
            </a:pPr>
            <a:r>
              <a:rPr lang="en-GB" dirty="0" smtClean="0">
                <a:hlinkClick r:id="rId3"/>
              </a:rPr>
              <a:t>Standard wording </a:t>
            </a:r>
            <a:r>
              <a:rPr lang="en-GB" dirty="0" smtClean="0"/>
              <a:t>agreed with Council </a:t>
            </a:r>
            <a:r>
              <a:rPr lang="en-GB" dirty="0" smtClean="0"/>
              <a:t>(Legal Services)</a:t>
            </a:r>
            <a:endParaRPr lang="en-GB" dirty="0" smtClean="0"/>
          </a:p>
          <a:p>
            <a:pPr>
              <a:lnSpc>
                <a:spcPct val="150000"/>
              </a:lnSpc>
              <a:spcBef>
                <a:spcPts val="1200"/>
              </a:spcBef>
            </a:pPr>
            <a:r>
              <a:rPr lang="en-GB" dirty="0" smtClean="0"/>
              <a:t>Contained in Issue </a:t>
            </a:r>
            <a:r>
              <a:rPr lang="en-GB" dirty="0" smtClean="0"/>
              <a:t>Pack and on web pages</a:t>
            </a:r>
            <a:endParaRPr lang="en-GB" dirty="0" smtClean="0"/>
          </a:p>
          <a:p>
            <a:pPr>
              <a:lnSpc>
                <a:spcPct val="150000"/>
              </a:lnSpc>
              <a:spcBef>
                <a:spcPts val="1200"/>
              </a:spcBef>
            </a:pPr>
            <a:r>
              <a:rPr lang="en-GB" dirty="0" smtClean="0"/>
              <a:t>Save time in reviewing</a:t>
            </a:r>
          </a:p>
          <a:p>
            <a:pPr>
              <a:lnSpc>
                <a:spcPct val="150000"/>
              </a:lnSpc>
              <a:spcBef>
                <a:spcPts val="1200"/>
              </a:spcBef>
            </a:pPr>
            <a:r>
              <a:rPr lang="en-GB" dirty="0" smtClean="0"/>
              <a:t>Developing a </a:t>
            </a:r>
            <a:r>
              <a:rPr lang="en-GB" dirty="0" smtClean="0"/>
              <a:t>new bond determination </a:t>
            </a:r>
            <a:r>
              <a:rPr lang="en-GB" dirty="0" smtClean="0"/>
              <a:t>form and </a:t>
            </a:r>
            <a:r>
              <a:rPr lang="en-GB" dirty="0" smtClean="0">
                <a:hlinkClick r:id="rId4"/>
              </a:rPr>
              <a:t>guidance</a:t>
            </a:r>
            <a:r>
              <a:rPr lang="en-GB" dirty="0" smtClean="0"/>
              <a:t> to assist in calculating the Bond Value</a:t>
            </a:r>
          </a:p>
          <a:p>
            <a:pPr>
              <a:lnSpc>
                <a:spcPct val="150000"/>
              </a:lnSpc>
              <a:spcBef>
                <a:spcPts val="1200"/>
              </a:spcBef>
            </a:pPr>
            <a:r>
              <a:rPr lang="en-GB" dirty="0" smtClean="0"/>
              <a:t>We will establish summarised rates </a:t>
            </a:r>
          </a:p>
        </p:txBody>
      </p:sp>
    </p:spTree>
    <p:extLst>
      <p:ext uri="{BB962C8B-B14F-4D97-AF65-F5344CB8AC3E}">
        <p14:creationId xmlns:p14="http://schemas.microsoft.com/office/powerpoint/2010/main" val="492568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eRCC – Submission &amp; Approval (3)</a:t>
            </a:r>
            <a:endParaRPr lang="en-GB" sz="3200" dirty="0"/>
          </a:p>
        </p:txBody>
      </p:sp>
      <p:sp>
        <p:nvSpPr>
          <p:cNvPr id="3" name="Content Placeholder 2"/>
          <p:cNvSpPr>
            <a:spLocks noGrp="1"/>
          </p:cNvSpPr>
          <p:nvPr>
            <p:ph idx="1"/>
          </p:nvPr>
        </p:nvSpPr>
        <p:spPr>
          <a:xfrm>
            <a:off x="683568" y="1700808"/>
            <a:ext cx="7622504" cy="4752528"/>
          </a:xfrm>
        </p:spPr>
        <p:txBody>
          <a:bodyPr/>
          <a:lstStyle/>
          <a:p>
            <a:r>
              <a:rPr lang="en-GB" sz="2400" dirty="0">
                <a:latin typeface="Calibri"/>
              </a:rPr>
              <a:t>All of the following will be issued via our </a:t>
            </a:r>
            <a:r>
              <a:rPr lang="en-GB" sz="2400" dirty="0">
                <a:latin typeface="Calibri"/>
                <a:hlinkClick r:id="rId3"/>
              </a:rPr>
              <a:t>Public Access </a:t>
            </a:r>
            <a:r>
              <a:rPr lang="en-GB" sz="2400" dirty="0" smtClean="0">
                <a:latin typeface="Calibri"/>
                <a:hlinkClick r:id="rId3"/>
              </a:rPr>
              <a:t>site</a:t>
            </a:r>
            <a:endParaRPr lang="en-GB" sz="2400" dirty="0" smtClean="0">
              <a:latin typeface="Calibri"/>
              <a:ea typeface="+mn-ea"/>
              <a:cs typeface="+mn-cs"/>
              <a:hlinkClick r:id="rId4"/>
            </a:endParaRPr>
          </a:p>
          <a:p>
            <a:pPr marL="342900" lvl="0" indent="-342900">
              <a:buFont typeface="Arial" panose="020B0604020202020204" pitchFamily="34" charset="0"/>
              <a:buChar char="•"/>
            </a:pPr>
            <a:r>
              <a:rPr lang="en-GB" sz="2400" dirty="0" smtClean="0">
                <a:solidFill>
                  <a:prstClr val="black"/>
                </a:solidFill>
                <a:latin typeface="Calibri"/>
                <a:ea typeface="+mn-ea"/>
                <a:cs typeface="+mn-cs"/>
                <a:hlinkClick r:id="rId4"/>
              </a:rPr>
              <a:t>Covering letter</a:t>
            </a:r>
            <a:endParaRPr lang="en-GB" sz="2400" dirty="0">
              <a:solidFill>
                <a:prstClr val="black"/>
              </a:solidFill>
              <a:latin typeface="Calibri"/>
              <a:ea typeface="+mn-ea"/>
              <a:cs typeface="+mn-cs"/>
            </a:endParaRPr>
          </a:p>
          <a:p>
            <a:pPr marL="342900" lvl="0" indent="-342900">
              <a:buFont typeface="Arial" panose="020B0604020202020204" pitchFamily="34" charset="0"/>
              <a:buChar char="•"/>
            </a:pPr>
            <a:r>
              <a:rPr lang="en-GB" sz="2400" dirty="0" smtClean="0">
                <a:solidFill>
                  <a:prstClr val="black"/>
                </a:solidFill>
                <a:latin typeface="Calibri"/>
                <a:ea typeface="+mn-ea"/>
                <a:cs typeface="+mn-cs"/>
                <a:hlinkClick r:id="rId5"/>
              </a:rPr>
              <a:t>RCC </a:t>
            </a:r>
            <a:r>
              <a:rPr lang="en-GB" sz="2400" dirty="0">
                <a:solidFill>
                  <a:prstClr val="black"/>
                </a:solidFill>
                <a:latin typeface="Calibri"/>
                <a:ea typeface="+mn-ea"/>
                <a:cs typeface="+mn-cs"/>
                <a:hlinkClick r:id="rId5"/>
              </a:rPr>
              <a:t>Approval Document </a:t>
            </a:r>
            <a:endParaRPr lang="en-GB" sz="2400" dirty="0" smtClean="0">
              <a:solidFill>
                <a:prstClr val="black"/>
              </a:solidFill>
              <a:latin typeface="Calibri"/>
              <a:ea typeface="+mn-ea"/>
              <a:cs typeface="+mn-cs"/>
            </a:endParaRPr>
          </a:p>
          <a:p>
            <a:pPr marL="342900" indent="-342900">
              <a:buFont typeface="Arial" panose="020B0604020202020204" pitchFamily="34" charset="0"/>
              <a:buChar char="•"/>
            </a:pPr>
            <a:r>
              <a:rPr lang="en-GB" sz="2400" dirty="0">
                <a:solidFill>
                  <a:prstClr val="black"/>
                </a:solidFill>
                <a:latin typeface="Calibri"/>
                <a:hlinkClick r:id="rId6"/>
              </a:rPr>
              <a:t>Bond Determination Sheet </a:t>
            </a:r>
            <a:r>
              <a:rPr lang="en-GB" sz="2400" dirty="0">
                <a:solidFill>
                  <a:prstClr val="black"/>
                </a:solidFill>
                <a:latin typeface="Calibri"/>
              </a:rPr>
              <a:t> – </a:t>
            </a:r>
            <a:r>
              <a:rPr lang="en-GB" sz="2400" b="1" dirty="0">
                <a:latin typeface="Calibri"/>
              </a:rPr>
              <a:t>Will be emailed </a:t>
            </a:r>
            <a:r>
              <a:rPr lang="en-GB" sz="2400" b="1" dirty="0" smtClean="0">
                <a:latin typeface="Calibri"/>
              </a:rPr>
              <a:t>separately</a:t>
            </a:r>
            <a:endParaRPr lang="en-GB" sz="2400" dirty="0">
              <a:solidFill>
                <a:prstClr val="black"/>
              </a:solidFill>
              <a:latin typeface="Calibri"/>
              <a:ea typeface="+mn-ea"/>
              <a:cs typeface="+mn-cs"/>
            </a:endParaRPr>
          </a:p>
          <a:p>
            <a:pPr marL="342900" lvl="0" indent="-342900">
              <a:buFont typeface="Arial" panose="020B0604020202020204" pitchFamily="34" charset="0"/>
              <a:buChar char="•"/>
            </a:pPr>
            <a:r>
              <a:rPr lang="en-GB" sz="2400" dirty="0">
                <a:solidFill>
                  <a:prstClr val="black"/>
                </a:solidFill>
                <a:latin typeface="Calibri"/>
                <a:ea typeface="+mn-ea"/>
                <a:cs typeface="+mn-cs"/>
                <a:hlinkClick r:id="rId7"/>
              </a:rPr>
              <a:t>Style Bond </a:t>
            </a:r>
            <a:endParaRPr lang="en-GB" sz="2400" dirty="0">
              <a:solidFill>
                <a:prstClr val="black"/>
              </a:solidFill>
              <a:latin typeface="Calibri"/>
              <a:ea typeface="+mn-ea"/>
              <a:cs typeface="+mn-cs"/>
            </a:endParaRPr>
          </a:p>
          <a:p>
            <a:pPr marL="342900" lvl="0" indent="-342900">
              <a:buFont typeface="Arial" panose="020B0604020202020204" pitchFamily="34" charset="0"/>
              <a:buChar char="•"/>
            </a:pPr>
            <a:r>
              <a:rPr lang="en-GB" sz="2400" dirty="0">
                <a:solidFill>
                  <a:prstClr val="black"/>
                </a:solidFill>
                <a:latin typeface="Calibri"/>
                <a:ea typeface="+mn-ea"/>
                <a:cs typeface="+mn-cs"/>
                <a:hlinkClick r:id="rId8"/>
              </a:rPr>
              <a:t>Lodge a Cash Bond Form </a:t>
            </a:r>
            <a:endParaRPr lang="en-GB" sz="2400" dirty="0">
              <a:solidFill>
                <a:prstClr val="black"/>
              </a:solidFill>
              <a:latin typeface="Calibri"/>
              <a:ea typeface="+mn-ea"/>
              <a:cs typeface="+mn-cs"/>
            </a:endParaRPr>
          </a:p>
          <a:p>
            <a:pPr marL="342900" lvl="0" indent="-342900">
              <a:buFont typeface="Arial" panose="020B0604020202020204" pitchFamily="34" charset="0"/>
              <a:buChar char="•"/>
            </a:pPr>
            <a:r>
              <a:rPr lang="en-GB" sz="2400" dirty="0" smtClean="0">
                <a:solidFill>
                  <a:prstClr val="black"/>
                </a:solidFill>
                <a:latin typeface="Calibri"/>
                <a:ea typeface="+mn-ea"/>
                <a:cs typeface="+mn-cs"/>
                <a:hlinkClick r:id="rId9"/>
              </a:rPr>
              <a:t>Road </a:t>
            </a:r>
            <a:r>
              <a:rPr lang="en-GB" sz="2400" dirty="0">
                <a:solidFill>
                  <a:prstClr val="black"/>
                </a:solidFill>
                <a:latin typeface="Calibri"/>
                <a:ea typeface="+mn-ea"/>
                <a:cs typeface="+mn-cs"/>
                <a:hlinkClick r:id="rId9"/>
              </a:rPr>
              <a:t>Construction Compliance Notification Plan (RCCNP)</a:t>
            </a:r>
            <a:r>
              <a:rPr lang="en-GB" sz="2400" dirty="0">
                <a:solidFill>
                  <a:prstClr val="black"/>
                </a:solidFill>
                <a:latin typeface="Calibri"/>
                <a:ea typeface="+mn-ea"/>
                <a:cs typeface="+mn-cs"/>
              </a:rPr>
              <a:t> </a:t>
            </a:r>
          </a:p>
          <a:p>
            <a:pPr marL="342900" lvl="0" indent="-342900">
              <a:buFont typeface="Arial" panose="020B0604020202020204" pitchFamily="34" charset="0"/>
              <a:buChar char="•"/>
            </a:pPr>
            <a:r>
              <a:rPr lang="en-GB" sz="2400" dirty="0">
                <a:solidFill>
                  <a:prstClr val="black"/>
                </a:solidFill>
                <a:latin typeface="Calibri"/>
                <a:ea typeface="+mn-ea"/>
                <a:cs typeface="+mn-cs"/>
                <a:hlinkClick r:id="rId10"/>
              </a:rPr>
              <a:t>Notice of Work Stage Completed (NWSC) </a:t>
            </a:r>
            <a:endParaRPr lang="en-GB" sz="2400" dirty="0">
              <a:solidFill>
                <a:prstClr val="black"/>
              </a:solidFill>
              <a:latin typeface="Calibri"/>
              <a:ea typeface="+mn-ea"/>
              <a:cs typeface="+mn-cs"/>
            </a:endParaRPr>
          </a:p>
          <a:p>
            <a:pPr marL="342900" lvl="0" indent="-342900">
              <a:buFont typeface="Arial" panose="020B0604020202020204" pitchFamily="34" charset="0"/>
              <a:buChar char="•"/>
            </a:pPr>
            <a:r>
              <a:rPr lang="en-GB" sz="2400" dirty="0">
                <a:solidFill>
                  <a:prstClr val="black"/>
                </a:solidFill>
                <a:latin typeface="Calibri"/>
                <a:ea typeface="+mn-ea"/>
                <a:cs typeface="+mn-cs"/>
                <a:hlinkClick r:id="rId11"/>
              </a:rPr>
              <a:t>Notification of Start of Works (NCSW)</a:t>
            </a:r>
            <a:r>
              <a:rPr lang="en-GB" sz="2400" dirty="0">
                <a:solidFill>
                  <a:prstClr val="black"/>
                </a:solidFill>
                <a:latin typeface="Calibri"/>
                <a:ea typeface="+mn-ea"/>
                <a:cs typeface="+mn-cs"/>
              </a:rPr>
              <a:t> </a:t>
            </a:r>
          </a:p>
        </p:txBody>
      </p:sp>
      <p:sp>
        <p:nvSpPr>
          <p:cNvPr id="4" name="Content Placeholder 6"/>
          <p:cNvSpPr>
            <a:spLocks noGrp="1"/>
          </p:cNvSpPr>
          <p:nvPr>
            <p:ph idx="10"/>
          </p:nvPr>
        </p:nvSpPr>
        <p:spPr>
          <a:xfrm>
            <a:off x="755576" y="1124744"/>
            <a:ext cx="7632848" cy="576064"/>
          </a:xfrm>
        </p:spPr>
        <p:txBody>
          <a:bodyPr/>
          <a:lstStyle/>
          <a:p>
            <a:r>
              <a:rPr lang="en-GB" dirty="0" smtClean="0"/>
              <a:t>RCC Issue Pack</a:t>
            </a:r>
            <a:endParaRPr lang="en-GB" dirty="0"/>
          </a:p>
        </p:txBody>
      </p:sp>
    </p:spTree>
    <p:extLst>
      <p:ext uri="{BB962C8B-B14F-4D97-AF65-F5344CB8AC3E}">
        <p14:creationId xmlns:p14="http://schemas.microsoft.com/office/powerpoint/2010/main" val="22439365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eRCC – Submission &amp; Approval (4)</a:t>
            </a:r>
            <a:endParaRPr lang="en-GB" sz="3200" dirty="0"/>
          </a:p>
        </p:txBody>
      </p:sp>
      <p:sp>
        <p:nvSpPr>
          <p:cNvPr id="3" name="Content Placeholder 2"/>
          <p:cNvSpPr>
            <a:spLocks noGrp="1"/>
          </p:cNvSpPr>
          <p:nvPr>
            <p:ph idx="1"/>
          </p:nvPr>
        </p:nvSpPr>
        <p:spPr>
          <a:xfrm>
            <a:off x="683568" y="1628800"/>
            <a:ext cx="7622504" cy="4968552"/>
          </a:xfrm>
        </p:spPr>
        <p:txBody>
          <a:bodyPr/>
          <a:lstStyle/>
          <a:p>
            <a:endParaRPr lang="en-GB" dirty="0">
              <a:latin typeface="+mn-lt"/>
            </a:endParaRPr>
          </a:p>
          <a:p>
            <a:r>
              <a:rPr lang="en-GB" dirty="0" smtClean="0">
                <a:latin typeface="+mn-lt"/>
              </a:rPr>
              <a:t>RCC  Issue Pack - Issued Electronically via Public Access</a:t>
            </a:r>
          </a:p>
          <a:p>
            <a:endParaRPr lang="en-GB" dirty="0" smtClean="0">
              <a:latin typeface="+mn-lt"/>
            </a:endParaRPr>
          </a:p>
          <a:p>
            <a:r>
              <a:rPr lang="en-GB" dirty="0" smtClean="0">
                <a:latin typeface="+mn-lt"/>
              </a:rPr>
              <a:t>No longer be issuing Fee invoice at this Stage</a:t>
            </a:r>
          </a:p>
          <a:p>
            <a:pPr marL="1028700" lvl="1">
              <a:buFont typeface="Arial" panose="020B0604020202020204" pitchFamily="34" charset="0"/>
              <a:buChar char="•"/>
            </a:pPr>
            <a:r>
              <a:rPr lang="en-GB" dirty="0">
                <a:solidFill>
                  <a:prstClr val="black"/>
                </a:solidFill>
                <a:latin typeface="+mn-lt"/>
              </a:rPr>
              <a:t>This will be issued to you following </a:t>
            </a:r>
            <a:r>
              <a:rPr lang="en-GB" dirty="0" smtClean="0">
                <a:solidFill>
                  <a:prstClr val="black"/>
                </a:solidFill>
                <a:latin typeface="+mn-lt"/>
              </a:rPr>
              <a:t>pre-commencement</a:t>
            </a:r>
            <a:endParaRPr lang="en-GB" dirty="0" smtClean="0">
              <a:latin typeface="+mn-lt"/>
            </a:endParaRPr>
          </a:p>
          <a:p>
            <a:pPr marL="285750" indent="-285750">
              <a:buFont typeface="Arial" panose="020B0604020202020204" pitchFamily="34" charset="0"/>
              <a:buChar char="•"/>
            </a:pPr>
            <a:endParaRPr lang="en-GB" dirty="0" smtClean="0">
              <a:latin typeface="+mn-lt"/>
            </a:endParaRPr>
          </a:p>
          <a:p>
            <a:pPr lvl="0"/>
            <a:r>
              <a:rPr lang="en-GB" dirty="0">
                <a:solidFill>
                  <a:prstClr val="black"/>
                </a:solidFill>
                <a:latin typeface="+mn-lt"/>
              </a:rPr>
              <a:t>We will not issue any RCCs until the 28 day Neighbour Notification period has passed </a:t>
            </a:r>
          </a:p>
          <a:p>
            <a:pPr lvl="0"/>
            <a:endParaRPr lang="en-GB" dirty="0" smtClean="0">
              <a:solidFill>
                <a:prstClr val="black"/>
              </a:solidFill>
              <a:latin typeface="+mn-lt"/>
            </a:endParaRPr>
          </a:p>
          <a:p>
            <a:pPr lvl="0"/>
            <a:r>
              <a:rPr lang="en-GB" dirty="0" smtClean="0">
                <a:solidFill>
                  <a:prstClr val="black"/>
                </a:solidFill>
                <a:latin typeface="+mn-lt"/>
              </a:rPr>
              <a:t>Will not normally issue RCC until planning permission is granted</a:t>
            </a:r>
          </a:p>
          <a:p>
            <a:pPr lvl="0"/>
            <a:endParaRPr lang="en-GB" dirty="0" smtClean="0">
              <a:solidFill>
                <a:prstClr val="black"/>
              </a:solidFill>
              <a:latin typeface="+mn-lt"/>
            </a:endParaRPr>
          </a:p>
          <a:p>
            <a:pPr lvl="0"/>
            <a:r>
              <a:rPr lang="en-GB" dirty="0" smtClean="0">
                <a:solidFill>
                  <a:prstClr val="black"/>
                </a:solidFill>
                <a:latin typeface="+mn-lt"/>
              </a:rPr>
              <a:t>Prior </a:t>
            </a:r>
            <a:r>
              <a:rPr lang="en-GB" dirty="0">
                <a:solidFill>
                  <a:prstClr val="black"/>
                </a:solidFill>
                <a:latin typeface="+mn-lt"/>
              </a:rPr>
              <a:t>to issue </a:t>
            </a:r>
            <a:r>
              <a:rPr lang="en-GB" dirty="0" smtClean="0">
                <a:solidFill>
                  <a:prstClr val="black"/>
                </a:solidFill>
                <a:latin typeface="+mn-lt"/>
              </a:rPr>
              <a:t>we will require  </a:t>
            </a:r>
            <a:r>
              <a:rPr lang="en-GB" dirty="0">
                <a:solidFill>
                  <a:prstClr val="black"/>
                </a:solidFill>
                <a:latin typeface="+mn-lt"/>
              </a:rPr>
              <a:t>1 x hard copy of approved drawings to be </a:t>
            </a:r>
            <a:r>
              <a:rPr lang="en-GB" dirty="0" smtClean="0">
                <a:solidFill>
                  <a:prstClr val="black"/>
                </a:solidFill>
                <a:latin typeface="+mn-lt"/>
              </a:rPr>
              <a:t>submitted</a:t>
            </a:r>
            <a:endParaRPr lang="en-GB" dirty="0">
              <a:latin typeface="+mn-lt"/>
            </a:endParaRPr>
          </a:p>
          <a:p>
            <a:pPr marL="285750" indent="-285750">
              <a:buFont typeface="Arial" panose="020B0604020202020204" pitchFamily="34" charset="0"/>
              <a:buChar char="•"/>
            </a:pPr>
            <a:endParaRPr lang="en-GB" sz="1800" dirty="0" smtClean="0"/>
          </a:p>
        </p:txBody>
      </p:sp>
      <p:sp>
        <p:nvSpPr>
          <p:cNvPr id="4" name="Content Placeholder 6"/>
          <p:cNvSpPr>
            <a:spLocks noGrp="1"/>
          </p:cNvSpPr>
          <p:nvPr>
            <p:ph idx="10"/>
          </p:nvPr>
        </p:nvSpPr>
        <p:spPr>
          <a:xfrm>
            <a:off x="755576" y="1124744"/>
            <a:ext cx="7632848" cy="576064"/>
          </a:xfrm>
        </p:spPr>
        <p:txBody>
          <a:bodyPr/>
          <a:lstStyle/>
          <a:p>
            <a:r>
              <a:rPr lang="en-GB" sz="2800" b="1" dirty="0" smtClean="0"/>
              <a:t>RCC Issue</a:t>
            </a:r>
            <a:endParaRPr lang="en-GB" sz="2800" b="1" dirty="0"/>
          </a:p>
        </p:txBody>
      </p:sp>
    </p:spTree>
    <p:extLst>
      <p:ext uri="{BB962C8B-B14F-4D97-AF65-F5344CB8AC3E}">
        <p14:creationId xmlns:p14="http://schemas.microsoft.com/office/powerpoint/2010/main" val="3868030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06090"/>
          </a:xfrm>
        </p:spPr>
        <p:txBody>
          <a:bodyPr/>
          <a:lstStyle/>
          <a:p>
            <a:r>
              <a:rPr lang="en-GB" dirty="0" smtClean="0"/>
              <a:t>Speakers</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71263582"/>
              </p:ext>
            </p:extLst>
          </p:nvPr>
        </p:nvGraphicFramePr>
        <p:xfrm>
          <a:off x="0" y="1412776"/>
          <a:ext cx="9144000" cy="5445225"/>
        </p:xfrm>
        <a:graphic>
          <a:graphicData uri="http://schemas.openxmlformats.org/drawingml/2006/table">
            <a:tbl>
              <a:tblPr firstRow="1" bandRow="1">
                <a:tableStyleId>{5C22544A-7EE6-4342-B048-85BDC9FD1C3A}</a:tableStyleId>
              </a:tblPr>
              <a:tblGrid>
                <a:gridCol w="2141838"/>
                <a:gridCol w="2430162"/>
                <a:gridCol w="2902458"/>
                <a:gridCol w="1669542"/>
              </a:tblGrid>
              <a:tr h="753364">
                <a:tc>
                  <a:txBody>
                    <a:bodyPr/>
                    <a:lstStyle/>
                    <a:p>
                      <a:r>
                        <a:rPr lang="en-GB" dirty="0" smtClean="0"/>
                        <a:t>Name</a:t>
                      </a:r>
                      <a:endParaRPr lang="en-GB" dirty="0"/>
                    </a:p>
                  </a:txBody>
                  <a:tcPr/>
                </a:tc>
                <a:tc>
                  <a:txBody>
                    <a:bodyPr/>
                    <a:lstStyle/>
                    <a:p>
                      <a:r>
                        <a:rPr lang="en-GB" dirty="0" smtClean="0"/>
                        <a:t>Role</a:t>
                      </a:r>
                      <a:endParaRPr lang="en-GB" dirty="0"/>
                    </a:p>
                  </a:txBody>
                  <a:tcPr/>
                </a:tc>
                <a:tc>
                  <a:txBody>
                    <a:bodyPr/>
                    <a:lstStyle/>
                    <a:p>
                      <a:r>
                        <a:rPr lang="en-GB" dirty="0" smtClean="0"/>
                        <a:t>Team/Location</a:t>
                      </a:r>
                      <a:endParaRPr lang="en-GB" dirty="0"/>
                    </a:p>
                  </a:txBody>
                  <a:tcPr/>
                </a:tc>
                <a:tc>
                  <a:txBody>
                    <a:bodyPr/>
                    <a:lstStyle/>
                    <a:p>
                      <a:r>
                        <a:rPr lang="en-GB" dirty="0" smtClean="0"/>
                        <a:t>Service</a:t>
                      </a:r>
                      <a:endParaRPr lang="en-GB" dirty="0"/>
                    </a:p>
                  </a:txBody>
                  <a:tcPr/>
                </a:tc>
              </a:tr>
              <a:tr h="762045">
                <a:tc>
                  <a:txBody>
                    <a:bodyPr/>
                    <a:lstStyle/>
                    <a:p>
                      <a:r>
                        <a:rPr lang="en-GB" dirty="0" smtClean="0"/>
                        <a:t>Richard</a:t>
                      </a:r>
                      <a:r>
                        <a:rPr lang="en-GB" baseline="0" dirty="0" smtClean="0"/>
                        <a:t> Gerring</a:t>
                      </a:r>
                      <a:endParaRPr lang="en-GB" dirty="0"/>
                    </a:p>
                  </a:txBody>
                  <a:tcPr/>
                </a:tc>
                <a:tc>
                  <a:txBody>
                    <a:bodyPr/>
                    <a:lstStyle/>
                    <a:p>
                      <a:r>
                        <a:rPr lang="en-GB" dirty="0" smtClean="0"/>
                        <a:t>Transport Planning Manager</a:t>
                      </a:r>
                      <a:endParaRPr lang="en-GB" dirty="0"/>
                    </a:p>
                  </a:txBody>
                  <a:tcPr/>
                </a:tc>
                <a:tc>
                  <a:txBody>
                    <a:bodyPr/>
                    <a:lstStyle/>
                    <a:p>
                      <a:r>
                        <a:rPr lang="en-GB" dirty="0" smtClean="0"/>
                        <a:t>Transport</a:t>
                      </a:r>
                      <a:r>
                        <a:rPr lang="en-GB" baseline="0" dirty="0" smtClean="0"/>
                        <a:t> Planning - HQ</a:t>
                      </a:r>
                      <a:endParaRPr lang="en-GB" dirty="0"/>
                    </a:p>
                  </a:txBody>
                  <a:tcPr/>
                </a:tc>
                <a:tc>
                  <a:txBody>
                    <a:bodyPr/>
                    <a:lstStyle/>
                    <a:p>
                      <a:r>
                        <a:rPr lang="en-GB" dirty="0" smtClean="0"/>
                        <a:t>D &amp; I</a:t>
                      </a:r>
                      <a:endParaRPr lang="en-GB" dirty="0"/>
                    </a:p>
                  </a:txBody>
                  <a:tcPr/>
                </a:tc>
              </a:tr>
              <a:tr h="916360">
                <a:tc>
                  <a:txBody>
                    <a:bodyPr/>
                    <a:lstStyle/>
                    <a:p>
                      <a:r>
                        <a:rPr lang="en-GB" dirty="0" smtClean="0"/>
                        <a:t>Laura Williamson</a:t>
                      </a:r>
                      <a:endParaRPr lang="en-GB" dirty="0"/>
                    </a:p>
                  </a:txBody>
                  <a:tcPr/>
                </a:tc>
                <a:tc>
                  <a:txBody>
                    <a:bodyPr/>
                    <a:lstStyle/>
                    <a:p>
                      <a:r>
                        <a:rPr lang="en-GB" dirty="0" smtClean="0"/>
                        <a:t>Performance</a:t>
                      </a:r>
                      <a:r>
                        <a:rPr lang="en-GB" baseline="0" dirty="0" smtClean="0"/>
                        <a:t> &amp; Systems Support Officer</a:t>
                      </a:r>
                      <a:endParaRPr lang="en-GB" dirty="0"/>
                    </a:p>
                  </a:txBody>
                  <a:tcPr/>
                </a:tc>
                <a:tc>
                  <a:txBody>
                    <a:bodyPr/>
                    <a:lstStyle/>
                    <a:p>
                      <a:r>
                        <a:rPr lang="en-GB" dirty="0" smtClean="0"/>
                        <a:t>Planning &amp; Environment - HQ</a:t>
                      </a:r>
                      <a:endParaRPr lang="en-GB" dirty="0"/>
                    </a:p>
                  </a:txBody>
                  <a:tcPr/>
                </a:tc>
                <a:tc>
                  <a:txBody>
                    <a:bodyPr/>
                    <a:lstStyle/>
                    <a:p>
                      <a:r>
                        <a:rPr lang="en-GB" dirty="0" smtClean="0"/>
                        <a:t>D &amp; I</a:t>
                      </a:r>
                      <a:endParaRPr lang="en-GB" dirty="0"/>
                    </a:p>
                  </a:txBody>
                  <a:tcPr/>
                </a:tc>
              </a:tr>
              <a:tr h="753364">
                <a:tc>
                  <a:txBody>
                    <a:bodyPr/>
                    <a:lstStyle/>
                    <a:p>
                      <a:r>
                        <a:rPr lang="en-GB" dirty="0" smtClean="0"/>
                        <a:t>Jane Bridge</a:t>
                      </a:r>
                      <a:endParaRPr lang="en-GB" dirty="0"/>
                    </a:p>
                  </a:txBody>
                  <a:tcPr/>
                </a:tc>
                <a:tc>
                  <a:txBody>
                    <a:bodyPr/>
                    <a:lstStyle/>
                    <a:p>
                      <a:r>
                        <a:rPr lang="en-GB" dirty="0" smtClean="0"/>
                        <a:t>Senior Engineer</a:t>
                      </a:r>
                      <a:endParaRPr lang="en-GB" dirty="0"/>
                    </a:p>
                  </a:txBody>
                  <a:tcPr/>
                </a:tc>
                <a:tc>
                  <a:txBody>
                    <a:bodyPr/>
                    <a:lstStyle/>
                    <a:p>
                      <a:r>
                        <a:rPr lang="en-GB" dirty="0" smtClean="0"/>
                        <a:t>Transport Planning</a:t>
                      </a:r>
                      <a:r>
                        <a:rPr lang="en-GB" baseline="0" dirty="0" smtClean="0"/>
                        <a:t> - HQ</a:t>
                      </a:r>
                      <a:endParaRPr lang="en-GB" dirty="0"/>
                    </a:p>
                  </a:txBody>
                  <a:tcPr/>
                </a:tc>
                <a:tc>
                  <a:txBody>
                    <a:bodyPr/>
                    <a:lstStyle/>
                    <a:p>
                      <a:r>
                        <a:rPr lang="en-GB" dirty="0" smtClean="0"/>
                        <a:t>D &amp; I</a:t>
                      </a:r>
                      <a:endParaRPr lang="en-GB" dirty="0"/>
                    </a:p>
                  </a:txBody>
                  <a:tcPr/>
                </a:tc>
              </a:tr>
              <a:tr h="753364">
                <a:tc>
                  <a:txBody>
                    <a:bodyPr/>
                    <a:lstStyle/>
                    <a:p>
                      <a:r>
                        <a:rPr lang="en-GB" dirty="0" smtClean="0"/>
                        <a:t>Mark Clough</a:t>
                      </a:r>
                      <a:endParaRPr lang="en-GB" dirty="0"/>
                    </a:p>
                  </a:txBody>
                  <a:tcPr/>
                </a:tc>
                <a:tc>
                  <a:txBody>
                    <a:bodyPr/>
                    <a:lstStyle/>
                    <a:p>
                      <a:r>
                        <a:rPr lang="en-GB" dirty="0" smtClean="0"/>
                        <a:t>Senior Engineer</a:t>
                      </a:r>
                      <a:endParaRPr lang="en-GB" dirty="0"/>
                    </a:p>
                  </a:txBody>
                  <a:tcPr/>
                </a:tc>
                <a:tc>
                  <a:txBody>
                    <a:bodyPr/>
                    <a:lstStyle/>
                    <a:p>
                      <a:r>
                        <a:rPr lang="en-GB" dirty="0" smtClean="0"/>
                        <a:t>Transport Planning</a:t>
                      </a:r>
                      <a:r>
                        <a:rPr lang="en-GB" baseline="0" dirty="0" smtClean="0"/>
                        <a:t> - HQ</a:t>
                      </a:r>
                      <a:endParaRPr lang="en-GB" dirty="0"/>
                    </a:p>
                  </a:txBody>
                  <a:tcPr/>
                </a:tc>
                <a:tc>
                  <a:txBody>
                    <a:bodyPr/>
                    <a:lstStyle/>
                    <a:p>
                      <a:r>
                        <a:rPr lang="en-GB" dirty="0" smtClean="0"/>
                        <a:t>D &amp; I</a:t>
                      </a:r>
                      <a:endParaRPr lang="en-GB" dirty="0"/>
                    </a:p>
                  </a:txBody>
                  <a:tcPr/>
                </a:tc>
              </a:tr>
              <a:tr h="753364">
                <a:tc>
                  <a:txBody>
                    <a:bodyPr/>
                    <a:lstStyle/>
                    <a:p>
                      <a:r>
                        <a:rPr lang="en-GB" dirty="0" smtClean="0"/>
                        <a:t>Mark Smith</a:t>
                      </a:r>
                      <a:endParaRPr lang="en-GB" dirty="0"/>
                    </a:p>
                  </a:txBody>
                  <a:tcPr/>
                </a:tc>
                <a:tc>
                  <a:txBody>
                    <a:bodyPr/>
                    <a:lstStyle/>
                    <a:p>
                      <a:r>
                        <a:rPr lang="en-GB" dirty="0" smtClean="0"/>
                        <a:t>Senior Engineer</a:t>
                      </a:r>
                      <a:endParaRPr lang="en-GB" dirty="0"/>
                    </a:p>
                  </a:txBody>
                  <a:tcPr/>
                </a:tc>
                <a:tc>
                  <a:txBody>
                    <a:bodyPr/>
                    <a:lstStyle/>
                    <a:p>
                      <a:r>
                        <a:rPr lang="en-GB" dirty="0" smtClean="0"/>
                        <a:t>Area Roads – Lochaber, Nairn</a:t>
                      </a:r>
                      <a:r>
                        <a:rPr lang="en-GB" baseline="0" dirty="0" smtClean="0"/>
                        <a:t> &amp; Badenoch</a:t>
                      </a:r>
                      <a:endParaRPr lang="en-GB" dirty="0"/>
                    </a:p>
                  </a:txBody>
                  <a:tcPr/>
                </a:tc>
                <a:tc>
                  <a:txBody>
                    <a:bodyPr/>
                    <a:lstStyle/>
                    <a:p>
                      <a:r>
                        <a:rPr lang="en-GB" dirty="0" smtClean="0"/>
                        <a:t>Community Services</a:t>
                      </a:r>
                      <a:endParaRPr lang="en-GB" dirty="0"/>
                    </a:p>
                  </a:txBody>
                  <a:tcPr/>
                </a:tc>
              </a:tr>
              <a:tr h="753364">
                <a:tc>
                  <a:txBody>
                    <a:bodyPr/>
                    <a:lstStyle/>
                    <a:p>
                      <a:r>
                        <a:rPr lang="en-GB" dirty="0" smtClean="0"/>
                        <a:t>Joanne Sutherland</a:t>
                      </a:r>
                      <a:endParaRPr lang="en-GB" dirty="0"/>
                    </a:p>
                  </a:txBody>
                  <a:tcPr/>
                </a:tc>
                <a:tc>
                  <a:txBody>
                    <a:bodyPr/>
                    <a:lstStyle/>
                    <a:p>
                      <a:r>
                        <a:rPr lang="en-GB" dirty="0" smtClean="0"/>
                        <a:t>Senior Engineer</a:t>
                      </a:r>
                      <a:endParaRPr lang="en-GB" dirty="0"/>
                    </a:p>
                  </a:txBody>
                  <a:tcPr/>
                </a:tc>
                <a:tc>
                  <a:txBody>
                    <a:bodyPr/>
                    <a:lstStyle/>
                    <a:p>
                      <a:r>
                        <a:rPr lang="en-GB" dirty="0" smtClean="0"/>
                        <a:t>Area Roads – Caithness &amp; Sutherland</a:t>
                      </a:r>
                      <a:endParaRPr lang="en-GB" dirty="0"/>
                    </a:p>
                  </a:txBody>
                  <a:tcPr/>
                </a:tc>
                <a:tc>
                  <a:txBody>
                    <a:bodyPr/>
                    <a:lstStyle/>
                    <a:p>
                      <a:r>
                        <a:rPr lang="en-GB" dirty="0" smtClean="0"/>
                        <a:t>Community Services</a:t>
                      </a:r>
                      <a:endParaRPr lang="en-GB" dirty="0"/>
                    </a:p>
                  </a:txBody>
                  <a:tcPr/>
                </a:tc>
              </a:tr>
            </a:tbl>
          </a:graphicData>
        </a:graphic>
      </p:graphicFrame>
    </p:spTree>
    <p:extLst>
      <p:ext uri="{BB962C8B-B14F-4D97-AF65-F5344CB8AC3E}">
        <p14:creationId xmlns:p14="http://schemas.microsoft.com/office/powerpoint/2010/main" val="4031679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994122"/>
          </a:xfrm>
        </p:spPr>
        <p:txBody>
          <a:bodyPr/>
          <a:lstStyle/>
          <a:p>
            <a:r>
              <a:rPr lang="en-GB" dirty="0" smtClean="0"/>
              <a:t>QUESTIONS?</a:t>
            </a:r>
            <a:endParaRPr lang="en-GB"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2060848"/>
            <a:ext cx="45720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29488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related permissions</a:t>
            </a:r>
            <a:endParaRPr lang="en-GB" dirty="0"/>
          </a:p>
        </p:txBody>
      </p:sp>
      <p:sp>
        <p:nvSpPr>
          <p:cNvPr id="3" name="Content Placeholder 2"/>
          <p:cNvSpPr>
            <a:spLocks noGrp="1"/>
          </p:cNvSpPr>
          <p:nvPr>
            <p:ph idx="1"/>
          </p:nvPr>
        </p:nvSpPr>
        <p:spPr>
          <a:xfrm>
            <a:off x="755576" y="1916832"/>
            <a:ext cx="7632848" cy="4536504"/>
          </a:xfrm>
        </p:spPr>
        <p:txBody>
          <a:bodyPr/>
          <a:lstStyle/>
          <a:p>
            <a:pPr marL="0" indent="0">
              <a:buNone/>
            </a:pPr>
            <a:r>
              <a:rPr lang="en-GB" dirty="0" smtClean="0">
                <a:hlinkClick r:id="rId3"/>
              </a:rPr>
              <a:t>Planning Permission</a:t>
            </a:r>
            <a:endParaRPr lang="en-GB" dirty="0">
              <a:solidFill>
                <a:srgbClr val="FF0000"/>
              </a:solidFill>
            </a:endParaRPr>
          </a:p>
          <a:p>
            <a:pPr marL="0" lvl="0" indent="0">
              <a:buNone/>
            </a:pPr>
            <a:endParaRPr lang="en-GB" dirty="0" smtClean="0">
              <a:solidFill>
                <a:srgbClr val="FF0000"/>
              </a:solidFill>
              <a:hlinkClick r:id="rId4"/>
            </a:endParaRPr>
          </a:p>
          <a:p>
            <a:pPr marL="0" lvl="0" indent="0">
              <a:buNone/>
            </a:pPr>
            <a:r>
              <a:rPr lang="en-GB" dirty="0" smtClean="0">
                <a:solidFill>
                  <a:srgbClr val="FF0000"/>
                </a:solidFill>
                <a:hlinkClick r:id="rId4"/>
              </a:rPr>
              <a:t>Permits </a:t>
            </a:r>
            <a:r>
              <a:rPr lang="en-GB" dirty="0">
                <a:solidFill>
                  <a:srgbClr val="FF0000"/>
                </a:solidFill>
                <a:hlinkClick r:id="rId4"/>
              </a:rPr>
              <a:t>for working on public </a:t>
            </a:r>
            <a:r>
              <a:rPr lang="en-GB" dirty="0" smtClean="0">
                <a:solidFill>
                  <a:srgbClr val="FF0000"/>
                </a:solidFill>
                <a:hlinkClick r:id="rId4"/>
              </a:rPr>
              <a:t>roads</a:t>
            </a:r>
            <a:endParaRPr lang="en-GB" dirty="0">
              <a:solidFill>
                <a:srgbClr val="FF0000"/>
              </a:solidFill>
            </a:endParaRPr>
          </a:p>
          <a:p>
            <a:pPr lvl="0"/>
            <a:r>
              <a:rPr lang="en-GB" dirty="0"/>
              <a:t>Notice Periods required</a:t>
            </a:r>
          </a:p>
          <a:p>
            <a:pPr lvl="0"/>
            <a:r>
              <a:rPr lang="en-GB" dirty="0"/>
              <a:t>Fees for these payments</a:t>
            </a:r>
          </a:p>
          <a:p>
            <a:pPr lvl="0"/>
            <a:r>
              <a:rPr lang="en-GB" dirty="0"/>
              <a:t>Maintenance periods associated with </a:t>
            </a:r>
            <a:r>
              <a:rPr lang="en-GB" dirty="0" smtClean="0"/>
              <a:t>them</a:t>
            </a:r>
            <a:endParaRPr lang="en-GB" dirty="0"/>
          </a:p>
          <a:p>
            <a:pPr lvl="0"/>
            <a:r>
              <a:rPr lang="en-GB" dirty="0" smtClean="0">
                <a:solidFill>
                  <a:prstClr val="black"/>
                </a:solidFill>
              </a:rPr>
              <a:t>There will also be a link to this web page in the RCC Covering letter</a:t>
            </a:r>
            <a:endParaRPr lang="en-GB" dirty="0">
              <a:solidFill>
                <a:prstClr val="black"/>
              </a:solidFill>
            </a:endParaRPr>
          </a:p>
        </p:txBody>
      </p:sp>
      <p:sp>
        <p:nvSpPr>
          <p:cNvPr id="4" name="Content Placeholder 3"/>
          <p:cNvSpPr txBox="1">
            <a:spLocks/>
          </p:cNvSpPr>
          <p:nvPr/>
        </p:nvSpPr>
        <p:spPr>
          <a:xfrm>
            <a:off x="755576" y="1124744"/>
            <a:ext cx="7632848" cy="57606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b="1" dirty="0" smtClean="0"/>
              <a:t>Other Permissions</a:t>
            </a:r>
            <a:endParaRPr lang="en-GB" b="1" dirty="0"/>
          </a:p>
        </p:txBody>
      </p:sp>
    </p:spTree>
    <p:extLst>
      <p:ext uri="{BB962C8B-B14F-4D97-AF65-F5344CB8AC3E}">
        <p14:creationId xmlns:p14="http://schemas.microsoft.com/office/powerpoint/2010/main" val="1914425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Road Bond Management</a:t>
            </a:r>
            <a:endParaRPr lang="en-GB"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smtClean="0"/>
              <a:t>Value of Bond will continue to be stated in the RCC Approval</a:t>
            </a:r>
          </a:p>
          <a:p>
            <a:pPr marL="342900" indent="-342900">
              <a:buFont typeface="Arial" panose="020B0604020202020204" pitchFamily="34" charset="0"/>
              <a:buChar char="•"/>
            </a:pPr>
            <a:r>
              <a:rPr lang="en-GB" b="1" dirty="0" smtClean="0">
                <a:solidFill>
                  <a:srgbClr val="FF0000"/>
                </a:solidFill>
              </a:rPr>
              <a:t>Bonds MUST be lodged with Council PRIOR to housebuilding commencing</a:t>
            </a:r>
          </a:p>
          <a:p>
            <a:pPr marL="342900" indent="-342900">
              <a:buFont typeface="Arial" panose="020B0604020202020204" pitchFamily="34" charset="0"/>
              <a:buChar char="•"/>
            </a:pPr>
            <a:r>
              <a:rPr lang="en-GB" dirty="0" smtClean="0"/>
              <a:t>Cash Bonds or Financial Guarantees accepted</a:t>
            </a:r>
          </a:p>
          <a:p>
            <a:pPr marL="342900" indent="-342900">
              <a:buFont typeface="Arial" panose="020B0604020202020204" pitchFamily="34" charset="0"/>
              <a:buChar char="•"/>
            </a:pPr>
            <a:r>
              <a:rPr lang="en-GB" dirty="0" smtClean="0"/>
              <a:t>Bonds should be submitted to our eProcessing Centre</a:t>
            </a:r>
          </a:p>
          <a:p>
            <a:pPr marL="342900" indent="-342900">
              <a:buFont typeface="Arial" panose="020B0604020202020204" pitchFamily="34" charset="0"/>
              <a:buChar char="•"/>
            </a:pPr>
            <a:r>
              <a:rPr lang="en-GB" dirty="0" smtClean="0"/>
              <a:t>Lodge a Cash Bond Notification Form</a:t>
            </a:r>
          </a:p>
          <a:p>
            <a:pPr marL="342900" indent="-342900">
              <a:buFont typeface="Arial" panose="020B0604020202020204" pitchFamily="34" charset="0"/>
              <a:buChar char="•"/>
            </a:pPr>
            <a:r>
              <a:rPr lang="en-GB" dirty="0" smtClean="0"/>
              <a:t>Style Bond (Financial Guarantees) will be on website and in RCC issue pack</a:t>
            </a:r>
          </a:p>
          <a:p>
            <a:pPr marL="342900" indent="-342900">
              <a:buFont typeface="Arial" panose="020B0604020202020204" pitchFamily="34" charset="0"/>
              <a:buChar char="•"/>
            </a:pPr>
            <a:r>
              <a:rPr lang="en-GB" dirty="0" smtClean="0"/>
              <a:t>Bonds received will be checked by Finance &amp; Legal Services (only Finance if use standard Bond Style)</a:t>
            </a:r>
          </a:p>
          <a:p>
            <a:pPr marL="342900" indent="-342900">
              <a:buFont typeface="Arial" panose="020B0604020202020204" pitchFamily="34" charset="0"/>
              <a:buChar char="•"/>
            </a:pPr>
            <a:r>
              <a:rPr lang="en-GB" dirty="0" smtClean="0"/>
              <a:t>Will be treated by us as ‘draft’ initially</a:t>
            </a:r>
          </a:p>
          <a:p>
            <a:pPr marL="342900" indent="-342900">
              <a:buFont typeface="Arial" panose="020B0604020202020204" pitchFamily="34" charset="0"/>
              <a:buChar char="•"/>
            </a:pPr>
            <a:r>
              <a:rPr lang="en-GB" dirty="0" smtClean="0"/>
              <a:t>You will receive confirmation that your Bond has been received and is acceptable</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endParaRPr lang="en-GB" dirty="0" smtClean="0">
              <a:solidFill>
                <a:srgbClr val="FF0000"/>
              </a:solidFill>
            </a:endParaRPr>
          </a:p>
        </p:txBody>
      </p:sp>
      <p:sp>
        <p:nvSpPr>
          <p:cNvPr id="4" name="Content Placeholder 3"/>
          <p:cNvSpPr>
            <a:spLocks noGrp="1"/>
          </p:cNvSpPr>
          <p:nvPr>
            <p:ph idx="10"/>
          </p:nvPr>
        </p:nvSpPr>
        <p:spPr/>
        <p:txBody>
          <a:bodyPr/>
          <a:lstStyle/>
          <a:p>
            <a:r>
              <a:rPr lang="en-GB" dirty="0" smtClean="0"/>
              <a:t>Lodging a Bond</a:t>
            </a:r>
            <a:endParaRPr lang="en-GB" dirty="0"/>
          </a:p>
        </p:txBody>
      </p:sp>
    </p:spTree>
    <p:extLst>
      <p:ext uri="{BB962C8B-B14F-4D97-AF65-F5344CB8AC3E}">
        <p14:creationId xmlns:p14="http://schemas.microsoft.com/office/powerpoint/2010/main" val="28910897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RCCNP (1)</a:t>
            </a:r>
            <a:endParaRPr lang="en-GB" dirty="0"/>
          </a:p>
        </p:txBody>
      </p:sp>
      <p:sp>
        <p:nvSpPr>
          <p:cNvPr id="3" name="Content Placeholder 2"/>
          <p:cNvSpPr>
            <a:spLocks noGrp="1"/>
          </p:cNvSpPr>
          <p:nvPr>
            <p:ph idx="1"/>
          </p:nvPr>
        </p:nvSpPr>
        <p:spPr/>
        <p:txBody>
          <a:bodyPr/>
          <a:lstStyle/>
          <a:p>
            <a:pPr lvl="0"/>
            <a:r>
              <a:rPr lang="en-GB" sz="2400" dirty="0">
                <a:solidFill>
                  <a:prstClr val="black"/>
                </a:solidFill>
                <a:ea typeface="Ebrima" panose="02000000000000000000" pitchFamily="2" charset="0"/>
                <a:cs typeface="Ebrima" panose="02000000000000000000" pitchFamily="2" charset="0"/>
                <a:hlinkClick r:id="rId3"/>
              </a:rPr>
              <a:t>Road Construction Compliance Notification Plan (RCCNP)</a:t>
            </a:r>
            <a:r>
              <a:rPr lang="en-GB" sz="2400" dirty="0">
                <a:solidFill>
                  <a:prstClr val="black"/>
                </a:solidFill>
                <a:ea typeface="Ebrima" panose="02000000000000000000" pitchFamily="2" charset="0"/>
                <a:cs typeface="Ebrima" panose="02000000000000000000" pitchFamily="2" charset="0"/>
              </a:rPr>
              <a:t> </a:t>
            </a:r>
          </a:p>
          <a:p>
            <a:r>
              <a:rPr lang="en-GB" dirty="0" smtClean="0"/>
              <a:t>Adopted from Building Standards</a:t>
            </a:r>
          </a:p>
          <a:p>
            <a:r>
              <a:rPr lang="en-GB" dirty="0" smtClean="0"/>
              <a:t>Engagement Sessions - Points at which Inspections required not clear</a:t>
            </a:r>
          </a:p>
          <a:p>
            <a:r>
              <a:rPr lang="en-GB" dirty="0" smtClean="0"/>
              <a:t>Sets out when we would like to be notified</a:t>
            </a:r>
          </a:p>
          <a:p>
            <a:r>
              <a:rPr lang="en-GB" dirty="0" smtClean="0"/>
              <a:t>Area Roads decision to inspect or not</a:t>
            </a:r>
          </a:p>
          <a:p>
            <a:r>
              <a:rPr lang="en-GB" dirty="0" smtClean="0"/>
              <a:t>This document will be discussed at pre-commencement</a:t>
            </a:r>
          </a:p>
          <a:p>
            <a:r>
              <a:rPr lang="en-GB" dirty="0" smtClean="0"/>
              <a:t>Notification of Pre-commencement is first item on this document…</a:t>
            </a:r>
            <a:endParaRPr lang="en-GB" dirty="0"/>
          </a:p>
        </p:txBody>
      </p:sp>
    </p:spTree>
    <p:extLst>
      <p:ext uri="{BB962C8B-B14F-4D97-AF65-F5344CB8AC3E}">
        <p14:creationId xmlns:p14="http://schemas.microsoft.com/office/powerpoint/2010/main" val="29575959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RCCNP (2)</a:t>
            </a:r>
            <a:endParaRPr lang="en-GB"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340768"/>
            <a:ext cx="7128792" cy="54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499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RCCNP (3)</a:t>
            </a:r>
            <a:endParaRPr lang="en-GB"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5" y="1196752"/>
            <a:ext cx="6984776" cy="5400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28534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Construction Phase</a:t>
            </a:r>
            <a:endParaRPr lang="en-GB" dirty="0"/>
          </a:p>
        </p:txBody>
      </p:sp>
      <p:sp>
        <p:nvSpPr>
          <p:cNvPr id="3" name="Content Placeholder 2"/>
          <p:cNvSpPr>
            <a:spLocks noGrp="1"/>
          </p:cNvSpPr>
          <p:nvPr>
            <p:ph idx="1"/>
          </p:nvPr>
        </p:nvSpPr>
        <p:spPr>
          <a:xfrm>
            <a:off x="765920" y="1700808"/>
            <a:ext cx="7622504" cy="4536504"/>
          </a:xfrm>
        </p:spPr>
        <p:txBody>
          <a:bodyPr/>
          <a:lstStyle/>
          <a:p>
            <a:pPr marL="342900" indent="-342900">
              <a:buFont typeface="Arial" panose="020B0604020202020204" pitchFamily="34" charset="0"/>
              <a:buChar char="•"/>
            </a:pPr>
            <a:r>
              <a:rPr lang="en-GB" dirty="0" smtClean="0"/>
              <a:t>Email Area Roads generic email to notify date of pre-commencement meeting – </a:t>
            </a:r>
            <a:r>
              <a:rPr lang="en-GB" b="1" dirty="0">
                <a:solidFill>
                  <a:srgbClr val="FF0000"/>
                </a:solidFill>
              </a:rPr>
              <a:t>4</a:t>
            </a:r>
            <a:r>
              <a:rPr lang="en-GB" b="1" dirty="0" smtClean="0">
                <a:solidFill>
                  <a:srgbClr val="FF0000"/>
                </a:solidFill>
              </a:rPr>
              <a:t> Weeks Notice Required</a:t>
            </a:r>
            <a:endParaRPr lang="en-GB" b="1" dirty="0">
              <a:solidFill>
                <a:srgbClr val="FF0000"/>
              </a:solidFill>
            </a:endParaRP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Representative from Area Roads will attend</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Discuss/Agree the RCCNP document /Works Programme</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b="1" dirty="0" smtClean="0">
                <a:solidFill>
                  <a:srgbClr val="FF0000"/>
                </a:solidFill>
              </a:rPr>
              <a:t>Notice of Start of Work – 4 weeks notice now required</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Invoice </a:t>
            </a:r>
            <a:r>
              <a:rPr lang="en-GB" dirty="0"/>
              <a:t>for Inspection Fee will be </a:t>
            </a:r>
            <a:r>
              <a:rPr lang="en-GB" dirty="0" smtClean="0"/>
              <a:t>raised (New)</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Staged Payment will be considered if required e.g. three annual payments</a:t>
            </a:r>
          </a:p>
          <a:p>
            <a:endParaRPr lang="en-GB" dirty="0" smtClean="0"/>
          </a:p>
        </p:txBody>
      </p:sp>
      <p:sp>
        <p:nvSpPr>
          <p:cNvPr id="4" name="Content Placeholder 3"/>
          <p:cNvSpPr>
            <a:spLocks noGrp="1"/>
          </p:cNvSpPr>
          <p:nvPr>
            <p:ph idx="10"/>
          </p:nvPr>
        </p:nvSpPr>
        <p:spPr>
          <a:xfrm>
            <a:off x="755576" y="1052736"/>
            <a:ext cx="7632848" cy="576064"/>
          </a:xfrm>
        </p:spPr>
        <p:txBody>
          <a:bodyPr/>
          <a:lstStyle/>
          <a:p>
            <a:r>
              <a:rPr lang="en-GB" dirty="0" smtClean="0"/>
              <a:t>Pre-Commencement</a:t>
            </a:r>
            <a:endParaRPr lang="en-GB" dirty="0"/>
          </a:p>
        </p:txBody>
      </p:sp>
    </p:spTree>
    <p:extLst>
      <p:ext uri="{BB962C8B-B14F-4D97-AF65-F5344CB8AC3E}">
        <p14:creationId xmlns:p14="http://schemas.microsoft.com/office/powerpoint/2010/main" val="7113007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Construction Phase</a:t>
            </a:r>
          </a:p>
        </p:txBody>
      </p:sp>
      <p:sp>
        <p:nvSpPr>
          <p:cNvPr id="3" name="Content Placeholder 2"/>
          <p:cNvSpPr>
            <a:spLocks noGrp="1"/>
          </p:cNvSpPr>
          <p:nvPr>
            <p:ph idx="1"/>
          </p:nvPr>
        </p:nvSpPr>
        <p:spPr>
          <a:xfrm>
            <a:off x="765920" y="1772816"/>
            <a:ext cx="7622504" cy="4896544"/>
          </a:xfrm>
        </p:spPr>
        <p:txBody>
          <a:bodyPr/>
          <a:lstStyle/>
          <a:p>
            <a:pPr marL="342900" indent="-342900">
              <a:buFont typeface="Arial" panose="020B0604020202020204" pitchFamily="34" charset="0"/>
              <a:buChar char="•"/>
            </a:pPr>
            <a:r>
              <a:rPr lang="en-GB" dirty="0" smtClean="0"/>
              <a:t>Notice of Work Stage Completion Form should be used to notify us</a:t>
            </a:r>
          </a:p>
          <a:p>
            <a:pPr marL="342900" indent="-342900">
              <a:buFont typeface="Arial" panose="020B0604020202020204" pitchFamily="34" charset="0"/>
              <a:buChar char="•"/>
            </a:pPr>
            <a:r>
              <a:rPr lang="en-GB" dirty="0" smtClean="0"/>
              <a:t>Should be submitted to eProcessing Centre – online or in paper</a:t>
            </a:r>
          </a:p>
          <a:p>
            <a:pPr marL="342900" lvl="0" indent="-342900">
              <a:buFont typeface="Arial" panose="020B0604020202020204" pitchFamily="34" charset="0"/>
              <a:buChar char="•"/>
            </a:pPr>
            <a:r>
              <a:rPr lang="en-GB" b="1" dirty="0" smtClean="0">
                <a:solidFill>
                  <a:srgbClr val="FF0000"/>
                </a:solidFill>
              </a:rPr>
              <a:t>48 </a:t>
            </a:r>
            <a:r>
              <a:rPr lang="en-GB" b="1" dirty="0">
                <a:solidFill>
                  <a:srgbClr val="FF0000"/>
                </a:solidFill>
              </a:rPr>
              <a:t>hours notice required prior to completion of </a:t>
            </a:r>
            <a:r>
              <a:rPr lang="en-GB" b="1" dirty="0" smtClean="0">
                <a:solidFill>
                  <a:srgbClr val="FF0000"/>
                </a:solidFill>
              </a:rPr>
              <a:t>item/stage</a:t>
            </a:r>
          </a:p>
          <a:p>
            <a:pPr marL="342900" indent="-342900">
              <a:buFont typeface="Arial" panose="020B0604020202020204" pitchFamily="34" charset="0"/>
              <a:buChar char="•"/>
            </a:pPr>
            <a:r>
              <a:rPr lang="en-GB" dirty="0" smtClean="0"/>
              <a:t>Area Roads will decide if inspection required or not</a:t>
            </a:r>
          </a:p>
          <a:p>
            <a:pPr marL="342900" indent="-342900">
              <a:buFont typeface="Arial" panose="020B0604020202020204" pitchFamily="34" charset="0"/>
              <a:buChar char="•"/>
            </a:pPr>
            <a:r>
              <a:rPr lang="en-GB" dirty="0" smtClean="0"/>
              <a:t>You will receive a covering letter and Certificate for each stage reached</a:t>
            </a:r>
          </a:p>
          <a:p>
            <a:pPr marL="342900" indent="-342900">
              <a:buFont typeface="Arial" panose="020B0604020202020204" pitchFamily="34" charset="0"/>
              <a:buChar char="•"/>
            </a:pPr>
            <a:r>
              <a:rPr lang="en-GB" dirty="0" smtClean="0"/>
              <a:t>Area Roads  issuing this will trigger the appropriate reduction of the Bond</a:t>
            </a:r>
          </a:p>
          <a:p>
            <a:pPr marL="342900" lvl="0" indent="-342900">
              <a:buFont typeface="Arial" panose="020B0604020202020204" pitchFamily="34" charset="0"/>
              <a:buChar char="•"/>
            </a:pPr>
            <a:r>
              <a:rPr lang="en-GB" dirty="0">
                <a:solidFill>
                  <a:prstClr val="black"/>
                </a:solidFill>
              </a:rPr>
              <a:t>Bond is released when we are satisfied is </a:t>
            </a:r>
            <a:r>
              <a:rPr lang="en-GB" dirty="0" smtClean="0">
                <a:solidFill>
                  <a:prstClr val="black"/>
                </a:solidFill>
              </a:rPr>
              <a:t>road completed </a:t>
            </a:r>
            <a:r>
              <a:rPr lang="en-GB" dirty="0">
                <a:solidFill>
                  <a:prstClr val="black"/>
                </a:solidFill>
              </a:rPr>
              <a:t>(Final Completion</a:t>
            </a:r>
            <a:r>
              <a:rPr lang="en-GB" dirty="0" smtClean="0">
                <a:solidFill>
                  <a:prstClr val="black"/>
                </a:solidFill>
              </a:rPr>
              <a:t>)</a:t>
            </a:r>
            <a:endParaRPr lang="en-GB" dirty="0">
              <a:solidFill>
                <a:prstClr val="black"/>
              </a:solidFill>
            </a:endParaRPr>
          </a:p>
        </p:txBody>
      </p:sp>
      <p:sp>
        <p:nvSpPr>
          <p:cNvPr id="4" name="Content Placeholder 3"/>
          <p:cNvSpPr>
            <a:spLocks noGrp="1"/>
          </p:cNvSpPr>
          <p:nvPr>
            <p:ph idx="10"/>
          </p:nvPr>
        </p:nvSpPr>
        <p:spPr/>
        <p:txBody>
          <a:bodyPr/>
          <a:lstStyle/>
          <a:p>
            <a:r>
              <a:rPr lang="en-GB" sz="2800" b="1" dirty="0" smtClean="0"/>
              <a:t>Inspections &amp; Stages of Completion</a:t>
            </a:r>
            <a:endParaRPr lang="en-GB" sz="2800" b="1" dirty="0"/>
          </a:p>
        </p:txBody>
      </p:sp>
    </p:spTree>
    <p:extLst>
      <p:ext uri="{BB962C8B-B14F-4D97-AF65-F5344CB8AC3E}">
        <p14:creationId xmlns:p14="http://schemas.microsoft.com/office/powerpoint/2010/main" val="7401347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Construction Phase</a:t>
            </a:r>
          </a:p>
        </p:txBody>
      </p:sp>
      <p:sp>
        <p:nvSpPr>
          <p:cNvPr id="4" name="Content Placeholder 3"/>
          <p:cNvSpPr>
            <a:spLocks noGrp="1"/>
          </p:cNvSpPr>
          <p:nvPr>
            <p:ph idx="10"/>
          </p:nvPr>
        </p:nvSpPr>
        <p:spPr/>
        <p:txBody>
          <a:bodyPr/>
          <a:lstStyle/>
          <a:p>
            <a:r>
              <a:rPr lang="en-GB" sz="2800" b="1" dirty="0" smtClean="0"/>
              <a:t>Stage Completion Certificate</a:t>
            </a:r>
            <a:endParaRPr lang="en-GB" sz="2800" b="1"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03648" y="1628800"/>
            <a:ext cx="5256584" cy="508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044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Amendments &amp; Extensions of Time</a:t>
            </a:r>
            <a:endParaRPr lang="en-GB" sz="3200" dirty="0"/>
          </a:p>
        </p:txBody>
      </p:sp>
      <p:sp>
        <p:nvSpPr>
          <p:cNvPr id="3" name="Content Placeholder 2"/>
          <p:cNvSpPr>
            <a:spLocks noGrp="1"/>
          </p:cNvSpPr>
          <p:nvPr>
            <p:ph idx="1"/>
          </p:nvPr>
        </p:nvSpPr>
        <p:spPr>
          <a:xfrm>
            <a:off x="765920" y="1196752"/>
            <a:ext cx="7622504" cy="5184576"/>
          </a:xfrm>
        </p:spPr>
        <p:txBody>
          <a:bodyPr/>
          <a:lstStyle/>
          <a:p>
            <a:pPr marL="342900" lvl="0" indent="-342900">
              <a:lnSpc>
                <a:spcPct val="115000"/>
              </a:lnSpc>
              <a:buFont typeface="Symbol"/>
              <a:buChar char=""/>
            </a:pPr>
            <a:r>
              <a:rPr lang="en-GB" b="1" dirty="0" smtClean="0">
                <a:latin typeface="Calibri"/>
                <a:ea typeface="Calibri"/>
                <a:cs typeface="Times New Roman"/>
              </a:rPr>
              <a:t>Amendments </a:t>
            </a:r>
            <a:r>
              <a:rPr lang="en-GB" b="1" dirty="0">
                <a:latin typeface="Calibri"/>
                <a:ea typeface="Calibri"/>
                <a:cs typeface="Times New Roman"/>
              </a:rPr>
              <a:t>to RCC </a:t>
            </a:r>
          </a:p>
          <a:p>
            <a:pPr marL="1085850" lvl="1" indent="-342900">
              <a:lnSpc>
                <a:spcPct val="115000"/>
              </a:lnSpc>
              <a:buFont typeface="Symbol"/>
              <a:buChar char=""/>
            </a:pPr>
            <a:r>
              <a:rPr lang="en-GB" dirty="0" smtClean="0">
                <a:latin typeface="Calibri"/>
                <a:ea typeface="Calibri"/>
                <a:cs typeface="Times New Roman"/>
              </a:rPr>
              <a:t>Applications should be made to the Transport Planning Team using the appropriate form</a:t>
            </a:r>
          </a:p>
          <a:p>
            <a:pPr marL="1085850" lvl="1" indent="-342900">
              <a:lnSpc>
                <a:spcPct val="115000"/>
              </a:lnSpc>
              <a:buFont typeface="Symbol"/>
              <a:buChar char=""/>
            </a:pPr>
            <a:r>
              <a:rPr lang="en-GB" dirty="0" smtClean="0">
                <a:latin typeface="Calibri"/>
                <a:ea typeface="Calibri"/>
                <a:cs typeface="Times New Roman"/>
              </a:rPr>
              <a:t>Form will be available on the web pages</a:t>
            </a:r>
          </a:p>
          <a:p>
            <a:pPr marL="1085850" lvl="1" indent="-342900">
              <a:lnSpc>
                <a:spcPct val="115000"/>
              </a:lnSpc>
              <a:buFont typeface="Symbol"/>
              <a:buChar char=""/>
            </a:pPr>
            <a:r>
              <a:rPr lang="en-GB" dirty="0" smtClean="0">
                <a:latin typeface="Calibri"/>
                <a:ea typeface="Calibri"/>
                <a:cs typeface="Times New Roman"/>
              </a:rPr>
              <a:t>Same submission process as original RCC submission</a:t>
            </a:r>
          </a:p>
          <a:p>
            <a:pPr lvl="1" indent="0">
              <a:lnSpc>
                <a:spcPct val="115000"/>
              </a:lnSpc>
              <a:buNone/>
            </a:pPr>
            <a:endParaRPr lang="en-GB" dirty="0" smtClean="0">
              <a:latin typeface="Calibri"/>
              <a:ea typeface="Calibri"/>
              <a:cs typeface="Times New Roman"/>
            </a:endParaRPr>
          </a:p>
          <a:p>
            <a:pPr marL="342900" lvl="0" indent="-342900">
              <a:lnSpc>
                <a:spcPct val="115000"/>
              </a:lnSpc>
              <a:buFont typeface="Symbol"/>
              <a:buChar char=""/>
            </a:pPr>
            <a:r>
              <a:rPr lang="en-GB" b="1" dirty="0" smtClean="0">
                <a:latin typeface="Calibri"/>
                <a:ea typeface="Calibri"/>
                <a:cs typeface="Times New Roman"/>
              </a:rPr>
              <a:t>Extensions of Time to RCC</a:t>
            </a:r>
          </a:p>
          <a:p>
            <a:pPr marL="1085850" lvl="1" indent="-342900">
              <a:lnSpc>
                <a:spcPct val="115000"/>
              </a:lnSpc>
              <a:buFont typeface="Symbol"/>
              <a:buChar char=""/>
            </a:pPr>
            <a:r>
              <a:rPr lang="en-GB" dirty="0" smtClean="0">
                <a:latin typeface="Calibri"/>
                <a:ea typeface="Calibri"/>
                <a:cs typeface="Times New Roman"/>
              </a:rPr>
              <a:t>Area Roads may agree this course of action where the RCC has expired (3 years)</a:t>
            </a:r>
          </a:p>
          <a:p>
            <a:pPr marL="1085850" lvl="1" indent="-342900">
              <a:lnSpc>
                <a:spcPct val="115000"/>
              </a:lnSpc>
              <a:buFont typeface="Symbol"/>
              <a:buChar char=""/>
            </a:pPr>
            <a:r>
              <a:rPr lang="en-GB" dirty="0" smtClean="0">
                <a:latin typeface="Calibri"/>
                <a:ea typeface="Calibri"/>
                <a:cs typeface="Times New Roman"/>
              </a:rPr>
              <a:t>There will be a 6 month reminder internally</a:t>
            </a:r>
          </a:p>
          <a:p>
            <a:pPr marL="1085850" lvl="1" indent="-342900">
              <a:lnSpc>
                <a:spcPct val="115000"/>
              </a:lnSpc>
              <a:buFont typeface="Symbol"/>
              <a:buChar char=""/>
            </a:pPr>
            <a:r>
              <a:rPr lang="en-GB" dirty="0" smtClean="0">
                <a:latin typeface="Calibri"/>
                <a:ea typeface="Calibri"/>
                <a:cs typeface="Times New Roman"/>
              </a:rPr>
              <a:t>You will be contacted by Area Roads to clarify plans for completing the road</a:t>
            </a:r>
          </a:p>
          <a:p>
            <a:pPr marL="1085850" lvl="1" indent="-342900">
              <a:lnSpc>
                <a:spcPct val="115000"/>
              </a:lnSpc>
              <a:buFont typeface="Symbol"/>
              <a:buChar char=""/>
            </a:pPr>
            <a:r>
              <a:rPr lang="en-GB" dirty="0" smtClean="0">
                <a:latin typeface="Calibri"/>
                <a:ea typeface="Calibri"/>
                <a:cs typeface="Times New Roman"/>
              </a:rPr>
              <a:t>Transport Planning Team would re-issue documentation</a:t>
            </a:r>
          </a:p>
        </p:txBody>
      </p:sp>
    </p:spTree>
    <p:extLst>
      <p:ext uri="{BB962C8B-B14F-4D97-AF65-F5344CB8AC3E}">
        <p14:creationId xmlns:p14="http://schemas.microsoft.com/office/powerpoint/2010/main" val="646365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06090"/>
          </a:xfrm>
        </p:spPr>
        <p:txBody>
          <a:bodyPr/>
          <a:lstStyle/>
          <a:p>
            <a:r>
              <a:rPr lang="en-GB" dirty="0" smtClean="0"/>
              <a:t>Agenda</a:t>
            </a:r>
            <a:endParaRPr lang="en-GB" dirty="0"/>
          </a:p>
        </p:txBody>
      </p:sp>
      <p:sp>
        <p:nvSpPr>
          <p:cNvPr id="3" name="Content Placeholder 2"/>
          <p:cNvSpPr>
            <a:spLocks noGrp="1"/>
          </p:cNvSpPr>
          <p:nvPr>
            <p:ph idx="1"/>
          </p:nvPr>
        </p:nvSpPr>
        <p:spPr>
          <a:xfrm>
            <a:off x="683568" y="1124744"/>
            <a:ext cx="7622504" cy="5616624"/>
          </a:xfrm>
        </p:spPr>
        <p:txBody>
          <a:bodyPr/>
          <a:lstStyle/>
          <a:p>
            <a:r>
              <a:rPr lang="en-GB" sz="1600" b="1" dirty="0" smtClean="0"/>
              <a:t>Background</a:t>
            </a:r>
            <a:endParaRPr lang="en-GB" sz="1600" b="1" dirty="0"/>
          </a:p>
          <a:p>
            <a:r>
              <a:rPr lang="en-GB" sz="1600" b="1" dirty="0"/>
              <a:t>Key </a:t>
            </a:r>
            <a:r>
              <a:rPr lang="en-GB" sz="1600" b="1" dirty="0" smtClean="0"/>
              <a:t>areas of focus</a:t>
            </a:r>
            <a:endParaRPr lang="en-GB" sz="1600" b="1" dirty="0"/>
          </a:p>
          <a:p>
            <a:r>
              <a:rPr lang="en-GB" sz="1600" b="1" dirty="0"/>
              <a:t>Planning Pre-app Plus </a:t>
            </a:r>
            <a:r>
              <a:rPr lang="en-GB" sz="1600" b="1" dirty="0" smtClean="0"/>
              <a:t>Street Engineering Review</a:t>
            </a:r>
            <a:endParaRPr lang="en-GB" sz="1600" b="1" dirty="0"/>
          </a:p>
          <a:p>
            <a:r>
              <a:rPr lang="en-GB" sz="1600" b="1" dirty="0" smtClean="0"/>
              <a:t>eRCC </a:t>
            </a:r>
            <a:r>
              <a:rPr lang="en-GB" sz="1600" b="1" dirty="0"/>
              <a:t>- CC9 Application </a:t>
            </a:r>
            <a:r>
              <a:rPr lang="en-GB" sz="1600" b="1" dirty="0" smtClean="0"/>
              <a:t>Checklist</a:t>
            </a:r>
          </a:p>
          <a:p>
            <a:pPr lvl="0"/>
            <a:r>
              <a:rPr lang="en-GB" sz="1600" b="1" dirty="0" smtClean="0">
                <a:solidFill>
                  <a:prstClr val="black"/>
                </a:solidFill>
              </a:rPr>
              <a:t>Web Pages, Forms </a:t>
            </a:r>
            <a:r>
              <a:rPr lang="en-GB" sz="1600" b="1" dirty="0">
                <a:solidFill>
                  <a:prstClr val="black"/>
                </a:solidFill>
              </a:rPr>
              <a:t>and </a:t>
            </a:r>
            <a:r>
              <a:rPr lang="en-GB" sz="1600" b="1" dirty="0" smtClean="0">
                <a:solidFill>
                  <a:prstClr val="black"/>
                </a:solidFill>
              </a:rPr>
              <a:t>Guidance</a:t>
            </a:r>
            <a:endParaRPr lang="en-GB" sz="1600" b="1" dirty="0">
              <a:solidFill>
                <a:srgbClr val="00B050"/>
              </a:solidFill>
            </a:endParaRPr>
          </a:p>
          <a:p>
            <a:r>
              <a:rPr lang="en-GB" sz="1600" b="1" dirty="0"/>
              <a:t>eRCC - Submission and Approval</a:t>
            </a:r>
          </a:p>
          <a:p>
            <a:pPr marL="1028700" lvl="1">
              <a:buFont typeface="Arial" panose="020B0604020202020204" pitchFamily="34" charset="0"/>
              <a:buChar char="•"/>
            </a:pPr>
            <a:r>
              <a:rPr lang="en-GB" sz="1600" b="1" dirty="0" smtClean="0"/>
              <a:t>Registration, Validation, Technical </a:t>
            </a:r>
            <a:r>
              <a:rPr lang="en-GB" sz="1600" b="1" dirty="0"/>
              <a:t>Approval</a:t>
            </a:r>
          </a:p>
          <a:p>
            <a:pPr marL="1028700" lvl="1">
              <a:buFont typeface="Arial" panose="020B0604020202020204" pitchFamily="34" charset="0"/>
              <a:buChar char="•"/>
            </a:pPr>
            <a:r>
              <a:rPr lang="en-GB" sz="1600" b="1" dirty="0" smtClean="0"/>
              <a:t>Road Bond Value – Form &amp; Guidance</a:t>
            </a:r>
            <a:endParaRPr lang="en-GB" sz="1600" b="1" dirty="0"/>
          </a:p>
          <a:p>
            <a:pPr marL="1028700" lvl="1">
              <a:buFont typeface="Arial" panose="020B0604020202020204" pitchFamily="34" charset="0"/>
              <a:buChar char="•"/>
            </a:pPr>
            <a:r>
              <a:rPr lang="en-GB" sz="1600" b="1" dirty="0" smtClean="0"/>
              <a:t>Issue </a:t>
            </a:r>
            <a:r>
              <a:rPr lang="en-GB" sz="1600" b="1" dirty="0"/>
              <a:t>of Approved </a:t>
            </a:r>
            <a:r>
              <a:rPr lang="en-GB" sz="1600" b="1" dirty="0" smtClean="0"/>
              <a:t>RCC</a:t>
            </a:r>
          </a:p>
          <a:p>
            <a:r>
              <a:rPr lang="en-GB" sz="1600" b="1" dirty="0" smtClean="0"/>
              <a:t>Other Permissions</a:t>
            </a:r>
            <a:endParaRPr lang="en-GB" sz="1600" b="1" dirty="0"/>
          </a:p>
          <a:p>
            <a:r>
              <a:rPr lang="en-GB" sz="1600" b="1" dirty="0"/>
              <a:t>Road Bond Management</a:t>
            </a:r>
          </a:p>
          <a:p>
            <a:r>
              <a:rPr lang="en-GB" sz="1600" b="1" dirty="0" smtClean="0"/>
              <a:t>Road Construction Compliance Notification Plan (RCCNP)</a:t>
            </a:r>
            <a:endParaRPr lang="en-GB" sz="1600" b="1" dirty="0"/>
          </a:p>
          <a:p>
            <a:r>
              <a:rPr lang="en-GB" sz="1600" b="1" dirty="0"/>
              <a:t>Construction Phase</a:t>
            </a:r>
          </a:p>
          <a:p>
            <a:r>
              <a:rPr lang="en-GB" sz="1600" b="1" dirty="0"/>
              <a:t>•	Pre-Commencement</a:t>
            </a:r>
          </a:p>
          <a:p>
            <a:r>
              <a:rPr lang="en-GB" sz="1600" b="1" dirty="0"/>
              <a:t>•	Inspections &amp; Stages of Completion</a:t>
            </a:r>
          </a:p>
          <a:p>
            <a:r>
              <a:rPr lang="en-GB" sz="1600" b="1" dirty="0"/>
              <a:t>•	Road Bond Management</a:t>
            </a:r>
          </a:p>
          <a:p>
            <a:r>
              <a:rPr lang="en-GB" sz="1600" b="1" dirty="0"/>
              <a:t>•	Amendments &amp; Extensions of Time</a:t>
            </a:r>
          </a:p>
          <a:p>
            <a:r>
              <a:rPr lang="en-GB" sz="1600" b="1" dirty="0"/>
              <a:t>Adoption Process</a:t>
            </a:r>
          </a:p>
          <a:p>
            <a:r>
              <a:rPr lang="en-GB" sz="1600" b="1" dirty="0"/>
              <a:t>Next Steps</a:t>
            </a:r>
          </a:p>
          <a:p>
            <a:endParaRPr lang="en-GB" sz="1800" b="1" dirty="0" smtClean="0"/>
          </a:p>
          <a:p>
            <a:endParaRPr lang="en-GB" sz="1800" dirty="0" smtClean="0"/>
          </a:p>
          <a:p>
            <a:pPr marL="1085850" lvl="1" indent="-342900">
              <a:buFont typeface="Arial" panose="020B0604020202020204" pitchFamily="34" charset="0"/>
              <a:buChar char="•"/>
            </a:pPr>
            <a:endParaRPr lang="en-GB" dirty="0" smtClean="0"/>
          </a:p>
          <a:p>
            <a:pPr marL="1085850" lvl="1"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13851775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Request Adoption</a:t>
            </a:r>
            <a:endParaRPr lang="en-GB" dirty="0"/>
          </a:p>
        </p:txBody>
      </p:sp>
      <p:sp>
        <p:nvSpPr>
          <p:cNvPr id="3" name="Content Placeholder 2"/>
          <p:cNvSpPr>
            <a:spLocks noGrp="1"/>
          </p:cNvSpPr>
          <p:nvPr>
            <p:ph idx="1"/>
          </p:nvPr>
        </p:nvSpPr>
        <p:spPr>
          <a:xfrm>
            <a:off x="765920" y="1340768"/>
            <a:ext cx="7622504" cy="5400600"/>
          </a:xfrm>
        </p:spPr>
        <p:txBody>
          <a:bodyPr/>
          <a:lstStyle/>
          <a:p>
            <a:pPr marL="342900" indent="-342900">
              <a:buFont typeface="Arial" panose="020B0604020202020204" pitchFamily="34" charset="0"/>
              <a:buChar char="•"/>
            </a:pPr>
            <a:r>
              <a:rPr lang="en-GB" dirty="0" smtClean="0"/>
              <a:t>Introduced an </a:t>
            </a:r>
            <a:r>
              <a:rPr lang="en-GB" dirty="0" smtClean="0">
                <a:hlinkClick r:id="rId3"/>
              </a:rPr>
              <a:t>Application for Adoption Form</a:t>
            </a:r>
            <a:endParaRPr lang="en-GB" dirty="0" smtClean="0"/>
          </a:p>
          <a:p>
            <a:pPr marL="1085850" lvl="1" indent="-342900">
              <a:buFont typeface="Arial" panose="020B0604020202020204" pitchFamily="34" charset="0"/>
              <a:buChar char="•"/>
            </a:pPr>
            <a:r>
              <a:rPr lang="en-GB" dirty="0">
                <a:solidFill>
                  <a:prstClr val="black"/>
                </a:solidFill>
              </a:rPr>
              <a:t>I</a:t>
            </a:r>
            <a:r>
              <a:rPr lang="en-GB" dirty="0" smtClean="0">
                <a:solidFill>
                  <a:prstClr val="black"/>
                </a:solidFill>
              </a:rPr>
              <a:t>ssued </a:t>
            </a:r>
            <a:r>
              <a:rPr lang="en-GB" dirty="0">
                <a:solidFill>
                  <a:prstClr val="black"/>
                </a:solidFill>
              </a:rPr>
              <a:t>with </a:t>
            </a:r>
            <a:r>
              <a:rPr lang="en-GB" dirty="0" smtClean="0">
                <a:solidFill>
                  <a:prstClr val="black"/>
                </a:solidFill>
              </a:rPr>
              <a:t>Substantial </a:t>
            </a:r>
            <a:r>
              <a:rPr lang="en-GB" dirty="0">
                <a:solidFill>
                  <a:prstClr val="black"/>
                </a:solidFill>
              </a:rPr>
              <a:t>Completion </a:t>
            </a:r>
            <a:r>
              <a:rPr lang="en-GB" dirty="0" smtClean="0">
                <a:solidFill>
                  <a:prstClr val="black"/>
                </a:solidFill>
              </a:rPr>
              <a:t>documentation</a:t>
            </a:r>
          </a:p>
          <a:p>
            <a:pPr marL="1085850" lvl="1" indent="-342900">
              <a:buFont typeface="Arial" panose="020B0604020202020204" pitchFamily="34" charset="0"/>
              <a:buChar char="•"/>
            </a:pPr>
            <a:r>
              <a:rPr lang="en-GB" dirty="0" smtClean="0"/>
              <a:t>Also </a:t>
            </a:r>
            <a:r>
              <a:rPr lang="en-GB" dirty="0"/>
              <a:t>available on </a:t>
            </a:r>
            <a:r>
              <a:rPr lang="en-GB" dirty="0" smtClean="0"/>
              <a:t>new web pages</a:t>
            </a:r>
          </a:p>
          <a:p>
            <a:pPr marL="1085850" lvl="1" indent="-342900">
              <a:buFont typeface="Arial" panose="020B0604020202020204" pitchFamily="34" charset="0"/>
              <a:buChar char="•"/>
            </a:pPr>
            <a:r>
              <a:rPr lang="en-GB" dirty="0" smtClean="0"/>
              <a:t>Details supporting information required and a table to set out what you are submitting</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Adoption does NOT happen automatically – You have to submit </a:t>
            </a:r>
            <a:r>
              <a:rPr lang="en-GB" dirty="0" smtClean="0"/>
              <a:t>the above form and following documentation:</a:t>
            </a:r>
            <a:endParaRPr lang="en-GB" dirty="0" smtClean="0"/>
          </a:p>
          <a:p>
            <a:pPr marL="1085850" lvl="1" indent="-342900">
              <a:buFont typeface="Arial" panose="020B0604020202020204" pitchFamily="34" charset="0"/>
              <a:buChar char="•"/>
            </a:pPr>
            <a:r>
              <a:rPr lang="en-GB" dirty="0" smtClean="0"/>
              <a:t>AS Built drawings</a:t>
            </a:r>
          </a:p>
          <a:p>
            <a:pPr marL="1085850" lvl="1" indent="-342900">
              <a:buFont typeface="Arial" panose="020B0604020202020204" pitchFamily="34" charset="0"/>
              <a:buChar char="•"/>
            </a:pPr>
            <a:r>
              <a:rPr lang="en-GB" dirty="0" smtClean="0"/>
              <a:t>Health &amp; Safety File</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1 x paper copy of AS BUILTS and 1 x electronic copy to </a:t>
            </a:r>
            <a:r>
              <a:rPr lang="en-GB" dirty="0" err="1" smtClean="0"/>
              <a:t>ePC</a:t>
            </a:r>
            <a:endParaRPr lang="en-GB" dirty="0"/>
          </a:p>
          <a:p>
            <a:pPr marL="1085850" lvl="1" indent="-342900">
              <a:buFont typeface="Arial" panose="020B0604020202020204" pitchFamily="34" charset="0"/>
              <a:buChar char="•"/>
            </a:pPr>
            <a:r>
              <a:rPr lang="en-GB" dirty="0" smtClean="0"/>
              <a:t>Electronic copy of original CAD file should be submitted on disc to </a:t>
            </a:r>
            <a:r>
              <a:rPr lang="en-GB" dirty="0" err="1" smtClean="0"/>
              <a:t>ePC</a:t>
            </a:r>
            <a:endParaRPr lang="en-GB" dirty="0" smtClean="0"/>
          </a:p>
        </p:txBody>
      </p:sp>
    </p:spTree>
    <p:extLst>
      <p:ext uri="{BB962C8B-B14F-4D97-AF65-F5344CB8AC3E}">
        <p14:creationId xmlns:p14="http://schemas.microsoft.com/office/powerpoint/2010/main" val="1678109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3" name="Content Placeholder 2"/>
          <p:cNvSpPr>
            <a:spLocks noGrp="1"/>
          </p:cNvSpPr>
          <p:nvPr>
            <p:ph idx="1"/>
          </p:nvPr>
        </p:nvSpPr>
        <p:spPr>
          <a:xfrm>
            <a:off x="765920" y="1196752"/>
            <a:ext cx="7622504" cy="5400600"/>
          </a:xfrm>
        </p:spPr>
        <p:txBody>
          <a:bodyPr/>
          <a:lstStyle/>
          <a:p>
            <a:r>
              <a:rPr lang="en-GB" sz="2400" b="1" dirty="0" smtClean="0"/>
              <a:t>Now and Go Live</a:t>
            </a:r>
            <a:endParaRPr lang="en-GB" sz="2400" dirty="0"/>
          </a:p>
          <a:p>
            <a:pPr marL="342900" indent="-342900">
              <a:buFont typeface="Arial" panose="020B0604020202020204" pitchFamily="34" charset="0"/>
              <a:buChar char="•"/>
            </a:pPr>
            <a:r>
              <a:rPr lang="en-GB" sz="2400" dirty="0" smtClean="0"/>
              <a:t>Any developments that would benefit from Pre-app Advice Plus SER would be welcome for the pilot between now and April 2018</a:t>
            </a:r>
          </a:p>
          <a:p>
            <a:pPr marL="342900" lvl="0" indent="-342900">
              <a:buFont typeface="Arial" panose="020B0604020202020204" pitchFamily="34" charset="0"/>
              <a:buChar char="•"/>
            </a:pPr>
            <a:r>
              <a:rPr lang="en-GB" sz="2400" b="1" dirty="0" smtClean="0">
                <a:solidFill>
                  <a:srgbClr val="FF0000"/>
                </a:solidFill>
              </a:rPr>
              <a:t>Go Live Date  - Monday 8</a:t>
            </a:r>
            <a:r>
              <a:rPr lang="en-GB" sz="2400" b="1" baseline="30000" dirty="0" smtClean="0">
                <a:solidFill>
                  <a:srgbClr val="FF0000"/>
                </a:solidFill>
              </a:rPr>
              <a:t>th</a:t>
            </a:r>
            <a:r>
              <a:rPr lang="en-GB" sz="2400" b="1" dirty="0" smtClean="0">
                <a:solidFill>
                  <a:srgbClr val="FF0000"/>
                </a:solidFill>
              </a:rPr>
              <a:t> January</a:t>
            </a:r>
          </a:p>
          <a:p>
            <a:pPr marL="342900" lvl="0" indent="-342900">
              <a:buFont typeface="Arial" panose="020B0604020202020204" pitchFamily="34" charset="0"/>
              <a:buChar char="•"/>
            </a:pPr>
            <a:r>
              <a:rPr lang="en-GB" sz="2400" dirty="0" smtClean="0">
                <a:solidFill>
                  <a:prstClr val="black"/>
                </a:solidFill>
              </a:rPr>
              <a:t>Initial go live period of 3-6 months</a:t>
            </a:r>
          </a:p>
          <a:p>
            <a:pPr marL="342900" lvl="0" indent="-342900">
              <a:buFont typeface="Arial" panose="020B0604020202020204" pitchFamily="34" charset="0"/>
              <a:buChar char="•"/>
            </a:pPr>
            <a:r>
              <a:rPr lang="en-GB" sz="2400" dirty="0" smtClean="0">
                <a:solidFill>
                  <a:prstClr val="black"/>
                </a:solidFill>
              </a:rPr>
              <a:t>Happy to take comments on the new process and </a:t>
            </a:r>
            <a:r>
              <a:rPr lang="en-GB" sz="2400" dirty="0" smtClean="0">
                <a:solidFill>
                  <a:prstClr val="black"/>
                </a:solidFill>
              </a:rPr>
              <a:t>documentation to </a:t>
            </a:r>
            <a:r>
              <a:rPr lang="en-GB" sz="2400" dirty="0" smtClean="0">
                <a:solidFill>
                  <a:prstClr val="black"/>
                </a:solidFill>
                <a:hlinkClick r:id="rId3"/>
              </a:rPr>
              <a:t>ercc@highland.gov.uk</a:t>
            </a:r>
            <a:r>
              <a:rPr lang="en-GB" sz="2400" dirty="0" smtClean="0">
                <a:solidFill>
                  <a:prstClr val="black"/>
                </a:solidFill>
              </a:rPr>
              <a:t> </a:t>
            </a:r>
            <a:endParaRPr lang="en-GB" sz="2400" dirty="0" smtClean="0"/>
          </a:p>
          <a:p>
            <a:r>
              <a:rPr lang="en-GB" sz="2400" b="1" dirty="0" smtClean="0"/>
              <a:t>Post Go Live</a:t>
            </a:r>
            <a:endParaRPr lang="en-GB" sz="2400" dirty="0" smtClean="0"/>
          </a:p>
          <a:p>
            <a:pPr marL="342900" indent="-342900">
              <a:buFont typeface="Arial" panose="020B0604020202020204" pitchFamily="34" charset="0"/>
              <a:buChar char="•"/>
            </a:pPr>
            <a:r>
              <a:rPr lang="en-GB" sz="2400" dirty="0" smtClean="0"/>
              <a:t>Review of </a:t>
            </a:r>
            <a:r>
              <a:rPr lang="en-GB" sz="2400" dirty="0" smtClean="0">
                <a:hlinkClick r:id="rId4"/>
              </a:rPr>
              <a:t>THC Guidelines for new road developments</a:t>
            </a:r>
            <a:endParaRPr lang="en-GB" sz="2400" dirty="0" smtClean="0"/>
          </a:p>
          <a:p>
            <a:pPr marL="342900" indent="-342900">
              <a:buFont typeface="Arial" panose="020B0604020202020204" pitchFamily="34" charset="0"/>
              <a:buChar char="•"/>
            </a:pPr>
            <a:r>
              <a:rPr lang="en-GB" sz="2400" dirty="0" smtClean="0"/>
              <a:t>Cross-service Internal Workshop</a:t>
            </a:r>
          </a:p>
          <a:p>
            <a:pPr marL="342900" indent="-342900">
              <a:buFont typeface="Arial" panose="020B0604020202020204" pitchFamily="34" charset="0"/>
              <a:buChar char="•"/>
            </a:pPr>
            <a:r>
              <a:rPr lang="en-GB" sz="2400" dirty="0" smtClean="0"/>
              <a:t>April 2018 – Pre-application Advice Plus SER </a:t>
            </a:r>
            <a:r>
              <a:rPr lang="en-GB" sz="2400" dirty="0" smtClean="0"/>
              <a:t>Charge</a:t>
            </a:r>
            <a:endParaRPr lang="en-GB" sz="2400" dirty="0" smtClean="0"/>
          </a:p>
          <a:p>
            <a:endParaRPr lang="en-GB" dirty="0" smtClean="0"/>
          </a:p>
          <a:p>
            <a:pPr marL="342900" indent="-342900">
              <a:buFont typeface="Arial" panose="020B0604020202020204" pitchFamily="34" charset="0"/>
              <a:buChar char="•"/>
            </a:pPr>
            <a:endParaRPr lang="en-GB" dirty="0" smtClean="0">
              <a:solidFill>
                <a:srgbClr val="FF0000"/>
              </a:solidFill>
            </a:endParaRPr>
          </a:p>
        </p:txBody>
      </p:sp>
    </p:spTree>
    <p:extLst>
      <p:ext uri="{BB962C8B-B14F-4D97-AF65-F5344CB8AC3E}">
        <p14:creationId xmlns:p14="http://schemas.microsoft.com/office/powerpoint/2010/main" val="2159347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a:xfrm>
            <a:off x="683568" y="1412776"/>
            <a:ext cx="7622504" cy="5256584"/>
          </a:xfrm>
        </p:spPr>
        <p:txBody>
          <a:bodyPr/>
          <a:lstStyle/>
          <a:p>
            <a:pPr marL="285750" indent="-285750">
              <a:buFont typeface="Arial" panose="020B0604020202020204" pitchFamily="34" charset="0"/>
              <a:buChar char="•"/>
            </a:pPr>
            <a:r>
              <a:rPr lang="en-GB" sz="1800" b="1" dirty="0" smtClean="0"/>
              <a:t>Internal Audit</a:t>
            </a:r>
          </a:p>
          <a:p>
            <a:pPr marL="1028700" lvl="1">
              <a:buFont typeface="Arial" panose="020B0604020202020204" pitchFamily="34" charset="0"/>
              <a:buChar char="•"/>
            </a:pPr>
            <a:r>
              <a:rPr lang="en-GB" sz="1800" dirty="0" smtClean="0"/>
              <a:t>Consistency of recording and monitoring</a:t>
            </a:r>
          </a:p>
          <a:p>
            <a:pPr marL="1028700" lvl="1">
              <a:buFont typeface="Arial" panose="020B0604020202020204" pitchFamily="34" charset="0"/>
              <a:buChar char="•"/>
            </a:pPr>
            <a:r>
              <a:rPr lang="en-GB" sz="1800" dirty="0" smtClean="0"/>
              <a:t>Roles and responsibilities</a:t>
            </a:r>
          </a:p>
          <a:p>
            <a:pPr marL="1028700" lvl="1">
              <a:buFont typeface="Arial" panose="020B0604020202020204" pitchFamily="34" charset="0"/>
              <a:buChar char="•"/>
            </a:pPr>
            <a:r>
              <a:rPr lang="en-GB" sz="1800" dirty="0" smtClean="0"/>
              <a:t>Clearer processes </a:t>
            </a:r>
            <a:r>
              <a:rPr lang="en-GB" sz="1800" dirty="0" smtClean="0"/>
              <a:t> required</a:t>
            </a:r>
            <a:endParaRPr lang="en-GB" sz="1800" dirty="0" smtClean="0"/>
          </a:p>
          <a:p>
            <a:pPr marL="285750" indent="-285750">
              <a:buFont typeface="Arial" panose="020B0604020202020204" pitchFamily="34" charset="0"/>
              <a:buChar char="•"/>
            </a:pPr>
            <a:endParaRPr lang="en-GB" sz="1800" dirty="0" smtClean="0"/>
          </a:p>
          <a:p>
            <a:pPr marL="342900" indent="-342900">
              <a:buFont typeface="Arial" panose="020B0604020202020204" pitchFamily="34" charset="0"/>
              <a:buChar char="•"/>
            </a:pPr>
            <a:r>
              <a:rPr lang="en-GB" sz="1800" b="1" dirty="0" smtClean="0"/>
              <a:t>SG </a:t>
            </a:r>
            <a:r>
              <a:rPr lang="en-GB" sz="1800" b="1" dirty="0"/>
              <a:t>Aligning </a:t>
            </a:r>
            <a:r>
              <a:rPr lang="en-GB" sz="1800" b="1" dirty="0" smtClean="0"/>
              <a:t>Consents framework</a:t>
            </a:r>
          </a:p>
          <a:p>
            <a:pPr marL="1085850" lvl="1" indent="-342900">
              <a:buFont typeface="Arial" panose="020B0604020202020204" pitchFamily="34" charset="0"/>
              <a:buChar char="•"/>
            </a:pPr>
            <a:r>
              <a:rPr lang="en-GB" sz="1800" dirty="0" smtClean="0"/>
              <a:t>To support Designing Streets</a:t>
            </a:r>
          </a:p>
          <a:p>
            <a:pPr marL="1085850" lvl="1" indent="-342900">
              <a:buFont typeface="Arial" panose="020B0604020202020204" pitchFamily="34" charset="0"/>
              <a:buChar char="•"/>
            </a:pPr>
            <a:r>
              <a:rPr lang="en-GB" sz="1800" dirty="0" smtClean="0"/>
              <a:t>Provide consistency &amp; certainty of outcomes</a:t>
            </a:r>
          </a:p>
          <a:p>
            <a:pPr marL="1085850" lvl="1" indent="-342900">
              <a:buFont typeface="Arial" panose="020B0604020202020204" pitchFamily="34" charset="0"/>
              <a:buChar char="•"/>
            </a:pPr>
            <a:r>
              <a:rPr lang="en-GB" sz="1800" dirty="0" smtClean="0"/>
              <a:t>Making submission requirements clear</a:t>
            </a:r>
          </a:p>
          <a:p>
            <a:pPr marL="342900" indent="-342900">
              <a:buFont typeface="Arial" panose="020B0604020202020204" pitchFamily="34" charset="0"/>
              <a:buChar char="•"/>
            </a:pPr>
            <a:endParaRPr lang="en-GB" sz="1800" b="1" dirty="0" smtClean="0"/>
          </a:p>
          <a:p>
            <a:pPr marL="342900" indent="-342900">
              <a:buFont typeface="Arial" panose="020B0604020202020204" pitchFamily="34" charset="0"/>
              <a:buChar char="•"/>
            </a:pPr>
            <a:r>
              <a:rPr lang="en-GB" sz="1800" b="1" dirty="0" smtClean="0"/>
              <a:t>Customer Engagement Sessions – April 17</a:t>
            </a:r>
          </a:p>
          <a:p>
            <a:pPr marL="1085850" lvl="1" indent="-342900">
              <a:buFont typeface="Arial" panose="020B0604020202020204" pitchFamily="34" charset="0"/>
              <a:buChar char="•"/>
            </a:pPr>
            <a:r>
              <a:rPr lang="en-GB" sz="1800" dirty="0" smtClean="0"/>
              <a:t>Earlier engagement at Planning</a:t>
            </a:r>
          </a:p>
          <a:p>
            <a:pPr marL="1085850" lvl="1" indent="-342900">
              <a:buFont typeface="Arial" panose="020B0604020202020204" pitchFamily="34" charset="0"/>
              <a:buChar char="•"/>
            </a:pPr>
            <a:r>
              <a:rPr lang="en-GB" sz="1800" dirty="0" smtClean="0"/>
              <a:t>Consistency of response</a:t>
            </a:r>
          </a:p>
          <a:p>
            <a:pPr marL="1085850" lvl="1" indent="-342900">
              <a:buFont typeface="Arial" panose="020B0604020202020204" pitchFamily="34" charset="0"/>
              <a:buChar char="•"/>
            </a:pPr>
            <a:r>
              <a:rPr lang="en-GB" sz="1800" dirty="0" smtClean="0"/>
              <a:t>Clarification on Bond Value </a:t>
            </a:r>
          </a:p>
          <a:p>
            <a:pPr marL="1085850" lvl="1" indent="-342900">
              <a:buFont typeface="Arial" panose="020B0604020202020204" pitchFamily="34" charset="0"/>
              <a:buChar char="•"/>
            </a:pPr>
            <a:r>
              <a:rPr lang="en-GB" sz="1800" dirty="0" smtClean="0"/>
              <a:t>Clarification on process for  Inspections and Bond release</a:t>
            </a:r>
          </a:p>
          <a:p>
            <a:pPr marL="1085850" lvl="1" indent="-342900">
              <a:buFont typeface="Arial" panose="020B0604020202020204" pitchFamily="34" charset="0"/>
              <a:buChar char="•"/>
            </a:pPr>
            <a:r>
              <a:rPr lang="en-GB" sz="1800" dirty="0" smtClean="0"/>
              <a:t>Clarification of Adoption Process</a:t>
            </a:r>
          </a:p>
          <a:p>
            <a:pPr marL="1085850" lvl="1" indent="-342900">
              <a:buFont typeface="Arial" panose="020B0604020202020204" pitchFamily="34" charset="0"/>
              <a:buChar char="•"/>
            </a:pPr>
            <a:endParaRPr lang="en-GB" dirty="0" smtClean="0"/>
          </a:p>
          <a:p>
            <a:pPr marL="1085850" lvl="1"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1883382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areas of focus…</a:t>
            </a:r>
            <a:endParaRPr lang="en-GB" dirty="0"/>
          </a:p>
        </p:txBody>
      </p:sp>
      <p:sp>
        <p:nvSpPr>
          <p:cNvPr id="3" name="Content Placeholder 2"/>
          <p:cNvSpPr>
            <a:spLocks noGrp="1"/>
          </p:cNvSpPr>
          <p:nvPr>
            <p:ph idx="1"/>
          </p:nvPr>
        </p:nvSpPr>
        <p:spPr>
          <a:xfrm>
            <a:off x="683568" y="1412776"/>
            <a:ext cx="7622504" cy="5256584"/>
          </a:xfrm>
        </p:spPr>
        <p:txBody>
          <a:bodyPr/>
          <a:lstStyle/>
          <a:p>
            <a:r>
              <a:rPr lang="en-GB" sz="1800" b="1" dirty="0" smtClean="0"/>
              <a:t>Earlier engagement at Planning Stage</a:t>
            </a:r>
          </a:p>
          <a:p>
            <a:endParaRPr lang="en-GB" sz="1800" b="1" dirty="0" smtClean="0"/>
          </a:p>
          <a:p>
            <a:r>
              <a:rPr lang="en-GB" sz="1800" b="1" dirty="0" smtClean="0"/>
              <a:t>RCC Submission &amp; Approval Process</a:t>
            </a:r>
          </a:p>
          <a:p>
            <a:r>
              <a:rPr lang="en-GB" sz="1800" b="1" dirty="0"/>
              <a:t>	</a:t>
            </a:r>
            <a:r>
              <a:rPr lang="en-GB" sz="1800" b="1" dirty="0" smtClean="0"/>
              <a:t>Review </a:t>
            </a:r>
            <a:r>
              <a:rPr lang="en-GB" sz="1800" b="1" dirty="0" smtClean="0"/>
              <a:t>of </a:t>
            </a:r>
            <a:r>
              <a:rPr lang="en-GB" sz="1800" b="1" dirty="0" smtClean="0">
                <a:hlinkClick r:id="rId3"/>
              </a:rPr>
              <a:t>RCC </a:t>
            </a:r>
            <a:r>
              <a:rPr lang="en-GB" sz="1800" b="1" dirty="0" smtClean="0">
                <a:hlinkClick r:id="rId3"/>
              </a:rPr>
              <a:t>Forms </a:t>
            </a:r>
            <a:r>
              <a:rPr lang="en-GB" sz="1800" b="1" dirty="0" smtClean="0"/>
              <a:t>– </a:t>
            </a:r>
            <a:r>
              <a:rPr lang="en-GB" sz="1800" b="1" dirty="0" smtClean="0">
                <a:hlinkClick r:id="rId4"/>
              </a:rPr>
              <a:t>New </a:t>
            </a:r>
            <a:r>
              <a:rPr lang="en-GB" sz="1800" b="1" dirty="0" smtClean="0">
                <a:hlinkClick r:id="rId4"/>
              </a:rPr>
              <a:t>RCC Web pages</a:t>
            </a:r>
            <a:endParaRPr lang="en-GB" sz="1800" b="1" dirty="0" smtClean="0"/>
          </a:p>
          <a:p>
            <a:r>
              <a:rPr lang="en-GB" sz="1800" b="1" dirty="0" smtClean="0"/>
              <a:t>	Information </a:t>
            </a:r>
            <a:r>
              <a:rPr lang="en-GB" sz="1800" b="1" dirty="0"/>
              <a:t>Required – CC9 </a:t>
            </a:r>
            <a:r>
              <a:rPr lang="en-GB" sz="1800" b="1" dirty="0" smtClean="0"/>
              <a:t>Checklist</a:t>
            </a:r>
          </a:p>
          <a:p>
            <a:r>
              <a:rPr lang="en-GB" sz="1800" b="1" dirty="0" smtClean="0"/>
              <a:t>	Use </a:t>
            </a:r>
            <a:r>
              <a:rPr lang="en-GB" sz="1800" b="1" dirty="0"/>
              <a:t>of </a:t>
            </a:r>
            <a:r>
              <a:rPr lang="en-GB" sz="1800" b="1" dirty="0" err="1" smtClean="0">
                <a:hlinkClick r:id="rId5"/>
              </a:rPr>
              <a:t>ePlanning.scot</a:t>
            </a:r>
            <a:r>
              <a:rPr lang="en-GB" sz="1800" b="1" dirty="0" smtClean="0">
                <a:hlinkClick r:id="rId5"/>
              </a:rPr>
              <a:t> Portal</a:t>
            </a:r>
            <a:r>
              <a:rPr lang="en-GB" sz="1800" b="1" dirty="0" smtClean="0"/>
              <a:t> (existing </a:t>
            </a:r>
            <a:r>
              <a:rPr lang="en-GB" sz="1800" b="1" dirty="0"/>
              <a:t>functionality</a:t>
            </a:r>
            <a:r>
              <a:rPr lang="en-GB" sz="1800" b="1" dirty="0" smtClean="0"/>
              <a:t>)</a:t>
            </a:r>
          </a:p>
          <a:p>
            <a:r>
              <a:rPr lang="en-GB" sz="1800" b="1" dirty="0"/>
              <a:t>	</a:t>
            </a:r>
            <a:r>
              <a:rPr lang="en-GB" sz="1800" b="1" dirty="0" smtClean="0"/>
              <a:t>RCC Approval – Content of Issue Pack</a:t>
            </a:r>
            <a:endParaRPr lang="en-GB" sz="1800" b="1" dirty="0" smtClean="0"/>
          </a:p>
          <a:p>
            <a:r>
              <a:rPr lang="en-GB" sz="1800" b="1" dirty="0" smtClean="0"/>
              <a:t>	</a:t>
            </a:r>
            <a:r>
              <a:rPr lang="en-GB" sz="1800" b="1" dirty="0"/>
              <a:t>	</a:t>
            </a:r>
            <a:endParaRPr lang="en-GB" sz="1800" b="1" dirty="0" smtClean="0"/>
          </a:p>
          <a:p>
            <a:r>
              <a:rPr lang="en-GB" sz="1800" b="1" dirty="0" smtClean="0"/>
              <a:t>Construction Phase</a:t>
            </a:r>
          </a:p>
          <a:p>
            <a:r>
              <a:rPr lang="en-GB" sz="1800" b="1" dirty="0"/>
              <a:t>	</a:t>
            </a:r>
            <a:r>
              <a:rPr lang="en-GB" sz="1800" b="1" dirty="0" smtClean="0"/>
              <a:t>Pre-commencement &amp; Notice of Start of Works</a:t>
            </a:r>
            <a:endParaRPr lang="en-GB" sz="1800" b="1" dirty="0" smtClean="0"/>
          </a:p>
          <a:p>
            <a:r>
              <a:rPr lang="en-GB" sz="1800" b="1" dirty="0"/>
              <a:t>	</a:t>
            </a:r>
            <a:r>
              <a:rPr lang="en-GB" sz="1800" b="1" dirty="0" smtClean="0"/>
              <a:t>How Inspections are requested</a:t>
            </a:r>
          </a:p>
          <a:p>
            <a:r>
              <a:rPr lang="en-GB" sz="1800" b="1" dirty="0" smtClean="0">
                <a:solidFill>
                  <a:srgbClr val="FF0000"/>
                </a:solidFill>
              </a:rPr>
              <a:t>	</a:t>
            </a:r>
            <a:r>
              <a:rPr lang="en-GB" sz="1800" b="1" dirty="0" smtClean="0"/>
              <a:t>Stages of completion and reduction of bond</a:t>
            </a:r>
          </a:p>
          <a:p>
            <a:endParaRPr lang="en-GB" sz="1800" b="1" dirty="0" smtClean="0"/>
          </a:p>
          <a:p>
            <a:r>
              <a:rPr lang="en-GB" sz="1800" b="1" dirty="0" smtClean="0"/>
              <a:t>Amendments and Extensions of Time</a:t>
            </a:r>
          </a:p>
          <a:p>
            <a:endParaRPr lang="en-GB" sz="1800" b="1" dirty="0" smtClean="0"/>
          </a:p>
          <a:p>
            <a:r>
              <a:rPr lang="en-GB" sz="1800" b="1" dirty="0" smtClean="0"/>
              <a:t>Adoption</a:t>
            </a:r>
          </a:p>
          <a:p>
            <a:endParaRPr lang="en-GB" sz="1800" dirty="0" smtClean="0"/>
          </a:p>
          <a:p>
            <a:pPr marL="1085850" lvl="1" indent="-342900">
              <a:buFont typeface="Arial" panose="020B0604020202020204" pitchFamily="34" charset="0"/>
              <a:buChar char="•"/>
            </a:pPr>
            <a:endParaRPr lang="en-GB" dirty="0" smtClean="0"/>
          </a:p>
          <a:p>
            <a:pPr marL="1085850" lvl="1"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3709335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Pre-app +SER</a:t>
            </a:r>
            <a:endParaRPr lang="en-GB" dirty="0"/>
          </a:p>
        </p:txBody>
      </p:sp>
      <p:sp>
        <p:nvSpPr>
          <p:cNvPr id="3" name="Content Placeholder 2"/>
          <p:cNvSpPr>
            <a:spLocks noGrp="1"/>
          </p:cNvSpPr>
          <p:nvPr>
            <p:ph idx="1"/>
          </p:nvPr>
        </p:nvSpPr>
        <p:spPr>
          <a:xfrm>
            <a:off x="683568" y="1196752"/>
            <a:ext cx="7622504" cy="5544616"/>
          </a:xfrm>
        </p:spPr>
        <p:txBody>
          <a:bodyPr/>
          <a:lstStyle/>
          <a:p>
            <a:pPr marL="342900" indent="-342900">
              <a:buFont typeface="Arial" panose="020B0604020202020204" pitchFamily="34" charset="0"/>
              <a:buChar char="•"/>
            </a:pPr>
            <a:r>
              <a:rPr lang="en-GB" sz="1800" b="1" dirty="0" smtClean="0">
                <a:latin typeface="Arial" panose="020B0604020202020204" pitchFamily="34" charset="0"/>
                <a:cs typeface="Arial" panose="020B0604020202020204" pitchFamily="34" charset="0"/>
              </a:rPr>
              <a:t>Aspirations - Customer Engagement Sessions – April 17</a:t>
            </a:r>
          </a:p>
          <a:p>
            <a:pPr marL="1085850" lvl="1" indent="-342900">
              <a:buFont typeface="Arial" panose="020B0604020202020204" pitchFamily="34" charset="0"/>
              <a:buChar char="•"/>
            </a:pPr>
            <a:r>
              <a:rPr lang="en-US" sz="1800" dirty="0" smtClean="0">
                <a:latin typeface="Arial" panose="020B0604020202020204" pitchFamily="34" charset="0"/>
                <a:ea typeface="Times New Roman"/>
                <a:cs typeface="Arial" panose="020B0604020202020204" pitchFamily="34" charset="0"/>
              </a:rPr>
              <a:t>provide consistency between consents</a:t>
            </a:r>
            <a:endParaRPr lang="en-GB" sz="1200" dirty="0">
              <a:latin typeface="Arial" panose="020B0604020202020204" pitchFamily="34" charset="0"/>
              <a:ea typeface="Times New Roman"/>
              <a:cs typeface="Arial" panose="020B0604020202020204" pitchFamily="34" charset="0"/>
            </a:endParaRPr>
          </a:p>
          <a:p>
            <a:pPr marL="1085850" lvl="1" indent="-342900">
              <a:buFont typeface="Arial" panose="020B0604020202020204" pitchFamily="34" charset="0"/>
              <a:buChar char="•"/>
            </a:pPr>
            <a:r>
              <a:rPr lang="en-US" sz="1800" dirty="0" smtClean="0">
                <a:latin typeface="Arial" panose="020B0604020202020204" pitchFamily="34" charset="0"/>
                <a:ea typeface="Times New Roman"/>
                <a:cs typeface="Arial" panose="020B0604020202020204" pitchFamily="34" charset="0"/>
              </a:rPr>
              <a:t>give earlier certainty </a:t>
            </a:r>
            <a:r>
              <a:rPr lang="en-US" sz="1800" dirty="0">
                <a:latin typeface="Arial" panose="020B0604020202020204" pitchFamily="34" charset="0"/>
                <a:ea typeface="Times New Roman"/>
                <a:cs typeface="Arial" panose="020B0604020202020204" pitchFamily="34" charset="0"/>
              </a:rPr>
              <a:t>for </a:t>
            </a:r>
            <a:r>
              <a:rPr lang="en-US" sz="1800" dirty="0" smtClean="0">
                <a:latin typeface="Arial" panose="020B0604020202020204" pitchFamily="34" charset="0"/>
                <a:ea typeface="Times New Roman"/>
                <a:cs typeface="Arial" panose="020B0604020202020204" pitchFamily="34" charset="0"/>
              </a:rPr>
              <a:t>applicants</a:t>
            </a:r>
            <a:endParaRPr lang="en-GB" sz="1200" dirty="0">
              <a:latin typeface="Arial" panose="020B0604020202020204" pitchFamily="34" charset="0"/>
              <a:ea typeface="Times New Roman"/>
              <a:cs typeface="Arial" panose="020B0604020202020204" pitchFamily="34" charset="0"/>
            </a:endParaRPr>
          </a:p>
          <a:p>
            <a:pPr marL="1085850" lvl="1" indent="-342900">
              <a:buFont typeface="Arial" panose="020B0604020202020204" pitchFamily="34" charset="0"/>
              <a:buChar char="•"/>
            </a:pPr>
            <a:r>
              <a:rPr lang="en-US" sz="1800" dirty="0" smtClean="0">
                <a:latin typeface="Arial" panose="020B0604020202020204" pitchFamily="34" charset="0"/>
                <a:ea typeface="Times New Roman"/>
                <a:cs typeface="Arial" panose="020B0604020202020204" pitchFamily="34" charset="0"/>
              </a:rPr>
              <a:t>allow flexibility </a:t>
            </a:r>
          </a:p>
          <a:p>
            <a:pPr marL="285750" indent="-285750">
              <a:buFont typeface="Arial" panose="020B0604020202020204" pitchFamily="34" charset="0"/>
              <a:buChar char="•"/>
            </a:pPr>
            <a:endParaRPr lang="en-GB" sz="18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800" b="1" dirty="0" smtClean="0">
                <a:latin typeface="Arial" panose="020B0604020202020204" pitchFamily="34" charset="0"/>
                <a:cs typeface="Arial" panose="020B0604020202020204" pitchFamily="34" charset="0"/>
              </a:rPr>
              <a:t>Key principles</a:t>
            </a:r>
          </a:p>
          <a:p>
            <a:pPr marL="1085850" lvl="1" indent="-342900">
              <a:buFont typeface="Arial" panose="020B0604020202020204" pitchFamily="34" charset="0"/>
              <a:buChar char="•"/>
            </a:pPr>
            <a:r>
              <a:rPr lang="en-US" sz="1800" dirty="0" smtClean="0">
                <a:solidFill>
                  <a:prstClr val="black"/>
                </a:solidFill>
                <a:latin typeface="Arial" panose="020B0604020202020204" pitchFamily="34" charset="0"/>
                <a:ea typeface="Times New Roman"/>
                <a:cs typeface="Arial" panose="020B0604020202020204" pitchFamily="34" charset="0"/>
              </a:rPr>
              <a:t>Consider key requirements for road construction consent at an early stage.</a:t>
            </a:r>
          </a:p>
          <a:p>
            <a:pPr marL="1085850" lvl="1" indent="-342900">
              <a:buFont typeface="Arial" panose="020B0604020202020204" pitchFamily="34" charset="0"/>
              <a:buChar char="•"/>
            </a:pPr>
            <a:r>
              <a:rPr lang="en-US" sz="1800" dirty="0" smtClean="0">
                <a:solidFill>
                  <a:prstClr val="black"/>
                </a:solidFill>
                <a:latin typeface="Arial" panose="020B0604020202020204" pitchFamily="34" charset="0"/>
                <a:ea typeface="Times New Roman"/>
                <a:cs typeface="Arial" panose="020B0604020202020204" pitchFamily="34" charset="0"/>
              </a:rPr>
              <a:t>Align planning consent with the requirements for road construction consent allowing road construction consent to focus on technical detail.</a:t>
            </a:r>
          </a:p>
          <a:p>
            <a:pPr marL="1085850" lvl="1" indent="-342900">
              <a:buFont typeface="Arial" panose="020B0604020202020204" pitchFamily="34" charset="0"/>
              <a:buChar char="•"/>
            </a:pPr>
            <a:r>
              <a:rPr lang="en-GB" sz="1800" dirty="0" smtClean="0">
                <a:latin typeface="Arial" panose="020B0604020202020204" pitchFamily="34" charset="0"/>
                <a:cs typeface="Arial" panose="020B0604020202020204" pitchFamily="34" charset="0"/>
              </a:rPr>
              <a:t>Collaborative approach between Transport Planning, Planners &amp; Community Services</a:t>
            </a:r>
          </a:p>
          <a:p>
            <a:endParaRPr lang="en-GB" sz="18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800" b="1" dirty="0" smtClean="0">
                <a:latin typeface="Arial" panose="020B0604020202020204" pitchFamily="34" charset="0"/>
                <a:cs typeface="Arial" panose="020B0604020202020204" pitchFamily="34" charset="0"/>
                <a:hlinkClick r:id="rId3"/>
              </a:rPr>
              <a:t>Planning Pre-application Advice Plus Street Engineering Review (SER)</a:t>
            </a:r>
            <a:endParaRPr lang="en-GB" sz="18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4502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Pre-app + SER</a:t>
            </a:r>
            <a:endParaRPr lang="en-GB" dirty="0"/>
          </a:p>
        </p:txBody>
      </p:sp>
      <p:sp>
        <p:nvSpPr>
          <p:cNvPr id="3" name="Content Placeholder 2"/>
          <p:cNvSpPr>
            <a:spLocks noGrp="1"/>
          </p:cNvSpPr>
          <p:nvPr>
            <p:ph idx="1"/>
          </p:nvPr>
        </p:nvSpPr>
        <p:spPr>
          <a:xfrm>
            <a:off x="683568" y="1196752"/>
            <a:ext cx="7622504" cy="5544616"/>
          </a:xfrm>
        </p:spPr>
        <p:txBody>
          <a:bodyPr/>
          <a:lstStyle/>
          <a:p>
            <a:pPr marL="342900" lvl="0" indent="-342900">
              <a:buFont typeface="Arial" panose="020B0604020202020204" pitchFamily="34" charset="0"/>
              <a:buChar char="•"/>
            </a:pPr>
            <a:r>
              <a:rPr lang="en-GB" sz="1800" b="1" dirty="0" smtClean="0">
                <a:solidFill>
                  <a:prstClr val="black"/>
                </a:solidFill>
                <a:latin typeface="Arial" panose="020B0604020202020204" pitchFamily="34" charset="0"/>
                <a:cs typeface="Arial" panose="020B0604020202020204" pitchFamily="34" charset="0"/>
              </a:rPr>
              <a:t>What is it?</a:t>
            </a:r>
          </a:p>
          <a:p>
            <a:pPr marL="1085850" lvl="1" indent="-342900">
              <a:buFont typeface="Arial" panose="020B0604020202020204" pitchFamily="34" charset="0"/>
              <a:buChar char="•"/>
            </a:pPr>
            <a:r>
              <a:rPr lang="en-US" sz="1800" dirty="0" smtClean="0">
                <a:solidFill>
                  <a:prstClr val="black"/>
                </a:solidFill>
                <a:latin typeface="Arial" panose="020B0604020202020204" pitchFamily="34" charset="0"/>
                <a:ea typeface="Times New Roman"/>
                <a:cs typeface="Arial" panose="020B0604020202020204" pitchFamily="34" charset="0"/>
              </a:rPr>
              <a:t>Optional addition to existing Major Planning Pre-app process</a:t>
            </a:r>
          </a:p>
          <a:p>
            <a:pPr marL="1085850" lvl="1" indent="-342900">
              <a:buFont typeface="Arial" panose="020B0604020202020204" pitchFamily="34" charset="0"/>
              <a:buChar char="•"/>
            </a:pPr>
            <a:r>
              <a:rPr lang="en-US" sz="1800" dirty="0" smtClean="0">
                <a:solidFill>
                  <a:prstClr val="black"/>
                </a:solidFill>
                <a:latin typeface="Arial" panose="020B0604020202020204" pitchFamily="34" charset="0"/>
                <a:ea typeface="Times New Roman"/>
                <a:cs typeface="Arial" panose="020B0604020202020204" pitchFamily="34" charset="0"/>
              </a:rPr>
              <a:t>Second meeting once road layout available</a:t>
            </a:r>
          </a:p>
          <a:p>
            <a:pPr marL="1085850" lvl="1" indent="-342900">
              <a:buFont typeface="Arial" panose="020B0604020202020204" pitchFamily="34" charset="0"/>
              <a:buChar char="•"/>
            </a:pPr>
            <a:r>
              <a:rPr lang="en-US" sz="1800" dirty="0" smtClean="0">
                <a:solidFill>
                  <a:prstClr val="black"/>
                </a:solidFill>
                <a:latin typeface="Arial" panose="020B0604020202020204" pitchFamily="34" charset="0"/>
                <a:cs typeface="Arial" panose="020B0604020202020204" pitchFamily="34" charset="0"/>
              </a:rPr>
              <a:t>Engagement with Scottish Water and Area Roads Engineers</a:t>
            </a:r>
          </a:p>
          <a:p>
            <a:pPr marL="1085850" lvl="1" indent="-342900">
              <a:buFont typeface="Arial" panose="020B0604020202020204" pitchFamily="34" charset="0"/>
              <a:buChar char="•"/>
            </a:pPr>
            <a:r>
              <a:rPr lang="en-US" sz="1800" dirty="0" smtClean="0">
                <a:solidFill>
                  <a:prstClr val="black"/>
                </a:solidFill>
                <a:latin typeface="Arial" panose="020B0604020202020204" pitchFamily="34" charset="0"/>
                <a:cs typeface="Arial" panose="020B0604020202020204" pitchFamily="34" charset="0"/>
              </a:rPr>
              <a:t>Will provide more detailed written feed back to help enable the planning permission submission to be aligned with the requirements for Road Construction Consent</a:t>
            </a:r>
          </a:p>
          <a:p>
            <a:pPr marL="1085850" lvl="1" indent="-342900">
              <a:buFont typeface="Arial" panose="020B0604020202020204" pitchFamily="34" charset="0"/>
              <a:buChar char="•"/>
            </a:pPr>
            <a:r>
              <a:rPr lang="en-US" sz="1800" dirty="0" smtClean="0">
                <a:solidFill>
                  <a:prstClr val="black"/>
                </a:solidFill>
                <a:latin typeface="Arial" panose="020B0604020202020204" pitchFamily="34" charset="0"/>
                <a:cs typeface="Arial" panose="020B0604020202020204" pitchFamily="34" charset="0"/>
              </a:rPr>
              <a:t>Not just for major developments</a:t>
            </a:r>
          </a:p>
          <a:p>
            <a:pPr marL="1085850" lvl="1" indent="-342900">
              <a:buFont typeface="Arial" panose="020B0604020202020204" pitchFamily="34" charset="0"/>
              <a:buChar char="•"/>
            </a:pPr>
            <a:endParaRPr lang="en-GB" sz="1800" dirty="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1800" b="1" dirty="0" smtClean="0">
                <a:solidFill>
                  <a:prstClr val="black"/>
                </a:solidFill>
                <a:latin typeface="Arial" panose="020B0604020202020204" pitchFamily="34" charset="0"/>
                <a:cs typeface="Arial" panose="020B0604020202020204" pitchFamily="34" charset="0"/>
              </a:rPr>
              <a:t>Piloting at present</a:t>
            </a:r>
            <a:endParaRPr lang="en-GB" sz="1800" dirty="0">
              <a:solidFill>
                <a:prstClr val="black"/>
              </a:solidFill>
              <a:latin typeface="Arial" panose="020B0604020202020204" pitchFamily="34" charset="0"/>
              <a:cs typeface="Arial" panose="020B0604020202020204" pitchFamily="34" charset="0"/>
            </a:endParaRPr>
          </a:p>
          <a:p>
            <a:pPr marL="1085850" lvl="1" indent="-342900">
              <a:buFont typeface="Arial" panose="020B0604020202020204" pitchFamily="34" charset="0"/>
              <a:buChar char="•"/>
            </a:pPr>
            <a:r>
              <a:rPr lang="en-GB" sz="1800" dirty="0" smtClean="0">
                <a:solidFill>
                  <a:prstClr val="black"/>
                </a:solidFill>
                <a:latin typeface="Arial" panose="020B0604020202020204" pitchFamily="34" charset="0"/>
                <a:cs typeface="Arial" panose="020B0604020202020204" pitchFamily="34" charset="0"/>
              </a:rPr>
              <a:t>Upper </a:t>
            </a:r>
            <a:r>
              <a:rPr lang="en-GB" sz="1800" dirty="0" err="1" smtClean="0">
                <a:solidFill>
                  <a:prstClr val="black"/>
                </a:solidFill>
                <a:latin typeface="Arial" panose="020B0604020202020204" pitchFamily="34" charset="0"/>
                <a:cs typeface="Arial" panose="020B0604020202020204" pitchFamily="34" charset="0"/>
              </a:rPr>
              <a:t>Achintore</a:t>
            </a:r>
            <a:r>
              <a:rPr lang="en-GB" sz="1800" dirty="0" smtClean="0">
                <a:solidFill>
                  <a:prstClr val="black"/>
                </a:solidFill>
                <a:latin typeface="Arial" panose="020B0604020202020204" pitchFamily="34" charset="0"/>
                <a:cs typeface="Arial" panose="020B0604020202020204" pitchFamily="34" charset="0"/>
              </a:rPr>
              <a:t>, Stratton and </a:t>
            </a:r>
            <a:r>
              <a:rPr lang="en-GB" sz="1800" dirty="0" err="1" smtClean="0">
                <a:solidFill>
                  <a:prstClr val="black"/>
                </a:solidFill>
                <a:latin typeface="Arial" panose="020B0604020202020204" pitchFamily="34" charset="0"/>
                <a:cs typeface="Arial" panose="020B0604020202020204" pitchFamily="34" charset="0"/>
              </a:rPr>
              <a:t>Alness</a:t>
            </a:r>
            <a:r>
              <a:rPr lang="en-GB" sz="1800" dirty="0" smtClean="0">
                <a:solidFill>
                  <a:prstClr val="black"/>
                </a:solidFill>
                <a:latin typeface="Arial" panose="020B0604020202020204" pitchFamily="34" charset="0"/>
                <a:cs typeface="Arial" panose="020B0604020202020204" pitchFamily="34" charset="0"/>
              </a:rPr>
              <a:t> </a:t>
            </a:r>
            <a:r>
              <a:rPr lang="en-GB" sz="1800" dirty="0" smtClean="0">
                <a:solidFill>
                  <a:prstClr val="black"/>
                </a:solidFill>
                <a:latin typeface="Arial" panose="020B0604020202020204" pitchFamily="34" charset="0"/>
                <a:cs typeface="Arial" panose="020B0604020202020204" pitchFamily="34" charset="0"/>
              </a:rPr>
              <a:t>East</a:t>
            </a:r>
            <a:endParaRPr lang="en-US" sz="1800" dirty="0">
              <a:solidFill>
                <a:prstClr val="black"/>
              </a:solidFill>
              <a:latin typeface="Arial" panose="020B0604020202020204" pitchFamily="34" charset="0"/>
              <a:ea typeface="Times New Roman"/>
              <a:cs typeface="Arial" panose="020B0604020202020204" pitchFamily="34" charset="0"/>
            </a:endParaRPr>
          </a:p>
          <a:p>
            <a:pPr marL="1085850" lvl="1" indent="-342900">
              <a:buFont typeface="Arial" panose="020B0604020202020204" pitchFamily="34" charset="0"/>
              <a:buChar char="•"/>
            </a:pPr>
            <a:r>
              <a:rPr lang="en-US" sz="1800" dirty="0" smtClean="0">
                <a:solidFill>
                  <a:prstClr val="black"/>
                </a:solidFill>
                <a:latin typeface="Arial" panose="020B0604020202020204" pitchFamily="34" charset="0"/>
                <a:ea typeface="Times New Roman"/>
                <a:cs typeface="Arial" panose="020B0604020202020204" pitchFamily="34" charset="0"/>
              </a:rPr>
              <a:t>Any other pilot proposals welcomed</a:t>
            </a:r>
            <a:endParaRPr lang="en-US" sz="1800" dirty="0">
              <a:solidFill>
                <a:prstClr val="black"/>
              </a:solidFill>
              <a:latin typeface="Arial" panose="020B0604020202020204" pitchFamily="34" charset="0"/>
              <a:ea typeface="Times New Roman"/>
              <a:cs typeface="Arial" panose="020B0604020202020204" pitchFamily="34" charset="0"/>
            </a:endParaRPr>
          </a:p>
          <a:p>
            <a:pPr marL="1085850" lvl="1" indent="-342900">
              <a:buFont typeface="Arial" panose="020B0604020202020204" pitchFamily="34" charset="0"/>
              <a:buChar char="•"/>
            </a:pPr>
            <a:r>
              <a:rPr lang="en-GB" sz="1800" dirty="0" smtClean="0">
                <a:latin typeface="Arial" panose="020B0604020202020204" pitchFamily="34" charset="0"/>
                <a:cs typeface="Arial" panose="020B0604020202020204" pitchFamily="34" charset="0"/>
              </a:rPr>
              <a:t>A charge for this Service will introduced in April </a:t>
            </a:r>
            <a:r>
              <a:rPr lang="en-GB" sz="1800" dirty="0" smtClean="0">
                <a:latin typeface="Arial" panose="020B0604020202020204" pitchFamily="34" charset="0"/>
                <a:cs typeface="Arial" panose="020B0604020202020204" pitchFamily="34" charset="0"/>
              </a:rPr>
              <a:t>2018</a:t>
            </a:r>
          </a:p>
          <a:p>
            <a:pPr marL="1085850" lvl="1" indent="-342900">
              <a:buFont typeface="Arial" panose="020B0604020202020204" pitchFamily="34" charset="0"/>
              <a:buChar char="•"/>
            </a:pPr>
            <a:r>
              <a:rPr lang="en-GB" sz="1800" dirty="0" smtClean="0">
                <a:latin typeface="Arial" panose="020B0604020202020204" pitchFamily="34" charset="0"/>
                <a:cs typeface="Arial" panose="020B0604020202020204" pitchFamily="34" charset="0"/>
              </a:rPr>
              <a:t>If you have a development that could benefit from this approach, please contact our Major Pre-application Advice Service in the first instance at </a:t>
            </a:r>
            <a:r>
              <a:rPr lang="en-GB" sz="1800" dirty="0" smtClean="0">
                <a:latin typeface="Arial" panose="020B0604020202020204" pitchFamily="34" charset="0"/>
                <a:cs typeface="Arial" panose="020B0604020202020204" pitchFamily="34" charset="0"/>
                <a:hlinkClick r:id="rId3"/>
              </a:rPr>
              <a:t>majorpreapps@highland.gov.uk</a:t>
            </a:r>
            <a:endParaRPr lang="en-GB" sz="1800" dirty="0" smtClean="0">
              <a:latin typeface="Arial" panose="020B0604020202020204" pitchFamily="34" charset="0"/>
              <a:cs typeface="Arial" panose="020B0604020202020204" pitchFamily="34" charset="0"/>
            </a:endParaRPr>
          </a:p>
          <a:p>
            <a:pPr marL="285750"/>
            <a:endParaRPr lang="en-GB" sz="1800" dirty="0" smtClean="0"/>
          </a:p>
        </p:txBody>
      </p:sp>
    </p:spTree>
    <p:extLst>
      <p:ext uri="{BB962C8B-B14F-4D97-AF65-F5344CB8AC3E}">
        <p14:creationId xmlns:p14="http://schemas.microsoft.com/office/powerpoint/2010/main" val="952481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4000" cy="6829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a:xfrm>
            <a:off x="4499992" y="1124744"/>
            <a:ext cx="136815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t>Planning Permission </a:t>
            </a:r>
          </a:p>
          <a:p>
            <a:pPr algn="ctr"/>
            <a:r>
              <a:rPr lang="en-GB" sz="1200" b="1" dirty="0" smtClean="0"/>
              <a:t>RCC </a:t>
            </a:r>
            <a:r>
              <a:rPr lang="en-GB" sz="1200" b="1" dirty="0"/>
              <a:t>Stage </a:t>
            </a:r>
            <a:r>
              <a:rPr lang="en-GB" sz="1200" b="1" dirty="0" smtClean="0"/>
              <a:t>1</a:t>
            </a:r>
            <a:endParaRPr lang="en-GB" sz="1200" b="1" dirty="0"/>
          </a:p>
        </p:txBody>
      </p:sp>
      <p:sp>
        <p:nvSpPr>
          <p:cNvPr id="4" name="Oval 3"/>
          <p:cNvSpPr/>
          <p:nvPr/>
        </p:nvSpPr>
        <p:spPr>
          <a:xfrm>
            <a:off x="6804248" y="1064568"/>
            <a:ext cx="136815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Road </a:t>
            </a:r>
            <a:r>
              <a:rPr lang="en-GB" sz="1100" b="1" dirty="0" smtClean="0"/>
              <a:t>Construction </a:t>
            </a:r>
          </a:p>
          <a:p>
            <a:pPr algn="ctr"/>
            <a:r>
              <a:rPr lang="en-GB" sz="1100" b="1" dirty="0" smtClean="0"/>
              <a:t>Consent</a:t>
            </a:r>
          </a:p>
          <a:p>
            <a:pPr algn="ctr"/>
            <a:r>
              <a:rPr lang="en-GB" sz="1100" b="1" dirty="0" smtClean="0"/>
              <a:t> RCC </a:t>
            </a:r>
            <a:r>
              <a:rPr lang="en-GB" sz="1100" b="1" dirty="0"/>
              <a:t>Stage </a:t>
            </a:r>
            <a:r>
              <a:rPr lang="en-GB" sz="1100" b="1" dirty="0" smtClean="0"/>
              <a:t>2</a:t>
            </a:r>
            <a:endParaRPr lang="en-GB" sz="1100" b="1" dirty="0"/>
          </a:p>
          <a:p>
            <a:pPr algn="ctr"/>
            <a:endParaRPr lang="en-GB" sz="1300" b="1" dirty="0"/>
          </a:p>
        </p:txBody>
      </p:sp>
    </p:spTree>
    <p:extLst>
      <p:ext uri="{BB962C8B-B14F-4D97-AF65-F5344CB8AC3E}">
        <p14:creationId xmlns:p14="http://schemas.microsoft.com/office/powerpoint/2010/main" val="3298434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Pre-app +</a:t>
            </a:r>
            <a:endParaRPr lang="en-GB" dirty="0"/>
          </a:p>
        </p:txBody>
      </p:sp>
      <p:sp>
        <p:nvSpPr>
          <p:cNvPr id="3" name="Content Placeholder 2"/>
          <p:cNvSpPr>
            <a:spLocks noGrp="1"/>
          </p:cNvSpPr>
          <p:nvPr>
            <p:ph idx="1"/>
          </p:nvPr>
        </p:nvSpPr>
        <p:spPr>
          <a:xfrm>
            <a:off x="683568" y="1268760"/>
            <a:ext cx="7622504" cy="5256584"/>
          </a:xfrm>
        </p:spPr>
        <p:txBody>
          <a:bodyPr/>
          <a:lstStyle/>
          <a:p>
            <a:pPr marL="285750" lvl="1">
              <a:buFont typeface="Arial" panose="020B0604020202020204" pitchFamily="34" charset="0"/>
              <a:buChar char="•"/>
            </a:pPr>
            <a:endParaRPr lang="en-GB" sz="1800" b="1" dirty="0" smtClean="0">
              <a:latin typeface="Arial" panose="020B0604020202020204" pitchFamily="34" charset="0"/>
              <a:cs typeface="Arial" panose="020B0604020202020204" pitchFamily="34" charset="0"/>
            </a:endParaRPr>
          </a:p>
          <a:p>
            <a:pPr marL="285750" lvl="1">
              <a:buFont typeface="Arial" panose="020B0604020202020204" pitchFamily="34" charset="0"/>
              <a:buChar char="•"/>
            </a:pPr>
            <a:r>
              <a:rPr lang="en-GB" sz="1800" b="1" dirty="0" smtClean="0">
                <a:latin typeface="Arial" panose="020B0604020202020204" pitchFamily="34" charset="0"/>
                <a:cs typeface="Arial" panose="020B0604020202020204" pitchFamily="34" charset="0"/>
              </a:rPr>
              <a:t>Gateway Check undertaken for  </a:t>
            </a:r>
            <a:r>
              <a:rPr lang="en-GB" sz="1800" b="1" dirty="0" err="1">
                <a:latin typeface="Arial" panose="020B0604020202020204" pitchFamily="34" charset="0"/>
                <a:cs typeface="Arial" panose="020B0604020202020204" pitchFamily="34" charset="0"/>
              </a:rPr>
              <a:t>Pre-app+SER</a:t>
            </a:r>
            <a:endParaRPr lang="en-GB" sz="1800" b="1" dirty="0">
              <a:latin typeface="Arial" panose="020B0604020202020204" pitchFamily="34" charset="0"/>
              <a:cs typeface="Arial" panose="020B0604020202020204" pitchFamily="34" charset="0"/>
            </a:endParaRPr>
          </a:p>
          <a:p>
            <a:pPr marL="1028700"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Prior to Planning Submission</a:t>
            </a:r>
          </a:p>
          <a:p>
            <a:pPr marL="1028700"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To ensure requirements highlighted and agreed during the pre-application process have been submitted and to explain any changes that have occurred.</a:t>
            </a:r>
          </a:p>
          <a:p>
            <a:pPr marL="1028700" lvl="1">
              <a:buFont typeface="Arial" panose="020B0604020202020204" pitchFamily="34" charset="0"/>
              <a:buChar char="•"/>
            </a:pPr>
            <a:endParaRPr lang="en-GB" sz="1800" dirty="0" smtClean="0">
              <a:latin typeface="Arial" panose="020B0604020202020204" pitchFamily="34" charset="0"/>
              <a:cs typeface="Arial" panose="020B0604020202020204" pitchFamily="34" charset="0"/>
            </a:endParaRPr>
          </a:p>
          <a:p>
            <a:pPr lvl="1" indent="0">
              <a:buNone/>
            </a:pPr>
            <a:endParaRPr lang="en-GB" sz="18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1800" b="1" dirty="0" smtClean="0">
                <a:latin typeface="Arial" panose="020B0604020202020204" pitchFamily="34" charset="0"/>
                <a:cs typeface="Arial" panose="020B0604020202020204" pitchFamily="34" charset="0"/>
              </a:rPr>
              <a:t>Timescales</a:t>
            </a:r>
          </a:p>
          <a:p>
            <a:pPr marL="1028700"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Planning and RCC may be submitted at the same time.</a:t>
            </a:r>
          </a:p>
          <a:p>
            <a:pPr marL="1028700"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Generally RCC will not be issued prior to planning consent. It is not efficient to consider detail whilst there is significant uncertainty about major issues. </a:t>
            </a:r>
            <a:endParaRPr lang="en-GB" sz="1800" dirty="0">
              <a:latin typeface="Arial" panose="020B0604020202020204" pitchFamily="34" charset="0"/>
              <a:cs typeface="Arial" panose="020B0604020202020204" pitchFamily="34" charset="0"/>
            </a:endParaRPr>
          </a:p>
          <a:p>
            <a:pPr marL="1028700" lvl="1">
              <a:buFont typeface="Arial" panose="020B0604020202020204" pitchFamily="34" charset="0"/>
              <a:buChar char="•"/>
            </a:pPr>
            <a:r>
              <a:rPr lang="en-GB" sz="1800" dirty="0" smtClean="0">
                <a:latin typeface="Arial" panose="020B0604020202020204" pitchFamily="34" charset="0"/>
                <a:cs typeface="Arial" panose="020B0604020202020204" pitchFamily="34" charset="0"/>
              </a:rPr>
              <a:t>The Pre-app + process should minimise the requirement for changes to planning layouts and submission of  unforeseen additional information at RCC and lead to reduced time scales for RCC.</a:t>
            </a:r>
          </a:p>
          <a:p>
            <a:pPr marL="1028700" lvl="1">
              <a:buFont typeface="Arial" panose="020B0604020202020204" pitchFamily="34" charset="0"/>
              <a:buChar char="•"/>
            </a:pPr>
            <a:endParaRPr lang="en-GB" sz="1800" b="1" dirty="0" smtClean="0">
              <a:latin typeface="Arial" panose="020B0604020202020204" pitchFamily="34" charset="0"/>
              <a:cs typeface="Arial" panose="020B0604020202020204" pitchFamily="34" charset="0"/>
            </a:endParaRPr>
          </a:p>
          <a:p>
            <a:pPr marL="285750"/>
            <a:endParaRPr lang="en-GB" sz="1800" dirty="0" smtClean="0"/>
          </a:p>
        </p:txBody>
      </p:sp>
    </p:spTree>
    <p:extLst>
      <p:ext uri="{BB962C8B-B14F-4D97-AF65-F5344CB8AC3E}">
        <p14:creationId xmlns:p14="http://schemas.microsoft.com/office/powerpoint/2010/main" val="3635840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HC Corporat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roject_x0020_Name xmlns="45161ba2-8e8a-4bf1-a788-42e8f76eb5a2">Road Construction Consent</Project_x0020_Name>
    <Project_x0020_Name0 xmlns="45161ba2-8e8a-4bf1-a788-42e8f76eb5a2">15</Project_x0020_Name0>
    <TaxCatchAll xmlns="07aa7910-66d0-4c9b-b46a-85b082909f0d"/>
  </documentManagement>
</p:properties>
</file>

<file path=customXml/item2.xml><?xml version="1.0" encoding="utf-8"?>
<?mso-contentType ?>
<SharedContentType xmlns="Microsoft.SharePoint.Taxonomy.ContentTypeSync" SourceId="4893d530-d87b-468f-94d8-eb9337410ba7" ContentTypeId="0x010100DE03F750BB77B54C8A96296FDC5CBB5F03" PreviousValue="false"/>
</file>

<file path=customXml/item3.xml><?xml version="1.0" encoding="utf-8"?>
<?mso-contentType ?>
<customXsn xmlns="http://schemas.microsoft.com/office/2006/metadata/customXsn">
  <xsnLocation/>
  <cached>True</cached>
  <openByDefault>True</openByDefault>
  <xsnScope/>
</customXsn>
</file>

<file path=customXml/item4.xml><?xml version="1.0" encoding="utf-8"?>
<ct:contentTypeSchema xmlns:ct="http://schemas.microsoft.com/office/2006/metadata/contentType" xmlns:ma="http://schemas.microsoft.com/office/2006/metadata/properties/metaAttributes" ct:_="" ma:_="" ma:contentTypeName="PowerPoint" ma:contentTypeID="0x010100DE03F750BB77B54C8A96296FDC5CBB5F03002F122661556B364480A7AD34E713AFFF" ma:contentTypeVersion="8" ma:contentTypeDescription="Create a new PowerPoint presentation" ma:contentTypeScope="" ma:versionID="dd9fec771950c30de0ac2e203c97c43b">
  <xsd:schema xmlns:xsd="http://www.w3.org/2001/XMLSchema" xmlns:xs="http://www.w3.org/2001/XMLSchema" xmlns:p="http://schemas.microsoft.com/office/2006/metadata/properties" xmlns:ns2="07aa7910-66d0-4c9b-b46a-85b082909f0d" xmlns:ns3="45161ba2-8e8a-4bf1-a788-42e8f76eb5a2" targetNamespace="http://schemas.microsoft.com/office/2006/metadata/properties" ma:root="true" ma:fieldsID="3366c337428c1501ba74ee4a3b11fa12" ns2:_="" ns3:_="">
    <xsd:import namespace="07aa7910-66d0-4c9b-b46a-85b082909f0d"/>
    <xsd:import namespace="45161ba2-8e8a-4bf1-a788-42e8f76eb5a2"/>
    <xsd:element name="properties">
      <xsd:complexType>
        <xsd:sequence>
          <xsd:element name="documentManagement">
            <xsd:complexType>
              <xsd:all>
                <xsd:element ref="ns2:TaxCatchAll" minOccurs="0"/>
                <xsd:element ref="ns2:TaxCatchAllLabel" minOccurs="0"/>
                <xsd:element ref="ns3:Project_x0020_Name" minOccurs="0"/>
                <xsd:element ref="ns3:Project_x0020_Name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aa7910-66d0-4c9b-b46a-85b082909f0d"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ee1edd5d-06ba-4c34-a47b-8b58db28e769}" ma:internalName="TaxCatchAll" ma:showField="CatchAllData" ma:web="e743f349-6467-4b5d-b6eb-8511bd658a6b">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ee1edd5d-06ba-4c34-a47b-8b58db28e769}" ma:internalName="TaxCatchAllLabel" ma:readOnly="true" ma:showField="CatchAllDataLabel" ma:web="e743f349-6467-4b5d-b6eb-8511bd658a6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5161ba2-8e8a-4bf1-a788-42e8f76eb5a2" elementFormDefault="qualified">
    <xsd:import namespace="http://schemas.microsoft.com/office/2006/documentManagement/types"/>
    <xsd:import namespace="http://schemas.microsoft.com/office/infopath/2007/PartnerControls"/>
    <xsd:element name="Project_x0020_Name" ma:index="10" nillable="true" ma:displayName="Project Name original" ma:format="Dropdown" ma:internalName="Project_x0020_Name">
      <xsd:simpleType>
        <xsd:restriction base="dms:Choice">
          <xsd:enumeration value="Local Pre-Application Advice"/>
          <xsd:enumeration value="Development Enquiry"/>
          <xsd:enumeration value="Notice of Review"/>
          <xsd:enumeration value="Appeal Notices"/>
          <xsd:enumeration value="Appeal Refusal or Other Decision"/>
          <xsd:enumeration value="PSAD"/>
          <xsd:enumeration value="Delegated Report"/>
          <xsd:enumeration value="Enterprise"/>
          <xsd:enumeration value="File Management"/>
          <xsd:enumeration value="Planning"/>
          <xsd:enumeration value="Building Standards"/>
          <xsd:enumeration value="eDevelopment"/>
          <xsd:enumeration value="ePlanning"/>
          <xsd:enumeration value="eBuilding Standards"/>
          <xsd:enumeration value="Road Construction Consent"/>
          <xsd:enumeration value="Public Access"/>
          <xsd:enumeration value="Idox Enterprise"/>
          <xsd:enumeration value="Slowness"/>
          <xsd:enumeration value="Weekly Lists"/>
          <xsd:enumeration value="Consultee Access Planning"/>
          <xsd:enumeration value="Enforcement"/>
          <xsd:enumeration value="OLDP"/>
          <xsd:enumeration value="PA Test Environment"/>
          <xsd:enumeration value="ePlanning and eBS Portal"/>
          <xsd:enumeration value="Hosting"/>
        </xsd:restriction>
      </xsd:simpleType>
    </xsd:element>
    <xsd:element name="Project_x0020_Name0" ma:index="11" nillable="true" ma:displayName="Project Name" ma:list="{5baccba7-90a0-4c47-820f-4dab86ecf4f9}" ma:internalName="Project_x0020_Name0"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262121-6DD4-409D-94DB-4BB237B89FFE}">
  <ds:schemaRefs>
    <ds:schemaRef ds:uri="http://schemas.microsoft.com/office/2006/documentManagement/types"/>
    <ds:schemaRef ds:uri="45161ba2-8e8a-4bf1-a788-42e8f76eb5a2"/>
    <ds:schemaRef ds:uri="http://purl.org/dc/elements/1.1/"/>
    <ds:schemaRef ds:uri="http://www.w3.org/XML/1998/namespace"/>
    <ds:schemaRef ds:uri="http://purl.org/dc/dcmitype/"/>
    <ds:schemaRef ds:uri="http://schemas.openxmlformats.org/package/2006/metadata/core-properties"/>
    <ds:schemaRef ds:uri="http://schemas.microsoft.com/office/infopath/2007/PartnerControls"/>
    <ds:schemaRef ds:uri="07aa7910-66d0-4c9b-b46a-85b082909f0d"/>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D16BCDB-30A0-46B6-B58E-D3331E708BB9}">
  <ds:schemaRefs>
    <ds:schemaRef ds:uri="Microsoft.SharePoint.Taxonomy.ContentTypeSync"/>
  </ds:schemaRefs>
</ds:datastoreItem>
</file>

<file path=customXml/itemProps3.xml><?xml version="1.0" encoding="utf-8"?>
<ds:datastoreItem xmlns:ds="http://schemas.openxmlformats.org/officeDocument/2006/customXml" ds:itemID="{885F1B2C-0FFE-4A08-A010-6EEE08A997F9}">
  <ds:schemaRefs>
    <ds:schemaRef ds:uri="http://schemas.microsoft.com/office/2006/metadata/customXsn"/>
  </ds:schemaRefs>
</ds:datastoreItem>
</file>

<file path=customXml/itemProps4.xml><?xml version="1.0" encoding="utf-8"?>
<ds:datastoreItem xmlns:ds="http://schemas.openxmlformats.org/officeDocument/2006/customXml" ds:itemID="{C4E42FBD-4BFF-46B1-9253-89758C4DE0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aa7910-66d0-4c9b-b46a-85b082909f0d"/>
    <ds:schemaRef ds:uri="45161ba2-8e8a-4bf1-a788-42e8f76eb5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59C94698-131A-4F56-9B8D-20B31C68AE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HC Corporate Template</Template>
  <TotalTime>4600</TotalTime>
  <Words>2867</Words>
  <Application>Microsoft Office PowerPoint</Application>
  <PresentationFormat>On-screen Show (4:3)</PresentationFormat>
  <Paragraphs>436</Paragraphs>
  <Slides>31</Slides>
  <Notes>31</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HC Corporate Template</vt:lpstr>
      <vt:lpstr>Text Slides</vt:lpstr>
      <vt:lpstr>eRoad Construction Consent Customer Briefing Session</vt:lpstr>
      <vt:lpstr>Speakers</vt:lpstr>
      <vt:lpstr>Agenda</vt:lpstr>
      <vt:lpstr>Background</vt:lpstr>
      <vt:lpstr>Key areas of focus…</vt:lpstr>
      <vt:lpstr>Planning Pre-app +SER</vt:lpstr>
      <vt:lpstr>Planning Pre-app + SER</vt:lpstr>
      <vt:lpstr>PowerPoint Presentation</vt:lpstr>
      <vt:lpstr>Pre-app +</vt:lpstr>
      <vt:lpstr>Pre-app +</vt:lpstr>
      <vt:lpstr>CC9 - Application Checklist (1)</vt:lpstr>
      <vt:lpstr>CC9 – Application Checklist (2)</vt:lpstr>
      <vt:lpstr>eRCC – Forms &amp; Guidance</vt:lpstr>
      <vt:lpstr>eRCC – Submission &amp; Approval (1)</vt:lpstr>
      <vt:lpstr>eRCC – Submission &amp; Approval (2)</vt:lpstr>
      <vt:lpstr>eRCC – Submission &amp; Approval (3)</vt:lpstr>
      <vt:lpstr>Road Bond</vt:lpstr>
      <vt:lpstr>eRCC – Submission &amp; Approval (3)</vt:lpstr>
      <vt:lpstr>eRCC – Submission &amp; Approval (4)</vt:lpstr>
      <vt:lpstr>QUESTIONS?</vt:lpstr>
      <vt:lpstr>Other related permissions</vt:lpstr>
      <vt:lpstr>Road Bond Management</vt:lpstr>
      <vt:lpstr>RCCNP (1)</vt:lpstr>
      <vt:lpstr>RCCNP (2)</vt:lpstr>
      <vt:lpstr>RCCNP (3)</vt:lpstr>
      <vt:lpstr>Construction Phase</vt:lpstr>
      <vt:lpstr>Construction Phase</vt:lpstr>
      <vt:lpstr>Construction Phase</vt:lpstr>
      <vt:lpstr>Amendments &amp; Extensions of Time</vt:lpstr>
      <vt:lpstr>Request Adoption</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eRoad Construction Consent</dc:title>
  <dc:creator>lauraw</dc:creator>
  <cp:lastModifiedBy>lauraw</cp:lastModifiedBy>
  <cp:revision>185</cp:revision>
  <cp:lastPrinted>2017-12-11T08:32:14Z</cp:lastPrinted>
  <dcterms:created xsi:type="dcterms:W3CDTF">2017-10-30T09:16:20Z</dcterms:created>
  <dcterms:modified xsi:type="dcterms:W3CDTF">2018-01-07T23:09:00Z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6" name="ContentTypeId">
    <vt:lpwstr>0x010100DE03F750BB77B54C8A96296FDC5CBB5F03002F122661556B364480A7AD34E713AFFF</vt:lpwstr>
  </property>
</Properties>
</file>