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7" r:id="rId2"/>
    <p:sldMasterId id="2147483672" r:id="rId3"/>
    <p:sldMasterId id="2147483675" r:id="rId4"/>
    <p:sldMasterId id="2147483679" r:id="rId5"/>
  </p:sldMasterIdLst>
  <p:notesMasterIdLst>
    <p:notesMasterId r:id="rId17"/>
  </p:notesMasterIdLst>
  <p:handoutMasterIdLst>
    <p:handoutMasterId r:id="rId18"/>
  </p:handoutMasterIdLst>
  <p:sldIdLst>
    <p:sldId id="270" r:id="rId6"/>
    <p:sldId id="335" r:id="rId7"/>
    <p:sldId id="342" r:id="rId8"/>
    <p:sldId id="348" r:id="rId9"/>
    <p:sldId id="344" r:id="rId10"/>
    <p:sldId id="345" r:id="rId11"/>
    <p:sldId id="346" r:id="rId12"/>
    <p:sldId id="347" r:id="rId13"/>
    <p:sldId id="349" r:id="rId14"/>
    <p:sldId id="334" r:id="rId15"/>
    <p:sldId id="350" r:id="rId16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B8B8CB-56B4-4AF6-B628-7E7054DD17AC}">
          <p14:sldIdLst>
            <p14:sldId id="270"/>
            <p14:sldId id="335"/>
            <p14:sldId id="342"/>
            <p14:sldId id="348"/>
            <p14:sldId id="344"/>
            <p14:sldId id="345"/>
            <p14:sldId id="346"/>
            <p14:sldId id="347"/>
            <p14:sldId id="349"/>
            <p14:sldId id="334"/>
            <p14:sldId id="35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Urquhart" initials="CR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000"/>
    <a:srgbClr val="AC9AC2"/>
    <a:srgbClr val="8064A2"/>
    <a:srgbClr val="4F6228"/>
    <a:srgbClr val="FFEBAB"/>
    <a:srgbClr val="008000"/>
    <a:srgbClr val="006600"/>
    <a:srgbClr val="403152"/>
    <a:srgbClr val="FFD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1" autoAdjust="0"/>
    <p:restoredTop sz="97988" autoAdjust="0"/>
  </p:normalViewPr>
  <p:slideViewPr>
    <p:cSldViewPr>
      <p:cViewPr>
        <p:scale>
          <a:sx n="80" d="100"/>
          <a:sy n="8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450" y="-7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FILESERV3\Users$\angstew\My%20Documents\ASN_Pupi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FILESERV3\Users$\angstew\My%20Documents\ASN_Pupil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FILESERV3\Users$\angstew\My%20Documents\ASN_Pupi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 smtClean="0"/>
              <a:t>Numbers</a:t>
            </a:r>
            <a:r>
              <a:rPr lang="en-GB" baseline="0" dirty="0" smtClean="0"/>
              <a:t> </a:t>
            </a:r>
            <a:r>
              <a:rPr lang="en-GB" baseline="0" dirty="0"/>
              <a:t>of </a:t>
            </a:r>
            <a:r>
              <a:rPr lang="en-GB" baseline="0" dirty="0" smtClean="0"/>
              <a:t>pupils with ASN </a:t>
            </a:r>
            <a:r>
              <a:rPr lang="en-GB" baseline="0" dirty="0"/>
              <a:t>2013-2017</a:t>
            </a:r>
            <a:endParaRPr lang="en-GB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Level 3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1228</c:v>
                </c:pt>
                <c:pt idx="1">
                  <c:v>1290</c:v>
                </c:pt>
                <c:pt idx="2">
                  <c:v>1335</c:v>
                </c:pt>
                <c:pt idx="3">
                  <c:v>1433</c:v>
                </c:pt>
                <c:pt idx="4">
                  <c:v>1429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Level 4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454</c:v>
                </c:pt>
                <c:pt idx="1">
                  <c:v>565</c:v>
                </c:pt>
                <c:pt idx="2">
                  <c:v>665</c:v>
                </c:pt>
                <c:pt idx="3">
                  <c:v>712</c:v>
                </c:pt>
                <c:pt idx="4">
                  <c:v>849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266112"/>
        <c:axId val="72267648"/>
      </c:barChart>
      <c:catAx>
        <c:axId val="7226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267648"/>
        <c:crosses val="autoZero"/>
        <c:auto val="1"/>
        <c:lblAlgn val="ctr"/>
        <c:lblOffset val="100"/>
        <c:noMultiLvlLbl val="0"/>
      </c:catAx>
      <c:valAx>
        <c:axId val="72267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266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PRIMARY PUPILS</a:t>
            </a:r>
          </a:p>
        </c:rich>
      </c:tx>
      <c:layout/>
      <c:overlay val="0"/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Graphs!$A$4</c:f>
              <c:strCache>
                <c:ptCount val="1"/>
                <c:pt idx="0">
                  <c:v>Similar Councils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cat>
            <c:numRef>
              <c:f>Graphs!$B$3:$F$3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Graphs!$B$4:$F$4</c:f>
              <c:numCache>
                <c:formatCode>0%</c:formatCode>
                <c:ptCount val="5"/>
                <c:pt idx="0">
                  <c:v>0.25982493208572294</c:v>
                </c:pt>
                <c:pt idx="1">
                  <c:v>0.26831588962892483</c:v>
                </c:pt>
                <c:pt idx="2">
                  <c:v>0.29987699876998769</c:v>
                </c:pt>
                <c:pt idx="3">
                  <c:v>0.34532499131039279</c:v>
                </c:pt>
                <c:pt idx="4">
                  <c:v>0.35895518094470974</c:v>
                </c:pt>
              </c:numCache>
            </c:numRef>
          </c:val>
        </c:ser>
        <c:ser>
          <c:idx val="1"/>
          <c:order val="1"/>
          <c:tx>
            <c:strRef>
              <c:f>Graphs!$A$5</c:f>
              <c:strCache>
                <c:ptCount val="1"/>
                <c:pt idx="0">
                  <c:v>Family Low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bg1"/>
              </a:solidFill>
            </a:ln>
          </c:spPr>
          <c:cat>
            <c:numRef>
              <c:f>Graphs!$B$3:$F$3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Graphs!$B$5:$F$5</c:f>
              <c:numCache>
                <c:formatCode>0%</c:formatCode>
                <c:ptCount val="5"/>
                <c:pt idx="0">
                  <c:v>9.5950082411113732E-2</c:v>
                </c:pt>
                <c:pt idx="1">
                  <c:v>9.4200351493848852E-2</c:v>
                </c:pt>
                <c:pt idx="2">
                  <c:v>0.10187326549491212</c:v>
                </c:pt>
                <c:pt idx="3">
                  <c:v>9.6080471730835934E-2</c:v>
                </c:pt>
                <c:pt idx="4">
                  <c:v>9.1717685110315347E-2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207360"/>
        <c:axId val="72205056"/>
      </c:areaChart>
      <c:lineChart>
        <c:grouping val="standard"/>
        <c:varyColors val="0"/>
        <c:ser>
          <c:idx val="2"/>
          <c:order val="2"/>
          <c:tx>
            <c:strRef>
              <c:f>Graphs!$A$6</c:f>
              <c:strCache>
                <c:ptCount val="1"/>
                <c:pt idx="0">
                  <c:v>Scotland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Graphs!$B$3:$F$3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Graphs!$B$6:$F$6</c:f>
              <c:numCache>
                <c:formatCode>0%</c:formatCode>
                <c:ptCount val="5"/>
                <c:pt idx="0">
                  <c:v>0.16894370343959506</c:v>
                </c:pt>
                <c:pt idx="1">
                  <c:v>0.18435428113583482</c:v>
                </c:pt>
                <c:pt idx="2">
                  <c:v>0.19312230507523048</c:v>
                </c:pt>
                <c:pt idx="3">
                  <c:v>0.20429397446037365</c:v>
                </c:pt>
                <c:pt idx="4">
                  <c:v>0.22329060637951528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Graphs!$A$7</c:f>
              <c:strCache>
                <c:ptCount val="1"/>
                <c:pt idx="0">
                  <c:v>Highland</c:v>
                </c:pt>
              </c:strCache>
            </c:strRef>
          </c:tx>
          <c:spPr>
            <a:ln w="38100" cmpd="sng">
              <a:solidFill>
                <a:schemeClr val="tx2">
                  <a:lumMod val="75000"/>
                </a:schemeClr>
              </a:solidFill>
            </a:ln>
          </c:spPr>
          <c:marker>
            <c:spPr>
              <a:ln w="38100">
                <a:solidFill>
                  <a:sysClr val="windowText" lastClr="000000"/>
                </a:solidFill>
              </a:ln>
            </c:spPr>
          </c:marker>
          <c:cat>
            <c:numRef>
              <c:f>Graphs!$B$3:$F$3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Graphs!$B$7:$F$7</c:f>
              <c:numCache>
                <c:formatCode>0%</c:formatCode>
                <c:ptCount val="5"/>
                <c:pt idx="0">
                  <c:v>0.25982493208572294</c:v>
                </c:pt>
                <c:pt idx="1">
                  <c:v>0.26831588962892483</c:v>
                </c:pt>
                <c:pt idx="2">
                  <c:v>0.26490650358696932</c:v>
                </c:pt>
                <c:pt idx="3">
                  <c:v>0.34532499131039279</c:v>
                </c:pt>
                <c:pt idx="4">
                  <c:v>0.35895518094470974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214784"/>
        <c:axId val="72213248"/>
      </c:lineChart>
      <c:valAx>
        <c:axId val="7220505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% of Pupils with ASN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72207360"/>
        <c:crossesAt val="5"/>
        <c:crossBetween val="midCat"/>
      </c:valAx>
      <c:catAx>
        <c:axId val="722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205056"/>
        <c:crosses val="autoZero"/>
        <c:auto val="1"/>
        <c:lblAlgn val="ctr"/>
        <c:lblOffset val="100"/>
        <c:tickLblSkip val="1"/>
        <c:noMultiLvlLbl val="0"/>
      </c:catAx>
      <c:valAx>
        <c:axId val="7221324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72214784"/>
        <c:crosses val="autoZero"/>
        <c:crossBetween val="between"/>
      </c:valAx>
      <c:catAx>
        <c:axId val="72214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2213248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1"/>
        <c:delete val="1"/>
      </c:legendEntry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SECONDARY</a:t>
            </a:r>
            <a:r>
              <a:rPr lang="en-GB" baseline="0"/>
              <a:t> </a:t>
            </a:r>
            <a:r>
              <a:rPr lang="en-GB"/>
              <a:t>PUPILS</a:t>
            </a:r>
          </a:p>
        </c:rich>
      </c:tx>
      <c:layout>
        <c:manualLayout>
          <c:xMode val="edge"/>
          <c:yMode val="edge"/>
          <c:x val="0.39875453275019085"/>
          <c:y val="1.768346103484171E-2"/>
        </c:manualLayout>
      </c:layout>
      <c:overlay val="0"/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Graphs!$H$4</c:f>
              <c:strCache>
                <c:ptCount val="1"/>
                <c:pt idx="0">
                  <c:v>Similar Councils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cat>
            <c:numRef>
              <c:f>Graphs!$I$3:$M$3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Graphs!$I$4:$M$4</c:f>
              <c:numCache>
                <c:formatCode>0%</c:formatCode>
                <c:ptCount val="5"/>
                <c:pt idx="0">
                  <c:v>0.20859538784067086</c:v>
                </c:pt>
                <c:pt idx="1">
                  <c:v>0.24693701466781709</c:v>
                </c:pt>
                <c:pt idx="2">
                  <c:v>0.26592217763043097</c:v>
                </c:pt>
                <c:pt idx="3">
                  <c:v>0.31792382374906647</c:v>
                </c:pt>
                <c:pt idx="4">
                  <c:v>0.36574941890979978</c:v>
                </c:pt>
              </c:numCache>
            </c:numRef>
          </c:val>
        </c:ser>
        <c:ser>
          <c:idx val="1"/>
          <c:order val="1"/>
          <c:tx>
            <c:strRef>
              <c:f>Graphs!$H$5</c:f>
              <c:strCache>
                <c:ptCount val="1"/>
                <c:pt idx="0">
                  <c:v>Family Low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bg1"/>
              </a:solidFill>
            </a:ln>
          </c:spPr>
          <c:cat>
            <c:numRef>
              <c:f>Graphs!$I$3:$M$3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Graphs!$I$5:$M$5</c:f>
              <c:numCache>
                <c:formatCode>0%</c:formatCode>
                <c:ptCount val="5"/>
                <c:pt idx="0">
                  <c:v>9.2082779570913237E-2</c:v>
                </c:pt>
                <c:pt idx="1">
                  <c:v>0.10474732006125574</c:v>
                </c:pt>
                <c:pt idx="2">
                  <c:v>0.11382616764614908</c:v>
                </c:pt>
                <c:pt idx="3">
                  <c:v>0.11779409467270739</c:v>
                </c:pt>
                <c:pt idx="4">
                  <c:v>0.140625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619712"/>
        <c:axId val="75617408"/>
      </c:areaChart>
      <c:lineChart>
        <c:grouping val="standard"/>
        <c:varyColors val="0"/>
        <c:ser>
          <c:idx val="2"/>
          <c:order val="2"/>
          <c:tx>
            <c:strRef>
              <c:f>Graphs!$H$6</c:f>
              <c:strCache>
                <c:ptCount val="1"/>
                <c:pt idx="0">
                  <c:v>Scotland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Graphs!$I$3:$M$3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Graphs!$I$6:$M$6</c:f>
              <c:numCache>
                <c:formatCode>0%</c:formatCode>
                <c:ptCount val="5"/>
                <c:pt idx="0">
                  <c:v>0.1653195527217618</c:v>
                </c:pt>
                <c:pt idx="1">
                  <c:v>0.19076644789277075</c:v>
                </c:pt>
                <c:pt idx="2">
                  <c:v>0.20815855409476083</c:v>
                </c:pt>
                <c:pt idx="3">
                  <c:v>0.23583373318405573</c:v>
                </c:pt>
                <c:pt idx="4">
                  <c:v>0.26788822002225327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Graphs!$H$7</c:f>
              <c:strCache>
                <c:ptCount val="1"/>
                <c:pt idx="0">
                  <c:v>Highland</c:v>
                </c:pt>
              </c:strCache>
            </c:strRef>
          </c:tx>
          <c:spPr>
            <a:ln w="38100" cmpd="sng">
              <a:solidFill>
                <a:schemeClr val="tx2">
                  <a:lumMod val="75000"/>
                </a:schemeClr>
              </a:solidFill>
            </a:ln>
          </c:spPr>
          <c:marker>
            <c:spPr>
              <a:ln w="38100">
                <a:solidFill>
                  <a:sysClr val="windowText" lastClr="000000"/>
                </a:solidFill>
              </a:ln>
            </c:spPr>
          </c:marker>
          <c:cat>
            <c:numRef>
              <c:f>Graphs!$I$3:$M$3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Graphs!$I$7:$M$7</c:f>
              <c:numCache>
                <c:formatCode>0%</c:formatCode>
                <c:ptCount val="5"/>
                <c:pt idx="0">
                  <c:v>0.15841305571187395</c:v>
                </c:pt>
                <c:pt idx="1">
                  <c:v>0.18687302952135282</c:v>
                </c:pt>
                <c:pt idx="2">
                  <c:v>0.20528782774278601</c:v>
                </c:pt>
                <c:pt idx="3">
                  <c:v>0.31792382374906647</c:v>
                </c:pt>
                <c:pt idx="4">
                  <c:v>0.36574941890979978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631232"/>
        <c:axId val="75629696"/>
      </c:lineChart>
      <c:valAx>
        <c:axId val="75617408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% of Pupils with ASN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75619712"/>
        <c:crossesAt val="5"/>
        <c:crossBetween val="midCat"/>
      </c:valAx>
      <c:catAx>
        <c:axId val="7561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617408"/>
        <c:crosses val="autoZero"/>
        <c:auto val="1"/>
        <c:lblAlgn val="ctr"/>
        <c:lblOffset val="100"/>
        <c:tickLblSkip val="1"/>
        <c:noMultiLvlLbl val="0"/>
      </c:catAx>
      <c:valAx>
        <c:axId val="7562969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75631232"/>
        <c:crosses val="autoZero"/>
        <c:crossBetween val="between"/>
      </c:valAx>
      <c:catAx>
        <c:axId val="75631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5629696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1"/>
        <c:delete val="1"/>
      </c:legendEntry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PUPILS</a:t>
            </a:r>
            <a:r>
              <a:rPr lang="en-GB" baseline="0"/>
              <a:t> IN SPECIAL SCHOOLS</a:t>
            </a:r>
            <a:endParaRPr lang="en-GB"/>
          </a:p>
        </c:rich>
      </c:tx>
      <c:layout/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Graphs!$O$4</c:f>
              <c:strCache>
                <c:ptCount val="1"/>
                <c:pt idx="0">
                  <c:v>Similar Councils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cat>
            <c:numRef>
              <c:f>Graphs!$P$3:$T$3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Graphs!$P$4:$T$4</c:f>
              <c:numCache>
                <c:formatCode>0.00%</c:formatCode>
                <c:ptCount val="5"/>
                <c:pt idx="0">
                  <c:v>8.1273281408736874E-3</c:v>
                </c:pt>
                <c:pt idx="1">
                  <c:v>8.4530853761623E-3</c:v>
                </c:pt>
                <c:pt idx="2">
                  <c:v>9.4676521883564485E-3</c:v>
                </c:pt>
                <c:pt idx="3">
                  <c:v>9.5199349064279907E-3</c:v>
                </c:pt>
                <c:pt idx="4">
                  <c:v>9.6946194861851666E-3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672576"/>
        <c:axId val="75670272"/>
      </c:areaChart>
      <c:lineChart>
        <c:grouping val="standard"/>
        <c:varyColors val="0"/>
        <c:ser>
          <c:idx val="1"/>
          <c:order val="1"/>
          <c:tx>
            <c:strRef>
              <c:f>Graphs!$O$5</c:f>
              <c:strCache>
                <c:ptCount val="1"/>
                <c:pt idx="0">
                  <c:v>Family Low</c:v>
                </c:pt>
              </c:strCache>
            </c:strRef>
          </c:tx>
          <c:marker>
            <c:symbol val="none"/>
          </c:marker>
          <c:cat>
            <c:numRef>
              <c:f>Graphs!$P$3:$T$3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Graphs!$P$5:$T$5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Graphs!$O$6</c:f>
              <c:strCache>
                <c:ptCount val="1"/>
                <c:pt idx="0">
                  <c:v>Scotland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Graphs!$P$3:$T$3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Graphs!$P$6:$T$6</c:f>
              <c:numCache>
                <c:formatCode>0.00%</c:formatCode>
                <c:ptCount val="5"/>
                <c:pt idx="0">
                  <c:v>1.0031198220656507E-2</c:v>
                </c:pt>
                <c:pt idx="1">
                  <c:v>1.0027668689753659E-2</c:v>
                </c:pt>
                <c:pt idx="2">
                  <c:v>9.995959583999953E-3</c:v>
                </c:pt>
                <c:pt idx="3">
                  <c:v>9.8843316621264644E-3</c:v>
                </c:pt>
                <c:pt idx="4">
                  <c:v>9.5554127578226893E-3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Graphs!$O$7</c:f>
              <c:strCache>
                <c:ptCount val="1"/>
                <c:pt idx="0">
                  <c:v>Highland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pPr>
              <a:ln w="38100"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Graphs!$P$3:$T$3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Graphs!$P$7:$T$7</c:f>
              <c:numCache>
                <c:formatCode>0.00%</c:formatCode>
                <c:ptCount val="5"/>
                <c:pt idx="0">
                  <c:v>4.2056225938986117E-3</c:v>
                </c:pt>
                <c:pt idx="1">
                  <c:v>4.4645745713361371E-3</c:v>
                </c:pt>
                <c:pt idx="2">
                  <c:v>4.2544899483615345E-3</c:v>
                </c:pt>
                <c:pt idx="3">
                  <c:v>4.0938332575216063E-3</c:v>
                </c:pt>
                <c:pt idx="4">
                  <c:v>4.0850732719491635E-3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672576"/>
        <c:axId val="75670272"/>
      </c:lineChart>
      <c:valAx>
        <c:axId val="756702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% of </a:t>
                </a:r>
                <a:r>
                  <a:rPr lang="en-GB" dirty="0" smtClean="0"/>
                  <a:t>Pupils in Special</a:t>
                </a:r>
                <a:r>
                  <a:rPr lang="en-GB" baseline="0" dirty="0" smtClean="0"/>
                  <a:t> Schools</a:t>
                </a:r>
                <a:endParaRPr lang="en-GB" dirty="0"/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75672576"/>
        <c:crosses val="autoZero"/>
        <c:crossBetween val="midCat"/>
      </c:valAx>
      <c:catAx>
        <c:axId val="7567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670272"/>
        <c:crosses val="autoZero"/>
        <c:auto val="1"/>
        <c:lblAlgn val="ctr"/>
        <c:lblOffset val="100"/>
        <c:tickLblSkip val="1"/>
        <c:noMultiLvlLbl val="0"/>
      </c:catAx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0.09531</cdr:x>
      <cdr:y>0.2007</cdr:y>
    </cdr:from>
    <cdr:to>
      <cdr:x>0.84053</cdr:x>
      <cdr:y>0.40052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648073" y="795536"/>
          <a:ext cx="5067459" cy="792088"/>
        </a:xfrm>
        <a:prstGeom xmlns:a="http://schemas.openxmlformats.org/drawingml/2006/main" prst="lin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926" cy="339830"/>
          </a:xfrm>
          <a:prstGeom prst="rect">
            <a:avLst/>
          </a:prstGeom>
        </p:spPr>
        <p:txBody>
          <a:bodyPr vert="horz" lIns="91320" tIns="45660" rIns="91320" bIns="4566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85" y="1"/>
            <a:ext cx="4302926" cy="339830"/>
          </a:xfrm>
          <a:prstGeom prst="rect">
            <a:avLst/>
          </a:prstGeom>
        </p:spPr>
        <p:txBody>
          <a:bodyPr vert="horz" lIns="91320" tIns="45660" rIns="91320" bIns="45660" rtlCol="0"/>
          <a:lstStyle>
            <a:lvl1pPr algn="r">
              <a:defRPr sz="1200"/>
            </a:lvl1pPr>
          </a:lstStyle>
          <a:p>
            <a:fld id="{89B2E214-83AD-4B2C-8363-6746BEA653E7}" type="datetimeFigureOut">
              <a:rPr lang="en-GB" smtClean="0"/>
              <a:t>10/11/2017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761"/>
            <a:ext cx="4302926" cy="339829"/>
          </a:xfrm>
          <a:prstGeom prst="rect">
            <a:avLst/>
          </a:prstGeom>
        </p:spPr>
        <p:txBody>
          <a:bodyPr vert="horz" lIns="91320" tIns="45660" rIns="91320" bIns="4566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85" y="6456761"/>
            <a:ext cx="4302926" cy="339829"/>
          </a:xfrm>
          <a:prstGeom prst="rect">
            <a:avLst/>
          </a:prstGeom>
        </p:spPr>
        <p:txBody>
          <a:bodyPr vert="horz" lIns="91320" tIns="45660" rIns="91320" bIns="45660" rtlCol="0" anchor="b"/>
          <a:lstStyle>
            <a:lvl1pPr algn="r">
              <a:defRPr sz="1200"/>
            </a:lvl1pPr>
          </a:lstStyle>
          <a:p>
            <a:fld id="{58BC0E7D-8342-41AA-9A70-216FEF3CBC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14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4302231" cy="339884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702" y="3"/>
            <a:ext cx="4302231" cy="339884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r">
              <a:defRPr sz="1200"/>
            </a:lvl1pPr>
          </a:lstStyle>
          <a:p>
            <a:fld id="{8821B608-A836-4795-9CCF-85C3EEA0CF90}" type="datetimeFigureOut">
              <a:rPr lang="en-GB" smtClean="0"/>
              <a:t>10/11/2017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395663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50" rIns="91300" bIns="4565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300" tIns="45650" rIns="91300" bIns="456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6456614"/>
            <a:ext cx="4302231" cy="339884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702" y="6456614"/>
            <a:ext cx="4302231" cy="339884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r">
              <a:defRPr sz="1200"/>
            </a:lvl1pPr>
          </a:lstStyle>
          <a:p>
            <a:fld id="{CAEA53B0-6066-4081-85F0-3D9E61F7E62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118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A53B0-6066-4081-85F0-3D9E61F7E62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13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Corporate Services, Economic Development, Environmental Services and Culture and Leisure Services similar types of councils are grouped by their population density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6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Corporate Services, Economic Development, Environmental Services and Culture and Leisure Services similar types of councils are grouped by their population density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6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Corporate Services, Economic Development, Environmental Services and Culture and Leisure Services similar types of councils are grouped by their population density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6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Corporate Services, Economic Development, Environmental Services and Culture and Leisure Services similar types of councils are grouped by their population density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6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92824" y="3228897"/>
            <a:ext cx="7942579" cy="3325305"/>
          </a:xfrm>
        </p:spPr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1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31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3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075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23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723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31480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6390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87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002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396798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94465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387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8481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4033686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20239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25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3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89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28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NUL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93" r:id="rId5"/>
    <p:sldLayoutId id="214748369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5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722" y="2060848"/>
            <a:ext cx="6490559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 smtClean="0"/>
              <a:t>Care and Learning Service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 smtClean="0"/>
              <a:t>Additional Support Needs Resign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b="1" dirty="0" smtClean="0"/>
              <a:t>Report to Redesign Board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14 November 2017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1335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737002"/>
            <a:ext cx="2956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Revenue Budget</a:t>
            </a:r>
            <a:endParaRPr lang="en-GB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978" y="407392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FY 17-18</a:t>
            </a: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600379"/>
              </p:ext>
            </p:extLst>
          </p:nvPr>
        </p:nvGraphicFramePr>
        <p:xfrm>
          <a:off x="1115615" y="1321781"/>
          <a:ext cx="6505363" cy="5347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4370"/>
                <a:gridCol w="1548122"/>
                <a:gridCol w="1852871"/>
              </a:tblGrid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By Service Area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Annual Budget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Year End Estimate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Additional Support Needs Schools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South Area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£11,375,161.00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£11,630,951.83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North Area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£3,025,624.00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£3,077,021.86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West Area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£4,063,381.00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£3,917,488.54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Mid Area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£4,631,198.00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£4,755,223.99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Special Schools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</a:rPr>
                        <a:t>£3,559,096.00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£4,519,238.33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Headquarters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£1,779,161.00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£575,691.55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Total Additional Support Needs Schools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£28,433,621.00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£28,475,616.11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CC"/>
                    </a:solidFill>
                  </a:tcPr>
                </a:tc>
              </a:tr>
              <a:tr h="1976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Specialist Additional Support Services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Additional Support Needs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£597,213.00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£429,468.80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Offsite Provision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£694,908.00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£566,124.62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NHSH Allied Health Professionals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£3,144,187.00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£2,923,341.43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Educational Psychologists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£1,425,745.00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</a:rPr>
                        <a:t>£1,346,013.36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Additional Support for Learning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£106,574.00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£661,172.75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Specialist Education Provision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£1,115,412.00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£855,685.35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Primary Mental Health Workers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£542,467.00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£519,229.60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Total for Specialist </a:t>
                      </a:r>
                      <a:r>
                        <a:rPr lang="en-GB" sz="1000" b="1" u="none" strike="noStrike" dirty="0" err="1">
                          <a:effectLst/>
                        </a:rPr>
                        <a:t>Additonal</a:t>
                      </a:r>
                      <a:r>
                        <a:rPr lang="en-GB" sz="1000" b="1" u="none" strike="noStrike" dirty="0">
                          <a:effectLst/>
                        </a:rPr>
                        <a:t> Services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£7,626,506.00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£7,301,035.91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CC"/>
                    </a:solidFill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Total Budget for ASN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£36,060,127.00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£35,776,652.01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00"/>
                    </a:solidFill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20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</a:rPr>
                        <a:t>By Subjective</a:t>
                      </a:r>
                      <a:endParaRPr lang="en-GB" sz="1000" b="1" i="0" u="none" strike="noStrike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Annual Budget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Year End Estimate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Staff Costs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£34,573,565.00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£34,383,874.10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Other Costs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£1,515,061.00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£1,446,785.40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Grants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£0.00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-£27,480.86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Other Income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-£28,499.00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-£26,526.62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noFill/>
                  </a:tcPr>
                </a:tc>
              </a:tr>
              <a:tr h="19769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</a:rPr>
                        <a:t>NET TOTAL</a:t>
                      </a:r>
                      <a:endParaRPr lang="en-GB" sz="1000" b="1" i="0" u="none" strike="noStrike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>
                          <a:effectLst/>
                        </a:rPr>
                        <a:t>£36,060,127.00</a:t>
                      </a:r>
                      <a:endParaRPr lang="en-GB" sz="1000" b="1" i="0" u="none" strike="noStrike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u="none" strike="noStrike" dirty="0">
                          <a:effectLst/>
                        </a:rPr>
                        <a:t>£35,776,652.01</a:t>
                      </a:r>
                      <a:endParaRPr lang="en-GB" sz="1000" b="1" i="0" u="none" strike="noStrike" dirty="0">
                        <a:solidFill>
                          <a:srgbClr val="3F3F3F"/>
                        </a:solidFill>
                        <a:effectLst/>
                        <a:latin typeface="Calibri"/>
                      </a:endParaRPr>
                    </a:p>
                  </a:txBody>
                  <a:tcPr marL="8366" marR="8366" marT="8366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7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7950" y="116632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ASN </a:t>
            </a:r>
            <a:r>
              <a:rPr lang="en-GB" sz="4000" b="1" i="1" dirty="0">
                <a:solidFill>
                  <a:srgbClr val="FF0000"/>
                </a:solidFill>
              </a:rPr>
              <a:t>permanent</a:t>
            </a:r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 support </a:t>
            </a:r>
            <a:r>
              <a:rPr lang="en-GB" sz="4000" b="1" dirty="0" smtClean="0">
                <a:solidFill>
                  <a:schemeClr val="accent4">
                    <a:lumMod val="75000"/>
                  </a:schemeClr>
                </a:solidFill>
              </a:rPr>
              <a:t>staff in Mainstream Schools</a:t>
            </a:r>
            <a:endParaRPr lang="en-GB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12" y="1440071"/>
            <a:ext cx="7254875" cy="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053404"/>
              </p:ext>
            </p:extLst>
          </p:nvPr>
        </p:nvGraphicFramePr>
        <p:xfrm>
          <a:off x="135556" y="1916832"/>
          <a:ext cx="8856986" cy="326558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080121"/>
                <a:gridCol w="1086567"/>
                <a:gridCol w="1128592"/>
                <a:gridCol w="1128592"/>
                <a:gridCol w="1128592"/>
                <a:gridCol w="1128592"/>
                <a:gridCol w="1087965"/>
                <a:gridCol w="1087965"/>
              </a:tblGrid>
              <a:tr h="683955">
                <a:tc>
                  <a:txBody>
                    <a:bodyPr/>
                    <a:lstStyle/>
                    <a:p>
                      <a:pPr algn="just"/>
                      <a:endParaRPr lang="en-GB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effectLst/>
                        </a:rPr>
                        <a:t>2011-12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effectLst/>
                        </a:rPr>
                        <a:t>2012-13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effectLst/>
                        </a:rPr>
                        <a:t>2013-14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effectLst/>
                        </a:rPr>
                        <a:t>2014-15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effectLst/>
                        </a:rPr>
                        <a:t>2015-16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2016-17</a:t>
                      </a:r>
                      <a:endParaRPr lang="en-GB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effectLst/>
                          <a:latin typeface="+mn-lt"/>
                          <a:ea typeface="Times New Roman"/>
                        </a:rPr>
                        <a:t>2017-18</a:t>
                      </a:r>
                    </a:p>
                    <a:p>
                      <a:pPr algn="ctr"/>
                      <a:endParaRPr lang="en-GB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49694">
                <a:tc>
                  <a:txBody>
                    <a:bodyPr/>
                    <a:lstStyle/>
                    <a:p>
                      <a:pPr algn="just"/>
                      <a:r>
                        <a:rPr lang="en-GB" sz="2000" b="1" dirty="0" smtClean="0">
                          <a:effectLst/>
                        </a:rPr>
                        <a:t>Teachers FTE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effectLst/>
                        </a:rPr>
                        <a:t>240.5</a:t>
                      </a:r>
                      <a:endParaRPr lang="en-GB" sz="2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effectLst/>
                        </a:rPr>
                        <a:t>250.1</a:t>
                      </a:r>
                      <a:endParaRPr lang="en-GB" sz="2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effectLst/>
                        </a:rPr>
                        <a:t>269.5</a:t>
                      </a:r>
                      <a:endParaRPr lang="en-GB" sz="2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effectLst/>
                        </a:rPr>
                        <a:t>294.8</a:t>
                      </a:r>
                      <a:endParaRPr lang="en-GB" sz="2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effectLst/>
                        </a:rPr>
                        <a:t>293.6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198.6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208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just"/>
                      <a:r>
                        <a:rPr lang="en-GB" sz="2000" b="1" dirty="0" smtClean="0">
                          <a:effectLst/>
                        </a:rPr>
                        <a:t>PSAs FTE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/>
                        <a:t>643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/>
                        <a:t>638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/>
                        <a:t>670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/>
                        <a:t>668+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/>
                        <a:t>672+</a:t>
                      </a:r>
                    </a:p>
                    <a:p>
                      <a:pPr algn="just"/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880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882</a:t>
                      </a:r>
                      <a:endParaRPr lang="en-GB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 algn="just"/>
                      <a:r>
                        <a:rPr lang="en-GB" sz="2000" b="1" dirty="0" smtClean="0">
                          <a:effectLst/>
                        </a:rPr>
                        <a:t>Budget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400" b="1" dirty="0" smtClean="0"/>
                        <a:t>£20.2m </a:t>
                      </a:r>
                      <a:endParaRPr lang="en-GB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£21.6m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£22.8m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£24.7m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£24.7m</a:t>
                      </a:r>
                    </a:p>
                    <a:p>
                      <a:pPr algn="just"/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£24.7m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£24.7m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1" dirty="0" smtClean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9512" y="5547746"/>
            <a:ext cx="8506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en-GB" sz="2800" b="1" dirty="0" smtClean="0"/>
              <a:t>In addition – Budget for Special Schools = £3,559,096.00</a:t>
            </a:r>
            <a:endParaRPr lang="en-GB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31640" y="76483"/>
            <a:ext cx="2620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ASN Redesign </a:t>
            </a:r>
            <a:endParaRPr lang="en-GB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98159" y="174518"/>
            <a:ext cx="2219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November 2017</a:t>
            </a: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32155" y="96888"/>
            <a:ext cx="1847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629386"/>
              </p:ext>
            </p:extLst>
          </p:nvPr>
        </p:nvGraphicFramePr>
        <p:xfrm>
          <a:off x="656445" y="889510"/>
          <a:ext cx="7920880" cy="4859316"/>
        </p:xfrm>
        <a:graphic>
          <a:graphicData uri="http://schemas.openxmlformats.org/drawingml/2006/table">
            <a:tbl>
              <a:tblPr firstRow="1" firstCol="1" bandRow="1"/>
              <a:tblGrid>
                <a:gridCol w="7128792"/>
                <a:gridCol w="792088"/>
              </a:tblGrid>
              <a:tr h="237811"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Key Strategic Actions</a:t>
                      </a:r>
                      <a:endParaRPr lang="en-GB" sz="16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BRAG</a:t>
                      </a:r>
                      <a:endParaRPr lang="en-GB" sz="16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013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to a system of assessing need and allocating resources to an ASG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01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Pilot process in 1 ASG in each of the 4 Areas </a:t>
                      </a:r>
                      <a:r>
                        <a:rPr lang="en-GB" sz="1400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(HT agreed one ASG and one 3-18</a:t>
                      </a:r>
                      <a:r>
                        <a:rPr lang="en-GB" sz="14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campus).</a:t>
                      </a:r>
                      <a:endParaRPr lang="en-GB" sz="1400" i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endParaRPr lang="en-GB" sz="16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Lean review to re-design Allocation Process.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G</a:t>
                      </a:r>
                      <a:endParaRPr lang="en-GB" sz="16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Roll out agreed new process to all ASGs and use as process for session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2018/19.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Matrix of Need and of Childs Plan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Working group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complete an initial review of the Matrix on the basis of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consultation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B</a:t>
                      </a:r>
                      <a:endParaRPr lang="en-GB" sz="1600" b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Working group to report initial findings and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identify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future operating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model.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Roll out revised Matrix for use with Moderation and use by support staff and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HTs.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413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staff job roles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Gather information on the numbers and grades of PSAs supporting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pupils.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B</a:t>
                      </a:r>
                      <a:endParaRPr lang="en-GB" sz="1600" b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Review Job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Description ,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pay grades and handbook/guidance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for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PSAs.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25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training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232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 the qualification and skill base of staff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match to needs of support staff and pupils.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24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and deliver on  training strategy  for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ASNTs and PSAs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7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and Monitoring of Staff Absence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Develop analysis of absence statistics at a school and area level.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en-GB" sz="16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 ASN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Adaptations within the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 Plan</a:t>
                      </a:r>
                      <a:endParaRPr lang="en-GB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35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appropriate adaptations to support pupils with ASN in mainstream and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special schools.</a:t>
                      </a:r>
                      <a:endParaRPr lang="en-GB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G</a:t>
                      </a:r>
                      <a:endParaRPr lang="en-GB" sz="16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01256" y="3158726"/>
            <a:ext cx="4519362" cy="2169825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/>
              <a:t>Opportunities 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Reduce time taken for allocations to schools.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Increase  sense of ownership for HTs in the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Clarity of roles for ASNTs and PSAs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Information on SEEMIS available at any time through the year for monitoring and reporting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Robust training strategy for ASN staff at all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Greater confidence of staff in supporting children and young people</a:t>
            </a:r>
            <a:endParaRPr lang="en-GB" sz="15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25568" y="343903"/>
            <a:ext cx="2620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ASN Redesign </a:t>
            </a:r>
            <a:endParaRPr lang="en-GB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04040" y="1124744"/>
            <a:ext cx="8640960" cy="0"/>
          </a:xfrm>
          <a:prstGeom prst="line">
            <a:avLst/>
          </a:prstGeom>
          <a:ln w="317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84302" y="174626"/>
            <a:ext cx="1387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Nov 2017</a:t>
            </a: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32155" y="96888"/>
            <a:ext cx="1847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3123" y="1412776"/>
            <a:ext cx="4036619" cy="4924425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Achievements</a:t>
            </a:r>
            <a:r>
              <a:rPr lang="en-GB" sz="1600" dirty="0"/>
              <a:t> </a:t>
            </a:r>
            <a:r>
              <a:rPr lang="en-GB" sz="12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Tain ASG agreed </a:t>
            </a:r>
            <a:r>
              <a:rPr lang="en-GB" sz="1400" dirty="0"/>
              <a:t>to </a:t>
            </a:r>
            <a:r>
              <a:rPr lang="en-GB" sz="1400" dirty="0" smtClean="0"/>
              <a:t>pilot the distribution of support at ASG level. Staff </a:t>
            </a:r>
            <a:r>
              <a:rPr lang="en-GB" sz="1400" dirty="0"/>
              <a:t>positive </a:t>
            </a:r>
            <a:r>
              <a:rPr lang="en-GB" sz="1400" dirty="0" smtClean="0"/>
              <a:t>about the process and have shared with other </a:t>
            </a:r>
            <a:r>
              <a:rPr lang="en-GB" sz="1400" dirty="0" err="1" smtClean="0"/>
              <a:t>HTs.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Allocations </a:t>
            </a:r>
            <a:r>
              <a:rPr lang="en-GB" sz="1400" dirty="0" smtClean="0"/>
              <a:t>of ASNT and PSA resources made </a:t>
            </a:r>
            <a:r>
              <a:rPr lang="en-GB" sz="1400" dirty="0"/>
              <a:t>to schools in May/June 2017, no significant issues 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LEAN </a:t>
            </a:r>
            <a:r>
              <a:rPr lang="en-GB" sz="1400" dirty="0" smtClean="0"/>
              <a:t>workshops </a:t>
            </a:r>
            <a:r>
              <a:rPr lang="en-GB" sz="1400" dirty="0"/>
              <a:t>undertaken </a:t>
            </a:r>
            <a:r>
              <a:rPr lang="en-GB" sz="1400" dirty="0" smtClean="0"/>
              <a:t> to review allocation process and consider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Annual </a:t>
            </a:r>
            <a:r>
              <a:rPr lang="en-GB" sz="1400" dirty="0"/>
              <a:t>moderation of current matrix </a:t>
            </a:r>
            <a:r>
              <a:rPr lang="en-GB" sz="1400" dirty="0" smtClean="0"/>
              <a:t>completed – 83% agreement with moderators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Revised matrix created and being piloted in 8 schools across Highland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882 = number of PSAs, 743 HC04s and 139 HC05s (110 HC05 grades are in Special Schools)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Audit of qualifications among ASNTs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Draft of revised PSA Handbook being created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Meetings arranged with unions to review  support staff roles and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Estates and ASN Teams have worked on guidance for schools re adaptations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Updates monitored for Accessibility Strategy Report (update due in 2019)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0849" y="1412776"/>
            <a:ext cx="4522074" cy="1554272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Initiatives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LEAN review of Allocation Process – new process map being created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Survey of all HTs regarding the process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500" dirty="0"/>
              <a:t>R</a:t>
            </a:r>
            <a:r>
              <a:rPr lang="en-GB" sz="1500" dirty="0" smtClean="0"/>
              <a:t>oll out of revised ASN Matrix to HTs in time for allocation next session</a:t>
            </a:r>
            <a:endParaRPr lang="en-GB" sz="1500" dirty="0"/>
          </a:p>
        </p:txBody>
      </p:sp>
      <p:sp>
        <p:nvSpPr>
          <p:cNvPr id="14" name="TextBox 13"/>
          <p:cNvSpPr txBox="1"/>
          <p:nvPr/>
        </p:nvSpPr>
        <p:spPr>
          <a:xfrm>
            <a:off x="4466705" y="5475427"/>
            <a:ext cx="4588465" cy="861774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Risks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Increasing level of ASN </a:t>
            </a: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Referrals to ASN Tribunal</a:t>
            </a: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2739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ASN Review 2014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Prevalence figures indicated growth areas to be children with very significant complex needs, including health needs and children with difficulties in self regulation, attachment and relational needs.</a:t>
            </a:r>
          </a:p>
          <a:p>
            <a:r>
              <a:rPr lang="en-GB" dirty="0" smtClean="0"/>
              <a:t>Higher levels of reporting and recording of need in Highland in comparison to other local authorities across Scotland, rather than a higher level of need per se.</a:t>
            </a:r>
          </a:p>
          <a:p>
            <a:r>
              <a:rPr lang="en-GB" dirty="0" smtClean="0"/>
              <a:t>Need for a clear and equitable way of identifying needs and ensuring the resource followed the need.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87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7208" y="2914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2F7C3A"/>
                </a:solidFill>
              </a:rPr>
              <a:t>ASN Pupils Stages 3 and 4 - Highland</a:t>
            </a:r>
            <a:endParaRPr lang="en-GB" sz="2800" b="1" dirty="0">
              <a:solidFill>
                <a:srgbClr val="2F7C3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163" y="3645024"/>
            <a:ext cx="2168837" cy="3212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26876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Numbers of Pupils taken from school management system, P1 – S6 pupils included from all sectors.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937630"/>
              </p:ext>
            </p:extLst>
          </p:nvPr>
        </p:nvGraphicFramePr>
        <p:xfrm>
          <a:off x="1259631" y="2057400"/>
          <a:ext cx="6799949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32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7208" y="2914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2F7C3A"/>
                </a:solidFill>
              </a:rPr>
              <a:t>ASN Pupils – Primary Comparison</a:t>
            </a:r>
            <a:endParaRPr lang="en-GB" sz="2800" b="1" dirty="0">
              <a:solidFill>
                <a:srgbClr val="2F7C3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163" y="3645024"/>
            <a:ext cx="2168837" cy="3212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518434"/>
              </p:ext>
            </p:extLst>
          </p:nvPr>
        </p:nvGraphicFramePr>
        <p:xfrm>
          <a:off x="683568" y="2708920"/>
          <a:ext cx="8078292" cy="361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1268760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Percentage of pupils recorded with ASN, as reported on Pupil Census.  Similar councils in the comparator grouping: Angus, Argyll &amp; Bute, East Lothian, Midlothian, Moray, Scottish Borders, Stirling.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63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7208" y="2914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2F7C3A"/>
                </a:solidFill>
              </a:rPr>
              <a:t>ASN Pupils – Secondary Comparison</a:t>
            </a:r>
            <a:endParaRPr lang="en-GB" sz="2800" b="1" dirty="0">
              <a:solidFill>
                <a:srgbClr val="2F7C3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163" y="3645024"/>
            <a:ext cx="2168837" cy="3212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1268760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Percentage of pupils recorded with ASN, as reported on Pupil Census.  Similar councils in the comparator grouping: Angus, Argyll &amp; Bute, East Lothian, Midlothian, Moray, Scottish Borders, Stirling.</a:t>
            </a:r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648389"/>
              </p:ext>
            </p:extLst>
          </p:nvPr>
        </p:nvGraphicFramePr>
        <p:xfrm>
          <a:off x="281520" y="2348880"/>
          <a:ext cx="8258311" cy="4090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87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7208" y="2914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2F7C3A"/>
                </a:solidFill>
              </a:rPr>
              <a:t>Pupils In Special Schools Comparison</a:t>
            </a:r>
            <a:endParaRPr lang="en-GB" sz="2800" b="1" dirty="0">
              <a:solidFill>
                <a:srgbClr val="2F7C3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163" y="3645024"/>
            <a:ext cx="2168837" cy="3212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1268760"/>
            <a:ext cx="7592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percentage of the total school population attending special schools, as reported on Pupil Census.  Similar councils in the comparator grouping: Angus, Argyll &amp; Bute, East Lothian, Midlothian, Moray, Scottish Borders, Stirling. Please note several councils in the comparator grouping report no pupils attending special schools.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8017827"/>
              </p:ext>
            </p:extLst>
          </p:nvPr>
        </p:nvGraphicFramePr>
        <p:xfrm>
          <a:off x="520436" y="2746088"/>
          <a:ext cx="79715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749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with other LAs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137900"/>
              </p:ext>
            </p:extLst>
          </p:nvPr>
        </p:nvGraphicFramePr>
        <p:xfrm>
          <a:off x="323528" y="1844824"/>
          <a:ext cx="8496942" cy="3724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9344"/>
                <a:gridCol w="1403843"/>
                <a:gridCol w="1543476"/>
                <a:gridCol w="1190323"/>
                <a:gridCol w="1329956"/>
              </a:tblGrid>
              <a:tr h="4160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Highland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Aberdeenshire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Perth + Kinross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Moray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</a:tr>
              <a:tr h="364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Number of Schools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173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84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53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School Population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35,102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34,652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17,821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11,941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Pupils with ASN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11832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11422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5781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3336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% of Pupils with ASN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33.7%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33%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32.4%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28%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ASN Teachers in Mainstream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208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384.9 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153   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85.3 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PSAs in Mainstream Schools 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882  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696.2 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130.4 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279.6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281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Additional Centrally Managed Specialist Education Support Staff </a:t>
                      </a:r>
                      <a:r>
                        <a:rPr lang="en-GB" sz="1800" dirty="0" err="1">
                          <a:effectLst/>
                        </a:rPr>
                        <a:t>eg</a:t>
                      </a:r>
                      <a:r>
                        <a:rPr lang="en-GB" sz="1800" dirty="0">
                          <a:effectLst/>
                        </a:rPr>
                        <a:t> EAL, HI, SEBN </a:t>
                      </a:r>
                      <a:r>
                        <a:rPr lang="en-GB" sz="1800" dirty="0" err="1">
                          <a:effectLst/>
                        </a:rPr>
                        <a:t>etc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23.5 </a:t>
                      </a:r>
                      <a:r>
                        <a:rPr lang="en-GB" sz="1800" dirty="0">
                          <a:effectLst/>
                        </a:rPr>
                        <a:t>ASNT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11.6 support staff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38.6 ASNT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? support staff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15.4 ASNT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16 support staff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31.8 ASNT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28.8 support staff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20" marR="5602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85037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THC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  <a:alpha val="80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Theme1THC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Theme1THC2016</Template>
  <TotalTime>18787</TotalTime>
  <Words>991</Words>
  <Application>Microsoft Office PowerPoint</Application>
  <PresentationFormat>On-screen Show (4:3)</PresentationFormat>
  <Paragraphs>248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Theme1THC2016</vt:lpstr>
      <vt:lpstr>Text Slides</vt:lpstr>
      <vt:lpstr>1_Theme1THC2016</vt:lpstr>
      <vt:lpstr>1_Text Slides</vt:lpstr>
      <vt:lpstr>2_Text Slides</vt:lpstr>
      <vt:lpstr>PowerPoint Presentation</vt:lpstr>
      <vt:lpstr>PowerPoint Presentation</vt:lpstr>
      <vt:lpstr>PowerPoint Presentation</vt:lpstr>
      <vt:lpstr>ASN Review 2014</vt:lpstr>
      <vt:lpstr>PowerPoint Presentation</vt:lpstr>
      <vt:lpstr>PowerPoint Presentation</vt:lpstr>
      <vt:lpstr>PowerPoint Presentation</vt:lpstr>
      <vt:lpstr>PowerPoint Presentation</vt:lpstr>
      <vt:lpstr>Comparison with other LAs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Urquhart</dc:creator>
  <cp:lastModifiedBy>Carron McDiarmid</cp:lastModifiedBy>
  <cp:revision>1623</cp:revision>
  <cp:lastPrinted>2017-10-23T10:22:13Z</cp:lastPrinted>
  <dcterms:created xsi:type="dcterms:W3CDTF">2014-01-28T11:20:50Z</dcterms:created>
  <dcterms:modified xsi:type="dcterms:W3CDTF">2017-11-10T14:55:05Z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-1269723423</vt:i4>
  </property>
  <property fmtid="{D5CDD505-2E9C-101B-9397-08002B2CF9AE}" pid="3" name="_NewReviewCycle">
    <vt:lpwstr/>
  </property>
  <property fmtid="{D5CDD505-2E9C-101B-9397-08002B2CF9AE}" pid="4" name="_EmailSubject">
    <vt:lpwstr>redesign pages</vt:lpwstr>
  </property>
  <property fmtid="{D5CDD505-2E9C-101B-9397-08002B2CF9AE}" pid="5" name="_AuthorEmail">
    <vt:lpwstr>carron.mcdiarmid@highland.gov.uk</vt:lpwstr>
  </property>
  <property fmtid="{D5CDD505-2E9C-101B-9397-08002B2CF9AE}" pid="6" name="_AuthorEmailDisplayName">
    <vt:lpwstr>Carron McDiarmid</vt:lpwstr>
  </property>
  <property fmtid="{D5CDD505-2E9C-101B-9397-08002B2CF9AE}" pid="7" name="_PreviousAdHocReviewCycleID">
    <vt:i4>1720479916</vt:i4>
  </property>
</Properties>
</file>