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 id="2147483660" r:id="rId7"/>
  </p:sldMasterIdLst>
  <p:notesMasterIdLst>
    <p:notesMasterId r:id="rId32"/>
  </p:notesMasterIdLst>
  <p:handoutMasterIdLst>
    <p:handoutMasterId r:id="rId33"/>
  </p:handoutMasterIdLst>
  <p:sldIdLst>
    <p:sldId id="264" r:id="rId8"/>
    <p:sldId id="283" r:id="rId9"/>
    <p:sldId id="277" r:id="rId10"/>
    <p:sldId id="300" r:id="rId11"/>
    <p:sldId id="284" r:id="rId12"/>
    <p:sldId id="293" r:id="rId13"/>
    <p:sldId id="280" r:id="rId14"/>
    <p:sldId id="267" r:id="rId15"/>
    <p:sldId id="279" r:id="rId16"/>
    <p:sldId id="281" r:id="rId17"/>
    <p:sldId id="286" r:id="rId18"/>
    <p:sldId id="278" r:id="rId19"/>
    <p:sldId id="287" r:id="rId20"/>
    <p:sldId id="288" r:id="rId21"/>
    <p:sldId id="292" r:id="rId22"/>
    <p:sldId id="304" r:id="rId23"/>
    <p:sldId id="294" r:id="rId24"/>
    <p:sldId id="291" r:id="rId25"/>
    <p:sldId id="290" r:id="rId26"/>
    <p:sldId id="295" r:id="rId27"/>
    <p:sldId id="296" r:id="rId28"/>
    <p:sldId id="298" r:id="rId29"/>
    <p:sldId id="305" r:id="rId30"/>
    <p:sldId id="303" r:id="rId31"/>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2F92"/>
    <a:srgbClr val="2F7C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87226" autoAdjust="0"/>
  </p:normalViewPr>
  <p:slideViewPr>
    <p:cSldViewPr>
      <p:cViewPr>
        <p:scale>
          <a:sx n="60" d="100"/>
          <a:sy n="60" d="100"/>
        </p:scale>
        <p:origin x="-1080" y="1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100" cy="497206"/>
          </a:xfrm>
          <a:prstGeom prst="rect">
            <a:avLst/>
          </a:prstGeom>
        </p:spPr>
        <p:txBody>
          <a:bodyPr vert="horz" lIns="91413" tIns="45706" rIns="91413" bIns="45706" rtlCol="0"/>
          <a:lstStyle>
            <a:lvl1pPr algn="l">
              <a:defRPr sz="1200"/>
            </a:lvl1pPr>
          </a:lstStyle>
          <a:p>
            <a:endParaRPr lang="en-GB"/>
          </a:p>
        </p:txBody>
      </p:sp>
      <p:sp>
        <p:nvSpPr>
          <p:cNvPr id="3" name="Date Placeholder 2"/>
          <p:cNvSpPr>
            <a:spLocks noGrp="1"/>
          </p:cNvSpPr>
          <p:nvPr>
            <p:ph type="dt" sz="quarter" idx="1"/>
          </p:nvPr>
        </p:nvSpPr>
        <p:spPr>
          <a:xfrm>
            <a:off x="3854939" y="0"/>
            <a:ext cx="2949100" cy="497206"/>
          </a:xfrm>
          <a:prstGeom prst="rect">
            <a:avLst/>
          </a:prstGeom>
        </p:spPr>
        <p:txBody>
          <a:bodyPr vert="horz" lIns="91413" tIns="45706" rIns="91413" bIns="45706" rtlCol="0"/>
          <a:lstStyle>
            <a:lvl1pPr algn="r">
              <a:defRPr sz="1200"/>
            </a:lvl1pPr>
          </a:lstStyle>
          <a:p>
            <a:fld id="{F53DE6A9-B5E9-490D-B889-1CC33586F091}" type="datetimeFigureOut">
              <a:rPr lang="en-GB" smtClean="0"/>
              <a:t>14/11/2017</a:t>
            </a:fld>
            <a:endParaRPr lang="en-GB"/>
          </a:p>
        </p:txBody>
      </p:sp>
      <p:sp>
        <p:nvSpPr>
          <p:cNvPr id="4" name="Footer Placeholder 3"/>
          <p:cNvSpPr>
            <a:spLocks noGrp="1"/>
          </p:cNvSpPr>
          <p:nvPr>
            <p:ph type="ftr" sz="quarter" idx="2"/>
          </p:nvPr>
        </p:nvSpPr>
        <p:spPr>
          <a:xfrm>
            <a:off x="0" y="9445169"/>
            <a:ext cx="2949100" cy="497206"/>
          </a:xfrm>
          <a:prstGeom prst="rect">
            <a:avLst/>
          </a:prstGeom>
        </p:spPr>
        <p:txBody>
          <a:bodyPr vert="horz" lIns="91413" tIns="45706" rIns="91413" bIns="45706"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5169"/>
            <a:ext cx="2949100" cy="497206"/>
          </a:xfrm>
          <a:prstGeom prst="rect">
            <a:avLst/>
          </a:prstGeom>
        </p:spPr>
        <p:txBody>
          <a:bodyPr vert="horz" lIns="91413" tIns="45706" rIns="91413" bIns="45706" rtlCol="0" anchor="b"/>
          <a:lstStyle>
            <a:lvl1pPr algn="r">
              <a:defRPr sz="1200"/>
            </a:lvl1pPr>
          </a:lstStyle>
          <a:p>
            <a:fld id="{7D865D1D-29FC-47E2-A574-DEFA3174C723}" type="slidenum">
              <a:rPr lang="en-GB" smtClean="0"/>
              <a:t>‹#›</a:t>
            </a:fld>
            <a:endParaRPr lang="en-GB"/>
          </a:p>
        </p:txBody>
      </p:sp>
      <p:sp>
        <p:nvSpPr>
          <p:cNvPr id="6" name="hc" descr="OFFICIAL"/>
          <p:cNvSpPr txBox="1"/>
          <p:nvPr/>
        </p:nvSpPr>
        <p:spPr>
          <a:xfrm>
            <a:off x="1" y="2"/>
            <a:ext cx="6805613" cy="246260"/>
          </a:xfrm>
          <a:prstGeom prst="rect">
            <a:avLst/>
          </a:prstGeom>
          <a:noFill/>
        </p:spPr>
        <p:txBody>
          <a:bodyPr vert="horz" lIns="91413" tIns="45706" rIns="91413" bIns="45706" rtlCol="0">
            <a:spAutoFit/>
          </a:bodyPr>
          <a:lstStyle/>
          <a:p>
            <a:pPr algn="ctr"/>
            <a:r>
              <a:rPr lang="en-GB" sz="1000" b="1">
                <a:solidFill>
                  <a:srgbClr val="000000"/>
                </a:solidFill>
                <a:latin typeface="arial"/>
              </a:rPr>
              <a:t>OFFICIAL</a:t>
            </a:r>
          </a:p>
        </p:txBody>
      </p:sp>
      <p:sp>
        <p:nvSpPr>
          <p:cNvPr id="7" name="fc" descr="OFFICIAL"/>
          <p:cNvSpPr txBox="1"/>
          <p:nvPr/>
        </p:nvSpPr>
        <p:spPr>
          <a:xfrm>
            <a:off x="1" y="9571197"/>
            <a:ext cx="6805613" cy="246260"/>
          </a:xfrm>
          <a:prstGeom prst="rect">
            <a:avLst/>
          </a:prstGeom>
          <a:noFill/>
        </p:spPr>
        <p:txBody>
          <a:bodyPr vert="horz" lIns="91413" tIns="45706" rIns="91413" bIns="45706" rtlCol="0">
            <a:spAutoFit/>
          </a:bodyPr>
          <a:lstStyle/>
          <a:p>
            <a:pPr algn="ctr"/>
            <a:r>
              <a:rPr lang="en-GB" sz="1000" b="1">
                <a:solidFill>
                  <a:srgbClr val="000000"/>
                </a:solidFill>
                <a:latin typeface="arial"/>
              </a:rPr>
              <a:t>OFFICIAL</a:t>
            </a:r>
          </a:p>
        </p:txBody>
      </p:sp>
    </p:spTree>
    <p:extLst>
      <p:ext uri="{BB962C8B-B14F-4D97-AF65-F5344CB8AC3E}">
        <p14:creationId xmlns:p14="http://schemas.microsoft.com/office/powerpoint/2010/main" val="2530188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100" cy="497206"/>
          </a:xfrm>
          <a:prstGeom prst="rect">
            <a:avLst/>
          </a:prstGeom>
        </p:spPr>
        <p:txBody>
          <a:bodyPr vert="horz" lIns="91413" tIns="45706" rIns="91413" bIns="45706" rtlCol="0"/>
          <a:lstStyle>
            <a:lvl1pPr algn="l">
              <a:defRPr sz="1200"/>
            </a:lvl1pPr>
          </a:lstStyle>
          <a:p>
            <a:endParaRPr lang="en-GB"/>
          </a:p>
        </p:txBody>
      </p:sp>
      <p:sp>
        <p:nvSpPr>
          <p:cNvPr id="3" name="Date Placeholder 2"/>
          <p:cNvSpPr>
            <a:spLocks noGrp="1"/>
          </p:cNvSpPr>
          <p:nvPr>
            <p:ph type="dt" idx="1"/>
          </p:nvPr>
        </p:nvSpPr>
        <p:spPr>
          <a:xfrm>
            <a:off x="3854939" y="0"/>
            <a:ext cx="2949100" cy="497206"/>
          </a:xfrm>
          <a:prstGeom prst="rect">
            <a:avLst/>
          </a:prstGeom>
        </p:spPr>
        <p:txBody>
          <a:bodyPr vert="horz" lIns="91413" tIns="45706" rIns="91413" bIns="45706" rtlCol="0"/>
          <a:lstStyle>
            <a:lvl1pPr algn="r">
              <a:defRPr sz="1200"/>
            </a:lvl1pPr>
          </a:lstStyle>
          <a:p>
            <a:fld id="{81DE036E-460B-4C1D-A880-EABA5EF82C50}" type="datetimeFigureOut">
              <a:rPr lang="en-GB" smtClean="0"/>
              <a:t>14/11/2017</a:t>
            </a:fld>
            <a:endParaRPr lang="en-GB"/>
          </a:p>
        </p:txBody>
      </p:sp>
      <p:sp>
        <p:nvSpPr>
          <p:cNvPr id="4" name="Slide Image Placeholder 3"/>
          <p:cNvSpPr>
            <a:spLocks noGrp="1" noRot="1" noChangeAspect="1"/>
          </p:cNvSpPr>
          <p:nvPr>
            <p:ph type="sldImg" idx="2"/>
          </p:nvPr>
        </p:nvSpPr>
        <p:spPr>
          <a:xfrm>
            <a:off x="919163" y="746125"/>
            <a:ext cx="4967287" cy="3727450"/>
          </a:xfrm>
          <a:prstGeom prst="rect">
            <a:avLst/>
          </a:prstGeom>
          <a:noFill/>
          <a:ln w="12700">
            <a:solidFill>
              <a:prstClr val="black"/>
            </a:solidFill>
          </a:ln>
        </p:spPr>
        <p:txBody>
          <a:bodyPr vert="horz" lIns="91413" tIns="45706" rIns="91413" bIns="45706" rtlCol="0" anchor="ctr"/>
          <a:lstStyle/>
          <a:p>
            <a:endParaRPr lang="en-GB"/>
          </a:p>
        </p:txBody>
      </p:sp>
      <p:sp>
        <p:nvSpPr>
          <p:cNvPr id="5" name="Notes Placeholder 4"/>
          <p:cNvSpPr>
            <a:spLocks noGrp="1"/>
          </p:cNvSpPr>
          <p:nvPr>
            <p:ph type="body" sz="quarter" idx="3"/>
          </p:nvPr>
        </p:nvSpPr>
        <p:spPr>
          <a:xfrm>
            <a:off x="680562" y="4723449"/>
            <a:ext cx="5444490" cy="4474845"/>
          </a:xfrm>
          <a:prstGeom prst="rect">
            <a:avLst/>
          </a:prstGeom>
        </p:spPr>
        <p:txBody>
          <a:bodyPr vert="horz" lIns="91413" tIns="45706" rIns="91413" bIns="4570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69"/>
            <a:ext cx="2949100" cy="497206"/>
          </a:xfrm>
          <a:prstGeom prst="rect">
            <a:avLst/>
          </a:prstGeom>
        </p:spPr>
        <p:txBody>
          <a:bodyPr vert="horz" lIns="91413" tIns="45706" rIns="91413" bIns="45706"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69"/>
            <a:ext cx="2949100" cy="497206"/>
          </a:xfrm>
          <a:prstGeom prst="rect">
            <a:avLst/>
          </a:prstGeom>
        </p:spPr>
        <p:txBody>
          <a:bodyPr vert="horz" lIns="91413" tIns="45706" rIns="91413" bIns="45706" rtlCol="0" anchor="b"/>
          <a:lstStyle>
            <a:lvl1pPr algn="r">
              <a:defRPr sz="1200"/>
            </a:lvl1pPr>
          </a:lstStyle>
          <a:p>
            <a:fld id="{7427AA53-D485-48C4-A1C3-631D24EF3759}" type="slidenum">
              <a:rPr lang="en-GB" smtClean="0"/>
              <a:t>‹#›</a:t>
            </a:fld>
            <a:endParaRPr lang="en-GB"/>
          </a:p>
        </p:txBody>
      </p:sp>
      <p:sp>
        <p:nvSpPr>
          <p:cNvPr id="8" name="hc" descr="OFFICIAL"/>
          <p:cNvSpPr txBox="1"/>
          <p:nvPr/>
        </p:nvSpPr>
        <p:spPr>
          <a:xfrm>
            <a:off x="1" y="2"/>
            <a:ext cx="6805613" cy="246260"/>
          </a:xfrm>
          <a:prstGeom prst="rect">
            <a:avLst/>
          </a:prstGeom>
          <a:noFill/>
        </p:spPr>
        <p:txBody>
          <a:bodyPr vert="horz" lIns="91413" tIns="45706" rIns="91413" bIns="45706" rtlCol="0">
            <a:spAutoFit/>
          </a:bodyPr>
          <a:lstStyle/>
          <a:p>
            <a:pPr algn="ctr"/>
            <a:r>
              <a:rPr lang="en-GB" sz="1000" b="1" i="0" u="none" baseline="0" smtClean="0">
                <a:solidFill>
                  <a:srgbClr val="000000"/>
                </a:solidFill>
                <a:latin typeface="arial"/>
              </a:rPr>
              <a:t>OFFICIAL</a:t>
            </a:r>
            <a:endParaRPr lang="en-GB" sz="1000" b="1" i="0" u="none" baseline="0">
              <a:solidFill>
                <a:srgbClr val="000000"/>
              </a:solidFill>
              <a:latin typeface="arial"/>
            </a:endParaRPr>
          </a:p>
        </p:txBody>
      </p:sp>
      <p:sp>
        <p:nvSpPr>
          <p:cNvPr id="9" name="fc" descr="OFFICIAL"/>
          <p:cNvSpPr txBox="1"/>
          <p:nvPr/>
        </p:nvSpPr>
        <p:spPr>
          <a:xfrm>
            <a:off x="1" y="9571197"/>
            <a:ext cx="6805613" cy="246260"/>
          </a:xfrm>
          <a:prstGeom prst="rect">
            <a:avLst/>
          </a:prstGeom>
          <a:noFill/>
        </p:spPr>
        <p:txBody>
          <a:bodyPr vert="horz" lIns="91413" tIns="45706" rIns="91413" bIns="45706" rtlCol="0">
            <a:spAutoFit/>
          </a:bodyPr>
          <a:lstStyle/>
          <a:p>
            <a:pPr algn="ctr"/>
            <a:r>
              <a:rPr lang="en-GB" sz="1000" b="1" i="0" u="none" baseline="0" smtClean="0">
                <a:solidFill>
                  <a:srgbClr val="000000"/>
                </a:solidFill>
                <a:latin typeface="arial"/>
              </a:rPr>
              <a:t>OFFICIAL</a:t>
            </a:r>
            <a:endParaRPr lang="en-GB" sz="1000" b="1" i="0" u="none" baseline="0">
              <a:solidFill>
                <a:srgbClr val="000000"/>
              </a:solidFill>
              <a:latin typeface="arial"/>
            </a:endParaRPr>
          </a:p>
        </p:txBody>
      </p:sp>
    </p:spTree>
    <p:extLst>
      <p:ext uri="{BB962C8B-B14F-4D97-AF65-F5344CB8AC3E}">
        <p14:creationId xmlns:p14="http://schemas.microsoft.com/office/powerpoint/2010/main" val="361494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 comment: Not for the</a:t>
            </a:r>
            <a:r>
              <a:rPr lang="en-GB" baseline="0" dirty="0" smtClean="0"/>
              <a:t> slide  but p</a:t>
            </a:r>
            <a:r>
              <a:rPr lang="en-GB" dirty="0" smtClean="0"/>
              <a:t>erhaps in addition it might be worth referencing</a:t>
            </a:r>
            <a:r>
              <a:rPr lang="en-GB" baseline="0" dirty="0" smtClean="0"/>
              <a:t> that this is all in addition to curricular music that is delivered within schools </a:t>
            </a:r>
            <a:endParaRPr lang="en-GB" dirty="0"/>
          </a:p>
        </p:txBody>
      </p:sp>
      <p:sp>
        <p:nvSpPr>
          <p:cNvPr id="4" name="Slide Number Placeholder 3"/>
          <p:cNvSpPr>
            <a:spLocks noGrp="1"/>
          </p:cNvSpPr>
          <p:nvPr>
            <p:ph type="sldNum" sz="quarter" idx="10"/>
          </p:nvPr>
        </p:nvSpPr>
        <p:spPr/>
        <p:txBody>
          <a:bodyPr/>
          <a:lstStyle/>
          <a:p>
            <a:fld id="{7427AA53-D485-48C4-A1C3-631D24EF3759}" type="slidenum">
              <a:rPr lang="en-GB" smtClean="0"/>
              <a:t>4</a:t>
            </a:fld>
            <a:endParaRPr lang="en-GB"/>
          </a:p>
        </p:txBody>
      </p:sp>
    </p:spTree>
    <p:extLst>
      <p:ext uri="{BB962C8B-B14F-4D97-AF65-F5344CB8AC3E}">
        <p14:creationId xmlns:p14="http://schemas.microsoft.com/office/powerpoint/2010/main" val="2746164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 comment: not</a:t>
            </a:r>
            <a:r>
              <a:rPr lang="en-GB" baseline="0" dirty="0" smtClean="0"/>
              <a:t> for the slide but worth highlighting that not all instruments delivered in all schools and the ages started at vary between schools</a:t>
            </a:r>
            <a:endParaRPr lang="en-GB" dirty="0"/>
          </a:p>
        </p:txBody>
      </p:sp>
      <p:sp>
        <p:nvSpPr>
          <p:cNvPr id="4" name="Slide Number Placeholder 3"/>
          <p:cNvSpPr>
            <a:spLocks noGrp="1"/>
          </p:cNvSpPr>
          <p:nvPr>
            <p:ph type="sldNum" sz="quarter" idx="10"/>
          </p:nvPr>
        </p:nvSpPr>
        <p:spPr/>
        <p:txBody>
          <a:bodyPr/>
          <a:lstStyle/>
          <a:p>
            <a:fld id="{7427AA53-D485-48C4-A1C3-631D24EF3759}" type="slidenum">
              <a:rPr lang="en-GB" smtClean="0"/>
              <a:t>5</a:t>
            </a:fld>
            <a:endParaRPr lang="en-GB"/>
          </a:p>
        </p:txBody>
      </p:sp>
    </p:spTree>
    <p:extLst>
      <p:ext uri="{BB962C8B-B14F-4D97-AF65-F5344CB8AC3E}">
        <p14:creationId xmlns:p14="http://schemas.microsoft.com/office/powerpoint/2010/main" val="988476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 comment - In red – think </a:t>
            </a:r>
            <a:endParaRPr lang="en-GB" dirty="0"/>
          </a:p>
        </p:txBody>
      </p:sp>
      <p:sp>
        <p:nvSpPr>
          <p:cNvPr id="4" name="Slide Number Placeholder 3"/>
          <p:cNvSpPr>
            <a:spLocks noGrp="1"/>
          </p:cNvSpPr>
          <p:nvPr>
            <p:ph type="sldNum" sz="quarter" idx="10"/>
          </p:nvPr>
        </p:nvSpPr>
        <p:spPr/>
        <p:txBody>
          <a:bodyPr/>
          <a:lstStyle/>
          <a:p>
            <a:fld id="{7427AA53-D485-48C4-A1C3-631D24EF3759}" type="slidenum">
              <a:rPr lang="en-GB" smtClean="0"/>
              <a:t>6</a:t>
            </a:fld>
            <a:endParaRPr lang="en-GB"/>
          </a:p>
        </p:txBody>
      </p:sp>
    </p:spTree>
    <p:extLst>
      <p:ext uri="{BB962C8B-B14F-4D97-AF65-F5344CB8AC3E}">
        <p14:creationId xmlns:p14="http://schemas.microsoft.com/office/powerpoint/2010/main" val="1837511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solidFill>
                  <a:srgbClr val="FF0000"/>
                </a:solidFill>
              </a:rPr>
              <a:t>Note – as part of the Creative Scotland YMI finding agreement, we can’t charge for any activities – just pointing this out in case of potential confusion</a:t>
            </a:r>
            <a:endParaRPr lang="en-GB" dirty="0">
              <a:solidFill>
                <a:srgbClr val="FF0000"/>
              </a:solidFill>
            </a:endParaRPr>
          </a:p>
        </p:txBody>
      </p:sp>
      <p:sp>
        <p:nvSpPr>
          <p:cNvPr id="4" name="Slide Number Placeholder 3"/>
          <p:cNvSpPr>
            <a:spLocks noGrp="1"/>
          </p:cNvSpPr>
          <p:nvPr>
            <p:ph type="sldNum" sz="quarter" idx="10"/>
          </p:nvPr>
        </p:nvSpPr>
        <p:spPr/>
        <p:txBody>
          <a:bodyPr/>
          <a:lstStyle/>
          <a:p>
            <a:fld id="{7427AA53-D485-48C4-A1C3-631D24EF3759}" type="slidenum">
              <a:rPr lang="en-GB" smtClean="0"/>
              <a:t>13</a:t>
            </a:fld>
            <a:endParaRPr lang="en-GB"/>
          </a:p>
        </p:txBody>
      </p:sp>
    </p:spTree>
    <p:extLst>
      <p:ext uri="{BB962C8B-B14F-4D97-AF65-F5344CB8AC3E}">
        <p14:creationId xmlns:p14="http://schemas.microsoft.com/office/powerpoint/2010/main" val="941830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 exercises to stop non-payers lessons have been carried out over the years, and recently with some pupils stopped as a result of this – regular reviews of this DO take place and action taken to stop.  These exercises have resulted in many impassioned pleas from parents (and sometimes </a:t>
            </a:r>
            <a:r>
              <a:rPr lang="en-GB" dirty="0" err="1" smtClean="0"/>
              <a:t>Headteachers</a:t>
            </a:r>
            <a:r>
              <a:rPr lang="en-GB" dirty="0" smtClean="0"/>
              <a:t>) to allow lesson continuation and subsequent DD completion has ensued.</a:t>
            </a:r>
            <a:endParaRPr lang="en-GB" dirty="0"/>
          </a:p>
        </p:txBody>
      </p:sp>
      <p:sp>
        <p:nvSpPr>
          <p:cNvPr id="4" name="Slide Number Placeholder 3"/>
          <p:cNvSpPr>
            <a:spLocks noGrp="1"/>
          </p:cNvSpPr>
          <p:nvPr>
            <p:ph type="sldNum" sz="quarter" idx="10"/>
          </p:nvPr>
        </p:nvSpPr>
        <p:spPr/>
        <p:txBody>
          <a:bodyPr/>
          <a:lstStyle/>
          <a:p>
            <a:fld id="{7427AA53-D485-48C4-A1C3-631D24EF3759}" type="slidenum">
              <a:rPr lang="en-GB" smtClean="0"/>
              <a:t>14</a:t>
            </a:fld>
            <a:endParaRPr lang="en-GB"/>
          </a:p>
        </p:txBody>
      </p:sp>
    </p:spTree>
    <p:extLst>
      <p:ext uri="{BB962C8B-B14F-4D97-AF65-F5344CB8AC3E}">
        <p14:creationId xmlns:p14="http://schemas.microsoft.com/office/powerpoint/2010/main" val="354263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Instructor</a:t>
            </a:r>
            <a:r>
              <a:rPr lang="en-GB" baseline="0" dirty="0" smtClean="0"/>
              <a:t> workshops option appraisal, review team options appraisal, detail of option appraisal in the report, currently exploring opportunities from the appraisals</a:t>
            </a:r>
            <a:endParaRPr lang="en-GB" dirty="0" smtClean="0"/>
          </a:p>
          <a:p>
            <a:endParaRPr lang="en-GB" dirty="0"/>
          </a:p>
        </p:txBody>
      </p:sp>
      <p:sp>
        <p:nvSpPr>
          <p:cNvPr id="4" name="Slide Number Placeholder 3"/>
          <p:cNvSpPr>
            <a:spLocks noGrp="1"/>
          </p:cNvSpPr>
          <p:nvPr>
            <p:ph type="sldNum" sz="quarter" idx="10"/>
          </p:nvPr>
        </p:nvSpPr>
        <p:spPr/>
        <p:txBody>
          <a:bodyPr/>
          <a:lstStyle/>
          <a:p>
            <a:fld id="{7427AA53-D485-48C4-A1C3-631D24EF3759}" type="slidenum">
              <a:rPr lang="en-GB" smtClean="0"/>
              <a:t>20</a:t>
            </a:fld>
            <a:endParaRPr lang="en-GB"/>
          </a:p>
        </p:txBody>
      </p:sp>
    </p:spTree>
    <p:extLst>
      <p:ext uri="{BB962C8B-B14F-4D97-AF65-F5344CB8AC3E}">
        <p14:creationId xmlns:p14="http://schemas.microsoft.com/office/powerpoint/2010/main" val="3111249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Instructor</a:t>
            </a:r>
            <a:r>
              <a:rPr lang="en-GB" baseline="0" dirty="0" smtClean="0"/>
              <a:t> workshops option appraisal, review team options appraisal, detail of option appraisal in the report, currently exploring opportunities from the appraisals</a:t>
            </a:r>
            <a:endParaRPr lang="en-GB" dirty="0"/>
          </a:p>
        </p:txBody>
      </p:sp>
      <p:sp>
        <p:nvSpPr>
          <p:cNvPr id="4" name="Slide Number Placeholder 3"/>
          <p:cNvSpPr>
            <a:spLocks noGrp="1"/>
          </p:cNvSpPr>
          <p:nvPr>
            <p:ph type="sldNum" sz="quarter" idx="10"/>
          </p:nvPr>
        </p:nvSpPr>
        <p:spPr/>
        <p:txBody>
          <a:bodyPr/>
          <a:lstStyle/>
          <a:p>
            <a:fld id="{7427AA53-D485-48C4-A1C3-631D24EF3759}" type="slidenum">
              <a:rPr lang="en-GB" smtClean="0"/>
              <a:t>21</a:t>
            </a:fld>
            <a:endParaRPr lang="en-GB"/>
          </a:p>
        </p:txBody>
      </p:sp>
    </p:spTree>
    <p:extLst>
      <p:ext uri="{BB962C8B-B14F-4D97-AF65-F5344CB8AC3E}">
        <p14:creationId xmlns:p14="http://schemas.microsoft.com/office/powerpoint/2010/main" val="641929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 guitar and drumkit are popular and also of great support to secondary </a:t>
            </a:r>
            <a:r>
              <a:rPr lang="en-GB" smtClean="0"/>
              <a:t>music staff.</a:t>
            </a:r>
            <a:endParaRPr lang="en-GB"/>
          </a:p>
        </p:txBody>
      </p:sp>
      <p:sp>
        <p:nvSpPr>
          <p:cNvPr id="4" name="Slide Number Placeholder 3"/>
          <p:cNvSpPr>
            <a:spLocks noGrp="1"/>
          </p:cNvSpPr>
          <p:nvPr>
            <p:ph type="sldNum" sz="quarter" idx="10"/>
          </p:nvPr>
        </p:nvSpPr>
        <p:spPr/>
        <p:txBody>
          <a:bodyPr/>
          <a:lstStyle/>
          <a:p>
            <a:fld id="{7427AA53-D485-48C4-A1C3-631D24EF3759}" type="slidenum">
              <a:rPr lang="en-GB" smtClean="0"/>
              <a:t>23</a:t>
            </a:fld>
            <a:endParaRPr lang="en-GB"/>
          </a:p>
        </p:txBody>
      </p:sp>
    </p:spTree>
    <p:extLst>
      <p:ext uri="{BB962C8B-B14F-4D97-AF65-F5344CB8AC3E}">
        <p14:creationId xmlns:p14="http://schemas.microsoft.com/office/powerpoint/2010/main" val="798307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12000" y="1844824"/>
            <a:ext cx="7920000" cy="1569660"/>
          </a:xfrm>
          <a:prstGeom prst="rect">
            <a:avLst/>
          </a:prstGeom>
        </p:spPr>
        <p:txBody>
          <a:bodyPr>
            <a:normAutofit/>
          </a:bodyPr>
          <a:lstStyle>
            <a:lvl1pPr>
              <a:defRPr sz="48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Presentation main </a:t>
            </a:r>
            <a:br>
              <a:rPr lang="en-US" dirty="0" smtClean="0"/>
            </a:br>
            <a:r>
              <a:rPr lang="en-US" dirty="0" smtClean="0"/>
              <a:t>title in English</a:t>
            </a:r>
            <a:endParaRPr lang="en-GB" dirty="0"/>
          </a:p>
        </p:txBody>
      </p:sp>
      <p:sp>
        <p:nvSpPr>
          <p:cNvPr id="9" name="Date Placeholder 3"/>
          <p:cNvSpPr>
            <a:spLocks noGrp="1"/>
          </p:cNvSpPr>
          <p:nvPr>
            <p:ph type="dt" sz="half" idx="10"/>
          </p:nvPr>
        </p:nvSpPr>
        <p:spPr>
          <a:xfrm>
            <a:off x="638200" y="6356350"/>
            <a:ext cx="2133600" cy="365125"/>
          </a:xfrm>
          <a:prstGeom prst="rect">
            <a:avLst/>
          </a:prstGeom>
        </p:spPr>
        <p:txBody>
          <a:bodyPr/>
          <a:lstStyle>
            <a:lvl1pPr>
              <a:defRPr b="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fld id="{873F4A99-A038-4481-9EC3-4F7C6E9CD0D0}" type="datetimeFigureOut">
              <a:rPr lang="en-GB" smtClean="0"/>
              <a:pPr/>
              <a:t>14/11/2017</a:t>
            </a:fld>
            <a:endParaRPr lang="en-GB" dirty="0"/>
          </a:p>
        </p:txBody>
      </p:sp>
      <p:cxnSp>
        <p:nvCxnSpPr>
          <p:cNvPr id="11" name="Straight Connector 10"/>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12000" y="3789040"/>
            <a:ext cx="7920000" cy="1584175"/>
          </a:xfrm>
          <a:prstGeom prst="rect">
            <a:avLst/>
          </a:prstGeom>
        </p:spPr>
        <p:txBody>
          <a:bodyPr>
            <a:spAutoFit/>
          </a:bodyPr>
          <a:lstStyle>
            <a:lvl1pPr marL="0" indent="0" algn="ctr">
              <a:buNone/>
              <a:defRPr sz="4800" b="1">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solidFill>
                  <a:srgbClr val="2F7C3A"/>
                </a:solidFill>
              </a:rPr>
              <a:t>Presentation main </a:t>
            </a:r>
            <a:br>
              <a:rPr lang="en-US" dirty="0" smtClean="0">
                <a:solidFill>
                  <a:srgbClr val="2F7C3A"/>
                </a:solidFill>
              </a:rPr>
            </a:br>
            <a:r>
              <a:rPr lang="en-US" dirty="0" smtClean="0">
                <a:solidFill>
                  <a:srgbClr val="2F7C3A"/>
                </a:solidFill>
              </a:rPr>
              <a:t>title in Gaelic</a:t>
            </a:r>
            <a:endParaRPr lang="en-GB" dirty="0">
              <a:solidFill>
                <a:srgbClr val="2F7C3A"/>
              </a:solidFill>
            </a:endParaRPr>
          </a:p>
        </p:txBody>
      </p:sp>
    </p:spTree>
    <p:extLst>
      <p:ext uri="{BB962C8B-B14F-4D97-AF65-F5344CB8AC3E}">
        <p14:creationId xmlns:p14="http://schemas.microsoft.com/office/powerpoint/2010/main" val="2024243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 Lis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one line title</a:t>
            </a:r>
            <a:endParaRPr lang="en-GB" dirty="0"/>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bullet list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smtClean="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smtClean="0"/>
          </a:p>
        </p:txBody>
      </p:sp>
    </p:spTree>
    <p:extLst>
      <p:ext uri="{BB962C8B-B14F-4D97-AF65-F5344CB8AC3E}">
        <p14:creationId xmlns:p14="http://schemas.microsoft.com/office/powerpoint/2010/main" val="2002423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 Lis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a:t>
            </a:r>
            <a:br>
              <a:rPr lang="en-US" dirty="0" smtClean="0"/>
            </a:br>
            <a:r>
              <a:rPr lang="en-US" dirty="0" smtClean="0"/>
              <a:t>two line title</a:t>
            </a:r>
            <a:endParaRPr lang="en-GB" dirty="0"/>
          </a:p>
        </p:txBody>
      </p:sp>
      <p:sp>
        <p:nvSpPr>
          <p:cNvPr id="3" name="Content Placeholder 2"/>
          <p:cNvSpPr>
            <a:spLocks noGrp="1"/>
          </p:cNvSpPr>
          <p:nvPr>
            <p:ph idx="1" hasCustomPrompt="1"/>
          </p:nvPr>
        </p:nvSpPr>
        <p:spPr>
          <a:xfrm>
            <a:off x="755576" y="2348880"/>
            <a:ext cx="7632848"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bullet list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smtClean="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smtClean="0"/>
          </a:p>
        </p:txBody>
      </p:sp>
    </p:spTree>
    <p:extLst>
      <p:ext uri="{BB962C8B-B14F-4D97-AF65-F5344CB8AC3E}">
        <p14:creationId xmlns:p14="http://schemas.microsoft.com/office/powerpoint/2010/main" val="3344838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 Layou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one line title</a:t>
            </a:r>
            <a:endParaRPr lang="en-GB" dirty="0"/>
          </a:p>
        </p:txBody>
      </p:sp>
      <p:sp>
        <p:nvSpPr>
          <p:cNvPr id="3" name="Content Placeholder 2"/>
          <p:cNvSpPr>
            <a:spLocks noGrp="1"/>
          </p:cNvSpPr>
          <p:nvPr>
            <p:ph idx="1" hasCustomPrompt="1"/>
          </p:nvPr>
        </p:nvSpPr>
        <p:spPr>
          <a:xfrm>
            <a:off x="755576"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bullet list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smtClean="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smtClean="0"/>
          </a:p>
        </p:txBody>
      </p:sp>
      <p:sp>
        <p:nvSpPr>
          <p:cNvPr id="7" name="Content Placeholder 2"/>
          <p:cNvSpPr>
            <a:spLocks noGrp="1"/>
          </p:cNvSpPr>
          <p:nvPr>
            <p:ph idx="11" hasCustomPrompt="1"/>
          </p:nvPr>
        </p:nvSpPr>
        <p:spPr>
          <a:xfrm>
            <a:off x="4644008"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bullet list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357237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Layou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a:t>
            </a:r>
            <a:br>
              <a:rPr lang="en-US" dirty="0" smtClean="0"/>
            </a:br>
            <a:r>
              <a:rPr lang="en-US" dirty="0" smtClean="0"/>
              <a:t>two line title</a:t>
            </a:r>
            <a:endParaRPr lang="en-GB" dirty="0"/>
          </a:p>
        </p:txBody>
      </p:sp>
      <p:sp>
        <p:nvSpPr>
          <p:cNvPr id="3" name="Content Placeholder 2"/>
          <p:cNvSpPr>
            <a:spLocks noGrp="1"/>
          </p:cNvSpPr>
          <p:nvPr>
            <p:ph idx="1" hasCustomPrompt="1"/>
          </p:nvPr>
        </p:nvSpPr>
        <p:spPr>
          <a:xfrm>
            <a:off x="755576"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bullet list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smtClean="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smtClean="0"/>
          </a:p>
        </p:txBody>
      </p:sp>
      <p:sp>
        <p:nvSpPr>
          <p:cNvPr id="7" name="Content Placeholder 2"/>
          <p:cNvSpPr>
            <a:spLocks noGrp="1"/>
          </p:cNvSpPr>
          <p:nvPr>
            <p:ph idx="11" hasCustomPrompt="1"/>
          </p:nvPr>
        </p:nvSpPr>
        <p:spPr>
          <a:xfrm>
            <a:off x="4644008"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bullet list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039486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and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43607" y="548680"/>
            <a:ext cx="2648273" cy="1162050"/>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caption title </a:t>
            </a:r>
            <a:endParaRPr lang="en-GB" dirty="0"/>
          </a:p>
        </p:txBody>
      </p:sp>
      <p:sp>
        <p:nvSpPr>
          <p:cNvPr id="4" name="Content Placeholder 2"/>
          <p:cNvSpPr>
            <a:spLocks noGrp="1"/>
          </p:cNvSpPr>
          <p:nvPr>
            <p:ph idx="1"/>
          </p:nvPr>
        </p:nvSpPr>
        <p:spPr>
          <a:xfrm>
            <a:off x="3635896" y="548680"/>
            <a:ext cx="4762872" cy="5853113"/>
          </a:xfrm>
          <a:prstGeom prst="rect">
            <a:avLst/>
          </a:prstGeom>
        </p:spPr>
        <p:txBody>
          <a:bodyPr/>
          <a:lstStyle>
            <a:lvl1pPr>
              <a:defRPr sz="2800">
                <a:latin typeface="Ebrima" panose="02000000000000000000" pitchFamily="2" charset="0"/>
                <a:ea typeface="Ebrima" panose="02000000000000000000" pitchFamily="2" charset="0"/>
                <a:cs typeface="Ebrima" panose="02000000000000000000" pitchFamily="2" charset="0"/>
              </a:defRPr>
            </a:lvl1pPr>
            <a:lvl2pPr>
              <a:defRPr sz="24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1800">
                <a:latin typeface="Ebrima" panose="02000000000000000000" pitchFamily="2" charset="0"/>
                <a:ea typeface="Ebrima" panose="02000000000000000000" pitchFamily="2" charset="0"/>
                <a:cs typeface="Ebrima" panose="02000000000000000000" pitchFamily="2" charset="0"/>
              </a:defRPr>
            </a:lvl4pPr>
            <a:lvl5pPr>
              <a:defRPr sz="1800">
                <a:latin typeface="Ebrima" panose="02000000000000000000" pitchFamily="2" charset="0"/>
                <a:ea typeface="Ebrima" panose="02000000000000000000" pitchFamily="2" charset="0"/>
                <a:cs typeface="Ebrima" panose="02000000000000000000" pitchFamily="2"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3"/>
          <p:cNvSpPr>
            <a:spLocks noGrp="1"/>
          </p:cNvSpPr>
          <p:nvPr>
            <p:ph type="body" sz="half" idx="2" hasCustomPrompt="1"/>
          </p:nvPr>
        </p:nvSpPr>
        <p:spPr>
          <a:xfrm>
            <a:off x="843607" y="1710730"/>
            <a:ext cx="2648273" cy="4691063"/>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body text</a:t>
            </a:r>
          </a:p>
        </p:txBody>
      </p:sp>
    </p:spTree>
    <p:extLst>
      <p:ext uri="{BB962C8B-B14F-4D97-AF65-F5344CB8AC3E}">
        <p14:creationId xmlns:p14="http://schemas.microsoft.com/office/powerpoint/2010/main" val="574268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792288" y="5153744"/>
            <a:ext cx="5486400" cy="566738"/>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photo title</a:t>
            </a:r>
            <a:endParaRPr lang="en-GB" dirty="0"/>
          </a:p>
        </p:txBody>
      </p:sp>
      <p:sp>
        <p:nvSpPr>
          <p:cNvPr id="4" name="Picture Placeholder 2"/>
          <p:cNvSpPr>
            <a:spLocks noGrp="1"/>
          </p:cNvSpPr>
          <p:nvPr>
            <p:ph type="pic" idx="1"/>
          </p:nvPr>
        </p:nvSpPr>
        <p:spPr>
          <a:xfrm>
            <a:off x="1792288" y="612774"/>
            <a:ext cx="5486400" cy="4472409"/>
          </a:xfrm>
          <a:prstGeom prst="rect">
            <a:avLst/>
          </a:prstGeom>
        </p:spPr>
        <p:txBody>
          <a:bodyPr/>
          <a:lstStyle>
            <a:lvl1pPr marL="0" indent="0">
              <a:buNone/>
              <a:defRPr sz="3200">
                <a:latin typeface="Ebrima" panose="02000000000000000000" pitchFamily="2" charset="0"/>
                <a:ea typeface="Ebrima" panose="02000000000000000000" pitchFamily="2" charset="0"/>
                <a:cs typeface="Ebrima"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5" name="Text Placeholder 3"/>
          <p:cNvSpPr>
            <a:spLocks noGrp="1"/>
          </p:cNvSpPr>
          <p:nvPr>
            <p:ph type="body" sz="half" idx="2" hasCustomPrompt="1"/>
          </p:nvPr>
        </p:nvSpPr>
        <p:spPr>
          <a:xfrm>
            <a:off x="1792288" y="5720482"/>
            <a:ext cx="5486400" cy="876870"/>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photo description</a:t>
            </a:r>
          </a:p>
        </p:txBody>
      </p:sp>
    </p:spTree>
    <p:extLst>
      <p:ext uri="{BB962C8B-B14F-4D97-AF65-F5344CB8AC3E}">
        <p14:creationId xmlns:p14="http://schemas.microsoft.com/office/powerpoint/2010/main" val="1892344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000" y="1846800"/>
            <a:ext cx="7920000" cy="1582200"/>
          </a:xfrm>
          <a:prstGeom prst="rect">
            <a:avLst/>
          </a:prstGeom>
        </p:spPr>
        <p:txBody>
          <a:bodyPr/>
          <a:lstStyle>
            <a:lvl1pPr>
              <a:defRPr sz="48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a:t>
            </a:r>
            <a:br>
              <a:rPr lang="en-US" dirty="0" smtClean="0"/>
            </a:br>
            <a:r>
              <a:rPr lang="en-US" dirty="0" smtClean="0"/>
              <a:t>Section title in English</a:t>
            </a:r>
            <a:endParaRPr lang="en-GB" dirty="0"/>
          </a:p>
        </p:txBody>
      </p:sp>
      <p:sp>
        <p:nvSpPr>
          <p:cNvPr id="5" name="Subtitle 2"/>
          <p:cNvSpPr>
            <a:spLocks noGrp="1"/>
          </p:cNvSpPr>
          <p:nvPr>
            <p:ph type="subTitle" idx="1" hasCustomPrompt="1"/>
          </p:nvPr>
        </p:nvSpPr>
        <p:spPr>
          <a:xfrm>
            <a:off x="612000" y="3886200"/>
            <a:ext cx="7920000" cy="1631032"/>
          </a:xfrm>
          <a:prstGeom prst="rect">
            <a:avLst/>
          </a:prstGeom>
        </p:spPr>
        <p:txBody>
          <a:bodyPr/>
          <a:lstStyle>
            <a:lvl1pPr marL="0" indent="0" algn="ctr">
              <a:buNone/>
              <a:defRPr sz="4800">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br>
              <a:rPr lang="en-US" dirty="0" smtClean="0"/>
            </a:br>
            <a:r>
              <a:rPr lang="en-US" dirty="0" smtClean="0"/>
              <a:t>Section title in Gaelic</a:t>
            </a:r>
            <a:endParaRPr lang="en-GB" dirty="0"/>
          </a:p>
        </p:txBody>
      </p:sp>
      <p:cxnSp>
        <p:nvCxnSpPr>
          <p:cNvPr id="7" name="Straight Connector 6"/>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11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926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one line title</a:t>
            </a:r>
            <a:endParaRPr lang="en-GB" dirty="0"/>
          </a:p>
        </p:txBody>
      </p:sp>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22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Line 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a:t>
            </a:r>
            <a:br>
              <a:rPr lang="en-US" dirty="0" smtClean="0"/>
            </a:br>
            <a:r>
              <a:rPr lang="en-US" dirty="0" smtClean="0"/>
              <a:t>two line title</a:t>
            </a:r>
            <a:endParaRPr lang="en-GB" dirty="0"/>
          </a:p>
        </p:txBody>
      </p:sp>
      <p:cxnSp>
        <p:nvCxnSpPr>
          <p:cNvPr id="5" name="Straight Connector 4"/>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5567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1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one line title </a:t>
            </a:r>
            <a:endParaRPr lang="en-GB" dirty="0"/>
          </a:p>
        </p:txBody>
      </p:sp>
      <p:sp>
        <p:nvSpPr>
          <p:cNvPr id="6" name="Content Placeholder 2"/>
          <p:cNvSpPr>
            <a:spLocks noGrp="1"/>
          </p:cNvSpPr>
          <p:nvPr>
            <p:ph idx="1" hasCustomPrompt="1"/>
          </p:nvPr>
        </p:nvSpPr>
        <p:spPr>
          <a:xfrm>
            <a:off x="765920" y="1772816"/>
            <a:ext cx="7622504" cy="468052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dirty="0" smtClean="0"/>
              <a:t>Click to edit body text</a:t>
            </a:r>
          </a:p>
          <a:p>
            <a:pPr lvl="0"/>
            <a:endParaRPr lang="en-US" dirty="0" smtClean="0"/>
          </a:p>
          <a:p>
            <a:pPr lvl="0"/>
            <a:r>
              <a:rPr lang="en-US" dirty="0" smtClean="0"/>
              <a:t>Click to edit bullet lists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0"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smtClean="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smtClean="0"/>
          </a:p>
        </p:txBody>
      </p:sp>
    </p:spTree>
    <p:extLst>
      <p:ext uri="{BB962C8B-B14F-4D97-AF65-F5344CB8AC3E}">
        <p14:creationId xmlns:p14="http://schemas.microsoft.com/office/powerpoint/2010/main" val="2019120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2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1210146"/>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a:t>
            </a:r>
            <a:br>
              <a:rPr lang="en-US" dirty="0" smtClean="0"/>
            </a:br>
            <a:r>
              <a:rPr lang="en-US" dirty="0" smtClean="0"/>
              <a:t>Two line title</a:t>
            </a:r>
            <a:endParaRPr lang="en-GB" dirty="0"/>
          </a:p>
        </p:txBody>
      </p:sp>
      <p:sp>
        <p:nvSpPr>
          <p:cNvPr id="6" name="Content Placeholder 2"/>
          <p:cNvSpPr>
            <a:spLocks noGrp="1"/>
          </p:cNvSpPr>
          <p:nvPr>
            <p:ph idx="1" hasCustomPrompt="1"/>
          </p:nvPr>
        </p:nvSpPr>
        <p:spPr>
          <a:xfrm>
            <a:off x="755576" y="2348880"/>
            <a:ext cx="7632848" cy="4032449"/>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dirty="0" smtClean="0"/>
              <a:t>Click to edit body text</a:t>
            </a:r>
          </a:p>
          <a:p>
            <a:pPr lvl="0"/>
            <a:endParaRPr lang="en-US" dirty="0" smtClean="0"/>
          </a:p>
          <a:p>
            <a:pPr lvl="0"/>
            <a:r>
              <a:rPr lang="en-US" dirty="0" smtClean="0"/>
              <a:t>Click to edit bullet lists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0"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smtClean="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smtClean="0"/>
          </a:p>
        </p:txBody>
      </p:sp>
    </p:spTree>
    <p:extLst>
      <p:ext uri="{BB962C8B-B14F-4D97-AF65-F5344CB8AC3E}">
        <p14:creationId xmlns:p14="http://schemas.microsoft.com/office/powerpoint/2010/main" val="188058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one line title</a:t>
            </a:r>
            <a:endParaRPr lang="en-GB" dirty="0"/>
          </a:p>
        </p:txBody>
      </p:sp>
      <p:sp>
        <p:nvSpPr>
          <p:cNvPr id="3" name="Content Placeholder 2"/>
          <p:cNvSpPr>
            <a:spLocks noGrp="1"/>
          </p:cNvSpPr>
          <p:nvPr>
            <p:ph idx="1" hasCustomPrompt="1"/>
          </p:nvPr>
        </p:nvSpPr>
        <p:spPr>
          <a:xfrm>
            <a:off x="755576" y="1196752"/>
            <a:ext cx="7632848" cy="5256584"/>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bullet list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826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List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a:t>
            </a:r>
            <a:br>
              <a:rPr lang="en-US" dirty="0" smtClean="0"/>
            </a:br>
            <a:r>
              <a:rPr lang="en-US" dirty="0" smtClean="0"/>
              <a:t>two line title</a:t>
            </a:r>
            <a:endParaRPr lang="en-GB" dirty="0"/>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bullet list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5320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6"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3.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4505" y="0"/>
            <a:ext cx="3899495" cy="180000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53433" y="6296079"/>
            <a:ext cx="1800000" cy="561921"/>
          </a:xfrm>
          <a:prstGeom prst="rect">
            <a:avLst/>
          </a:prstGeom>
        </p:spPr>
      </p:pic>
    </p:spTree>
    <p:extLst>
      <p:ext uri="{BB962C8B-B14F-4D97-AF65-F5344CB8AC3E}">
        <p14:creationId xmlns:p14="http://schemas.microsoft.com/office/powerpoint/2010/main" val="3196014254"/>
      </p:ext>
    </p:extLst>
  </p:cSld>
  <p:clrMap bg1="lt1" tx1="dk1" bg2="lt2" tx2="dk2" accent1="accent1" accent2="accent2" accent3="accent3" accent4="accent4" accent5="accent5" accent6="accent6" hlink="hlink" folHlink="folHlink"/>
  <p:sldLayoutIdLst>
    <p:sldLayoutId id="2147483650" r:id="rId1"/>
    <p:sldLayoutId id="2147483667"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0" y="0"/>
            <a:ext cx="1372529" cy="2376000"/>
          </a:xfrm>
          <a:prstGeom prst="rect">
            <a:avLst/>
          </a:prstGeom>
        </p:spPr>
      </p:pic>
      <p:pic>
        <p:nvPicPr>
          <p:cNvPr id="8" name="Picture 7"/>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772289" y="4482000"/>
            <a:ext cx="1371711" cy="2376000"/>
          </a:xfrm>
          <a:prstGeom prst="rect">
            <a:avLst/>
          </a:prstGeom>
        </p:spPr>
      </p:pic>
    </p:spTree>
    <p:extLst>
      <p:ext uri="{BB962C8B-B14F-4D97-AF65-F5344CB8AC3E}">
        <p14:creationId xmlns:p14="http://schemas.microsoft.com/office/powerpoint/2010/main" val="3899829061"/>
      </p:ext>
    </p:extLst>
  </p:cSld>
  <p:clrMap bg1="lt1" tx1="dk1" bg2="lt2" tx2="dk2" accent1="accent1" accent2="accent2" accent3="accent3" accent4="accent4" accent5="accent5" accent6="accent6" hlink="hlink" folHlink="folHlink"/>
  <p:sldLayoutIdLst>
    <p:sldLayoutId id="2147483677" r:id="rId1"/>
    <p:sldLayoutId id="2147483675" r:id="rId2"/>
    <p:sldLayoutId id="2147483676" r:id="rId3"/>
    <p:sldLayoutId id="2147483668" r:id="rId4"/>
    <p:sldLayoutId id="2147483666" r:id="rId5"/>
    <p:sldLayoutId id="2147483669" r:id="rId6"/>
    <p:sldLayoutId id="2147483670" r:id="rId7"/>
    <p:sldLayoutId id="2147483672" r:id="rId8"/>
    <p:sldLayoutId id="2147483671" r:id="rId9"/>
    <p:sldLayoutId id="2147483674" r:id="rId10"/>
    <p:sldLayoutId id="2147483673" r:id="rId11"/>
    <p:sldLayoutId id="2147483678" r:id="rId12"/>
    <p:sldLayoutId id="2147483679"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hyperlink" Target="http://www.sciencedaily.com/releases/2009/03/090316075843.htm" TargetMode="External"/><Relationship Id="rId2" Type="http://schemas.openxmlformats.org/officeDocument/2006/relationships/hyperlink" Target="http://brainconnection.positscience.com/topics/?main=fa/music-education2#A1" TargetMode="Externa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Council Redesign</a:t>
            </a:r>
            <a:endParaRPr lang="en-GB" dirty="0"/>
          </a:p>
        </p:txBody>
      </p:sp>
      <p:sp>
        <p:nvSpPr>
          <p:cNvPr id="5" name="Subtitle 4"/>
          <p:cNvSpPr>
            <a:spLocks noGrp="1"/>
          </p:cNvSpPr>
          <p:nvPr>
            <p:ph type="subTitle" idx="1"/>
          </p:nvPr>
        </p:nvSpPr>
        <p:spPr>
          <a:xfrm>
            <a:off x="612000" y="3789040"/>
            <a:ext cx="7920000" cy="830997"/>
          </a:xfrm>
        </p:spPr>
        <p:txBody>
          <a:bodyPr/>
          <a:lstStyle/>
          <a:p>
            <a:r>
              <a:rPr lang="en-GB" dirty="0" smtClean="0"/>
              <a:t>Music Tuition</a:t>
            </a:r>
            <a:endParaRPr lang="en-GB" dirty="0"/>
          </a:p>
        </p:txBody>
      </p:sp>
    </p:spTree>
    <p:extLst>
      <p:ext uri="{BB962C8B-B14F-4D97-AF65-F5344CB8AC3E}">
        <p14:creationId xmlns:p14="http://schemas.microsoft.com/office/powerpoint/2010/main" val="1832021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7584" y="274638"/>
            <a:ext cx="7859216" cy="706090"/>
          </a:xfrm>
        </p:spPr>
        <p:txBody>
          <a:bodyPr/>
          <a:lstStyle/>
          <a:p>
            <a:r>
              <a:rPr lang="en-GB" dirty="0" smtClean="0"/>
              <a:t>Some survey findings to date</a:t>
            </a:r>
            <a:endParaRPr lang="en-GB" dirty="0"/>
          </a:p>
        </p:txBody>
      </p:sp>
      <p:sp>
        <p:nvSpPr>
          <p:cNvPr id="5" name="Content Placeholder 4"/>
          <p:cNvSpPr>
            <a:spLocks noGrp="1"/>
          </p:cNvSpPr>
          <p:nvPr>
            <p:ph idx="1"/>
          </p:nvPr>
        </p:nvSpPr>
        <p:spPr>
          <a:xfrm>
            <a:off x="755576" y="1340768"/>
            <a:ext cx="7704856" cy="5112568"/>
          </a:xfrm>
        </p:spPr>
        <p:txBody>
          <a:bodyPr/>
          <a:lstStyle/>
          <a:p>
            <a:r>
              <a:rPr lang="en-GB" sz="2400" dirty="0" smtClean="0"/>
              <a:t>Benefits are significant; but the nature of the service makes placing a financial value on such very difficult</a:t>
            </a:r>
          </a:p>
          <a:p>
            <a:r>
              <a:rPr lang="en-GB" sz="2400" dirty="0" smtClean="0"/>
              <a:t>Value to the service but requires change; the drivers are not limited to financial (as it is a non-statutory service) e.g. make service more accessible; diversify to other customer markets such as “voice” and adults.</a:t>
            </a:r>
          </a:p>
          <a:p>
            <a:r>
              <a:rPr lang="en-GB" sz="2400" dirty="0" smtClean="0"/>
              <a:t>Instructor survey shows current waiting lists (about 268) </a:t>
            </a:r>
          </a:p>
          <a:p>
            <a:r>
              <a:rPr lang="en-GB" sz="2400" dirty="0" smtClean="0"/>
              <a:t>IT deficiencies for staff</a:t>
            </a:r>
          </a:p>
          <a:p>
            <a:r>
              <a:rPr lang="en-GB" sz="2400" dirty="0" smtClean="0"/>
              <a:t>Make better use of IT in delivering some lessons</a:t>
            </a:r>
          </a:p>
          <a:p>
            <a:r>
              <a:rPr lang="en-GB" sz="2400" dirty="0" smtClean="0"/>
              <a:t>Better promotion of the service </a:t>
            </a:r>
          </a:p>
          <a:p>
            <a:r>
              <a:rPr lang="en-GB" sz="2400" dirty="0" smtClean="0"/>
              <a:t>Inequalities of service delivery – e.g. special needs - ASN links could be better </a:t>
            </a:r>
          </a:p>
          <a:p>
            <a:endParaRPr lang="en-GB" sz="2400" dirty="0" smtClean="0"/>
          </a:p>
          <a:p>
            <a:endParaRPr lang="en-GB" sz="2400" dirty="0" smtClean="0"/>
          </a:p>
          <a:p>
            <a:endParaRPr lang="en-GB" sz="2400" dirty="0" smtClean="0"/>
          </a:p>
        </p:txBody>
      </p:sp>
    </p:spTree>
    <p:extLst>
      <p:ext uri="{BB962C8B-B14F-4D97-AF65-F5344CB8AC3E}">
        <p14:creationId xmlns:p14="http://schemas.microsoft.com/office/powerpoint/2010/main" val="1398357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7584" y="274638"/>
            <a:ext cx="7859216" cy="706090"/>
          </a:xfrm>
        </p:spPr>
        <p:txBody>
          <a:bodyPr/>
          <a:lstStyle/>
          <a:p>
            <a:r>
              <a:rPr lang="en-GB" dirty="0" smtClean="0"/>
              <a:t>Some survey findings to date</a:t>
            </a:r>
            <a:endParaRPr lang="en-GB" dirty="0"/>
          </a:p>
        </p:txBody>
      </p:sp>
      <p:sp>
        <p:nvSpPr>
          <p:cNvPr id="5" name="Content Placeholder 4"/>
          <p:cNvSpPr>
            <a:spLocks noGrp="1"/>
          </p:cNvSpPr>
          <p:nvPr>
            <p:ph idx="1"/>
          </p:nvPr>
        </p:nvSpPr>
        <p:spPr>
          <a:xfrm>
            <a:off x="755576" y="1340768"/>
            <a:ext cx="7920880" cy="5112568"/>
          </a:xfrm>
        </p:spPr>
        <p:txBody>
          <a:bodyPr/>
          <a:lstStyle/>
          <a:p>
            <a:r>
              <a:rPr lang="en-GB" sz="2000" dirty="0"/>
              <a:t>Instruments stocks are poor (lack of investment due to budget pressures)</a:t>
            </a:r>
          </a:p>
          <a:p>
            <a:r>
              <a:rPr lang="en-GB" sz="2000" dirty="0"/>
              <a:t>Room for significant improvements in CPD  - in 17/18 there was no budget provision for CPD.</a:t>
            </a:r>
          </a:p>
          <a:p>
            <a:r>
              <a:rPr lang="en-GB" sz="2000" dirty="0"/>
              <a:t>Lack of cover for teacher absences </a:t>
            </a:r>
          </a:p>
          <a:p>
            <a:r>
              <a:rPr lang="en-GB" sz="2000" dirty="0"/>
              <a:t>Provide lessons more frequently (e.g. twice weekly) / offer the opportunity of extra lessons</a:t>
            </a:r>
          </a:p>
          <a:p>
            <a:r>
              <a:rPr lang="en-GB" sz="2000" dirty="0"/>
              <a:t>Some customers would consider paying more (as price could still be competitive compared to private tuition)</a:t>
            </a:r>
          </a:p>
          <a:p>
            <a:r>
              <a:rPr lang="en-GB" sz="2000" dirty="0"/>
              <a:t>Of the 29 “leavers” who have responded to date, 5 left as was “too expensive” </a:t>
            </a:r>
          </a:p>
          <a:p>
            <a:endParaRPr lang="en-GB" sz="2400" dirty="0" smtClean="0"/>
          </a:p>
          <a:p>
            <a:endParaRPr lang="en-GB" sz="2400" dirty="0" smtClean="0"/>
          </a:p>
          <a:p>
            <a:endParaRPr lang="en-GB" sz="2400" dirty="0" smtClean="0"/>
          </a:p>
          <a:p>
            <a:endParaRPr lang="en-GB" sz="2400" dirty="0" smtClean="0"/>
          </a:p>
        </p:txBody>
      </p:sp>
    </p:spTree>
    <p:extLst>
      <p:ext uri="{BB962C8B-B14F-4D97-AF65-F5344CB8AC3E}">
        <p14:creationId xmlns:p14="http://schemas.microsoft.com/office/powerpoint/2010/main" val="18211304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Objectives</a:t>
            </a:r>
            <a:endParaRPr lang="en-GB" dirty="0"/>
          </a:p>
        </p:txBody>
      </p:sp>
      <p:sp>
        <p:nvSpPr>
          <p:cNvPr id="6" name="Content Placeholder 5"/>
          <p:cNvSpPr>
            <a:spLocks noGrp="1"/>
          </p:cNvSpPr>
          <p:nvPr>
            <p:ph idx="1"/>
          </p:nvPr>
        </p:nvSpPr>
        <p:spPr>
          <a:xfrm>
            <a:off x="539552" y="1268760"/>
            <a:ext cx="8136904" cy="5328592"/>
          </a:xfrm>
        </p:spPr>
        <p:txBody>
          <a:bodyPr/>
          <a:lstStyle/>
          <a:p>
            <a:pPr>
              <a:buFont typeface="+mj-lt"/>
              <a:buAutoNum type="arabicPeriod"/>
            </a:pPr>
            <a:r>
              <a:rPr lang="en-CA" sz="1800" dirty="0"/>
              <a:t>Review current strategic aims and objectives of the Music Tuition service </a:t>
            </a:r>
            <a:endParaRPr lang="en-GB" sz="1800" dirty="0"/>
          </a:p>
          <a:p>
            <a:pPr>
              <a:buFont typeface="+mj-lt"/>
              <a:buAutoNum type="arabicPeriod"/>
            </a:pPr>
            <a:r>
              <a:rPr lang="en-CA" sz="1800" dirty="0"/>
              <a:t>In-depth  appraisal of current financial management and business planning</a:t>
            </a:r>
            <a:endParaRPr lang="en-GB" sz="1800" dirty="0"/>
          </a:p>
          <a:p>
            <a:pPr>
              <a:buFont typeface="+mj-lt"/>
              <a:buAutoNum type="arabicPeriod"/>
            </a:pPr>
            <a:r>
              <a:rPr lang="en-CA" sz="1800" dirty="0"/>
              <a:t>In-depth  appraisal of current business and administrative processes </a:t>
            </a:r>
            <a:endParaRPr lang="en-GB" sz="1800" dirty="0"/>
          </a:p>
          <a:p>
            <a:pPr>
              <a:buFont typeface="+mj-lt"/>
              <a:buAutoNum type="arabicPeriod"/>
            </a:pPr>
            <a:r>
              <a:rPr lang="en-CA" sz="1800" dirty="0"/>
              <a:t>Identify and evidence the financial and non-financial benefits that Music Tuition can deliver</a:t>
            </a:r>
            <a:endParaRPr lang="en-GB" sz="1800" dirty="0"/>
          </a:p>
          <a:p>
            <a:pPr>
              <a:buFont typeface="+mj-lt"/>
              <a:buAutoNum type="arabicPeriod"/>
            </a:pPr>
            <a:r>
              <a:rPr lang="en-CA" sz="1800" dirty="0"/>
              <a:t>Review relationships and partnership working with council and other services (e.g. Looked After Young People, delivery of curricular music, third sector organisations)  </a:t>
            </a:r>
            <a:endParaRPr lang="en-GB" sz="1800" dirty="0"/>
          </a:p>
          <a:p>
            <a:pPr>
              <a:buFont typeface="+mj-lt"/>
              <a:buAutoNum type="arabicPeriod"/>
            </a:pPr>
            <a:r>
              <a:rPr lang="en-CA" sz="1800" dirty="0"/>
              <a:t>Consider the 10 options for service delivery</a:t>
            </a:r>
            <a:endParaRPr lang="en-GB" sz="1800" dirty="0"/>
          </a:p>
          <a:p>
            <a:pPr>
              <a:buFont typeface="+mj-lt"/>
              <a:buAutoNum type="arabicPeriod"/>
            </a:pPr>
            <a:r>
              <a:rPr lang="en-CA" sz="1800" dirty="0"/>
              <a:t>Provide detailed service delivery options appraisals of those most likely to deliver the greatest benefit in terms of affordability, efficiency and customer service across Highland</a:t>
            </a:r>
            <a:endParaRPr lang="en-GB" sz="1800" dirty="0"/>
          </a:p>
          <a:p>
            <a:pPr>
              <a:buFont typeface="+mj-lt"/>
              <a:buAutoNum type="arabicPeriod"/>
            </a:pPr>
            <a:r>
              <a:rPr lang="en-CA" sz="1800" dirty="0"/>
              <a:t>Within the detailed options appraisal, include as appropriate recommendations including for the strategic aims, pricing strategies, business processes </a:t>
            </a:r>
            <a:endParaRPr lang="en-GB" sz="1800" dirty="0"/>
          </a:p>
          <a:p>
            <a:pPr>
              <a:buFont typeface="+mj-lt"/>
              <a:buAutoNum type="arabicPeriod"/>
            </a:pPr>
            <a:r>
              <a:rPr lang="en-CA" sz="1800" dirty="0"/>
              <a:t>Recommend the preferred option, including direction for further business planning </a:t>
            </a:r>
            <a:endParaRPr lang="en-GB" sz="1800" dirty="0"/>
          </a:p>
          <a:p>
            <a:endParaRPr lang="en-GB" dirty="0"/>
          </a:p>
        </p:txBody>
      </p:sp>
    </p:spTree>
    <p:extLst>
      <p:ext uri="{BB962C8B-B14F-4D97-AF65-F5344CB8AC3E}">
        <p14:creationId xmlns:p14="http://schemas.microsoft.com/office/powerpoint/2010/main" val="845796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Objective 1</a:t>
            </a:r>
            <a:endParaRPr lang="en-GB" dirty="0"/>
          </a:p>
        </p:txBody>
      </p:sp>
      <p:sp>
        <p:nvSpPr>
          <p:cNvPr id="6" name="Content Placeholder 5"/>
          <p:cNvSpPr>
            <a:spLocks noGrp="1"/>
          </p:cNvSpPr>
          <p:nvPr>
            <p:ph idx="1"/>
          </p:nvPr>
        </p:nvSpPr>
        <p:spPr>
          <a:xfrm>
            <a:off x="539552" y="1196752"/>
            <a:ext cx="7848872" cy="5184576"/>
          </a:xfrm>
        </p:spPr>
        <p:txBody>
          <a:bodyPr/>
          <a:lstStyle/>
          <a:p>
            <a:pPr marL="0" indent="0">
              <a:buNone/>
            </a:pPr>
            <a:r>
              <a:rPr lang="en-CA" sz="2000" dirty="0">
                <a:effectLst>
                  <a:outerShdw blurRad="38100" dist="38100" dir="2700000" algn="tl">
                    <a:srgbClr val="000000">
                      <a:alpha val="43137"/>
                    </a:srgbClr>
                  </a:outerShdw>
                </a:effectLst>
              </a:rPr>
              <a:t>Review current strategic aims and objectives of the Music Tuition service </a:t>
            </a:r>
            <a:endParaRPr lang="en-GB" sz="2000" dirty="0">
              <a:effectLst>
                <a:outerShdw blurRad="38100" dist="38100" dir="2700000" algn="tl">
                  <a:srgbClr val="000000">
                    <a:alpha val="43137"/>
                  </a:srgbClr>
                </a:outerShdw>
              </a:effectLst>
            </a:endParaRPr>
          </a:p>
          <a:p>
            <a:r>
              <a:rPr lang="en-GB" sz="2000" dirty="0" smtClean="0"/>
              <a:t>The current aims of the Music Tuition service are set out in the Instructors handbook (not shared elsewhere) and include:</a:t>
            </a:r>
          </a:p>
          <a:p>
            <a:pPr lvl="1"/>
            <a:r>
              <a:rPr lang="en-GB" sz="1600" dirty="0" smtClean="0"/>
              <a:t>Offering instrumental and ensemble experiences, developing learners skills, encouraging opportunities within and out with school, providing equal access for all learners</a:t>
            </a:r>
          </a:p>
          <a:p>
            <a:r>
              <a:rPr lang="en-GB" sz="2000" dirty="0" smtClean="0"/>
              <a:t>The Music Tuition service is not mentioned in C&amp;L Service Plan and the priorities of the service are not reflected in the aims of music tuition</a:t>
            </a:r>
          </a:p>
          <a:p>
            <a:r>
              <a:rPr lang="en-GB" sz="2000" dirty="0" smtClean="0"/>
              <a:t>Music Instructors aware of importance of meeting social objectives for the Council and encouraging access for all learners however this is not tied into a strategic approach </a:t>
            </a:r>
          </a:p>
          <a:p>
            <a:r>
              <a:rPr lang="en-GB" sz="2000" dirty="0" smtClean="0"/>
              <a:t>KPIs to measure against the aims would be useful</a:t>
            </a:r>
          </a:p>
          <a:p>
            <a:r>
              <a:rPr lang="en-GB" sz="2000" dirty="0" smtClean="0"/>
              <a:t>Became clear during the review that managers view the YMI (which is funded by Creative Scotland) to deliver introductory music lessons in primary schools as very separate from the Music Tuition which is funded by the Council and fees charged (£318 per annum) </a:t>
            </a:r>
          </a:p>
          <a:p>
            <a:endParaRPr lang="en-GB" sz="2000" dirty="0" smtClean="0"/>
          </a:p>
          <a:p>
            <a:endParaRPr lang="en-GB" sz="2000" dirty="0" smtClean="0"/>
          </a:p>
          <a:p>
            <a:endParaRPr lang="en-GB" sz="2000" dirty="0"/>
          </a:p>
        </p:txBody>
      </p:sp>
    </p:spTree>
    <p:extLst>
      <p:ext uri="{BB962C8B-B14F-4D97-AF65-F5344CB8AC3E}">
        <p14:creationId xmlns:p14="http://schemas.microsoft.com/office/powerpoint/2010/main" val="30700005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Objectives 2 &amp; 3</a:t>
            </a:r>
            <a:endParaRPr lang="en-GB" dirty="0"/>
          </a:p>
        </p:txBody>
      </p:sp>
      <p:sp>
        <p:nvSpPr>
          <p:cNvPr id="6" name="Content Placeholder 5"/>
          <p:cNvSpPr>
            <a:spLocks noGrp="1"/>
          </p:cNvSpPr>
          <p:nvPr>
            <p:ph idx="1"/>
          </p:nvPr>
        </p:nvSpPr>
        <p:spPr>
          <a:xfrm>
            <a:off x="899592" y="1268760"/>
            <a:ext cx="7704856" cy="4824536"/>
          </a:xfrm>
        </p:spPr>
        <p:txBody>
          <a:bodyPr/>
          <a:lstStyle/>
          <a:p>
            <a:pPr marL="0" indent="0">
              <a:buNone/>
            </a:pPr>
            <a:r>
              <a:rPr lang="en-CA" sz="2000" dirty="0" smtClean="0">
                <a:effectLst>
                  <a:outerShdw blurRad="38100" dist="38100" dir="2700000" algn="tl">
                    <a:srgbClr val="000000">
                      <a:alpha val="43137"/>
                    </a:srgbClr>
                  </a:outerShdw>
                </a:effectLst>
              </a:rPr>
              <a:t>In-depth  </a:t>
            </a:r>
            <a:r>
              <a:rPr lang="en-CA" sz="2000" dirty="0">
                <a:effectLst>
                  <a:outerShdw blurRad="38100" dist="38100" dir="2700000" algn="tl">
                    <a:srgbClr val="000000">
                      <a:alpha val="43137"/>
                    </a:srgbClr>
                  </a:outerShdw>
                </a:effectLst>
              </a:rPr>
              <a:t>appraisal of current financial management and business </a:t>
            </a:r>
            <a:r>
              <a:rPr lang="en-CA" sz="2000" dirty="0" smtClean="0">
                <a:effectLst>
                  <a:outerShdw blurRad="38100" dist="38100" dir="2700000" algn="tl">
                    <a:srgbClr val="000000">
                      <a:alpha val="43137"/>
                    </a:srgbClr>
                  </a:outerShdw>
                </a:effectLst>
              </a:rPr>
              <a:t>planning; and of </a:t>
            </a:r>
            <a:r>
              <a:rPr lang="en-CA" sz="2000" dirty="0">
                <a:effectLst>
                  <a:outerShdw blurRad="38100" dist="38100" dir="2700000" algn="tl">
                    <a:srgbClr val="000000">
                      <a:alpha val="43137"/>
                    </a:srgbClr>
                  </a:outerShdw>
                </a:effectLst>
              </a:rPr>
              <a:t>current business and administrative processes </a:t>
            </a:r>
            <a:endParaRPr lang="en-CA" sz="2000" dirty="0" smtClean="0">
              <a:effectLst>
                <a:outerShdw blurRad="38100" dist="38100" dir="2700000" algn="tl">
                  <a:srgbClr val="000000">
                    <a:alpha val="43137"/>
                  </a:srgbClr>
                </a:outerShdw>
              </a:effectLst>
            </a:endParaRPr>
          </a:p>
          <a:p>
            <a:r>
              <a:rPr lang="en-GB" sz="2000" dirty="0" smtClean="0"/>
              <a:t>Would benefit from having a business (operational) plan</a:t>
            </a:r>
          </a:p>
          <a:p>
            <a:r>
              <a:rPr lang="en-GB" sz="2000" dirty="0" smtClean="0"/>
              <a:t>Financial Management (e.g. budget management, pricing charges, refunds, special exemptions, Fèisean Nan Gaidheal  payment management, delivering savings and forward planning such as Creative Scotland reductions)   </a:t>
            </a:r>
          </a:p>
          <a:p>
            <a:r>
              <a:rPr lang="en-GB" sz="2000" dirty="0" smtClean="0"/>
              <a:t>Resource </a:t>
            </a:r>
            <a:r>
              <a:rPr lang="en-GB" sz="2000" dirty="0"/>
              <a:t>Management </a:t>
            </a:r>
            <a:r>
              <a:rPr lang="en-GB" sz="2000" dirty="0" smtClean="0"/>
              <a:t>(e.g. CPD, IT, Quality service monitoring) </a:t>
            </a:r>
          </a:p>
          <a:p>
            <a:r>
              <a:rPr lang="en-GB" sz="2000" dirty="0" smtClean="0"/>
              <a:t>With lack of on-line process (e.g. for registration), info is not always available in “real-time” for all involved </a:t>
            </a:r>
          </a:p>
          <a:p>
            <a:r>
              <a:rPr lang="en-GB" sz="2000" dirty="0" smtClean="0"/>
              <a:t>Non-payers continue to receive service (although </a:t>
            </a:r>
            <a:r>
              <a:rPr lang="en-GB" sz="2000" i="1" dirty="0" smtClean="0"/>
              <a:t>threats</a:t>
            </a:r>
            <a:r>
              <a:rPr lang="en-GB" sz="2000" dirty="0" smtClean="0"/>
              <a:t> to cease are made but do not appear to be followed through)</a:t>
            </a:r>
          </a:p>
          <a:p>
            <a:endParaRPr lang="en-GB" sz="2000" dirty="0" smtClean="0"/>
          </a:p>
          <a:p>
            <a:pPr marL="0" indent="0">
              <a:buNone/>
            </a:pPr>
            <a:r>
              <a:rPr lang="en-GB" sz="2000" dirty="0" smtClean="0"/>
              <a:t> </a:t>
            </a:r>
            <a:endParaRPr lang="en-GB" sz="2000" dirty="0"/>
          </a:p>
          <a:p>
            <a:endParaRPr lang="en-GB" sz="2000" dirty="0"/>
          </a:p>
        </p:txBody>
      </p:sp>
    </p:spTree>
    <p:extLst>
      <p:ext uri="{BB962C8B-B14F-4D97-AF65-F5344CB8AC3E}">
        <p14:creationId xmlns:p14="http://schemas.microsoft.com/office/powerpoint/2010/main" val="2876729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Objective 4</a:t>
            </a:r>
            <a:endParaRPr lang="en-GB" dirty="0"/>
          </a:p>
        </p:txBody>
      </p:sp>
      <p:sp>
        <p:nvSpPr>
          <p:cNvPr id="6" name="Content Placeholder 5"/>
          <p:cNvSpPr>
            <a:spLocks noGrp="1"/>
          </p:cNvSpPr>
          <p:nvPr>
            <p:ph idx="1"/>
          </p:nvPr>
        </p:nvSpPr>
        <p:spPr>
          <a:xfrm>
            <a:off x="827584" y="1268760"/>
            <a:ext cx="7056784" cy="4824536"/>
          </a:xfrm>
        </p:spPr>
        <p:txBody>
          <a:bodyPr/>
          <a:lstStyle/>
          <a:p>
            <a:pPr marL="0" indent="0">
              <a:buNone/>
            </a:pPr>
            <a:r>
              <a:rPr lang="en-CA" sz="2000" dirty="0" smtClean="0">
                <a:effectLst>
                  <a:outerShdw blurRad="38100" dist="38100" dir="2700000" algn="tl">
                    <a:srgbClr val="000000">
                      <a:alpha val="43137"/>
                    </a:srgbClr>
                  </a:outerShdw>
                </a:effectLst>
              </a:rPr>
              <a:t>Identify </a:t>
            </a:r>
            <a:r>
              <a:rPr lang="en-CA" sz="2000" dirty="0">
                <a:effectLst>
                  <a:outerShdw blurRad="38100" dist="38100" dir="2700000" algn="tl">
                    <a:srgbClr val="000000">
                      <a:alpha val="43137"/>
                    </a:srgbClr>
                  </a:outerShdw>
                </a:effectLst>
              </a:rPr>
              <a:t>and evidence the financial and non-financial benefits that Music Tuition can </a:t>
            </a:r>
            <a:r>
              <a:rPr lang="en-CA" sz="2000" dirty="0" smtClean="0">
                <a:effectLst>
                  <a:outerShdw blurRad="38100" dist="38100" dir="2700000" algn="tl">
                    <a:srgbClr val="000000">
                      <a:alpha val="43137"/>
                    </a:srgbClr>
                  </a:outerShdw>
                </a:effectLst>
              </a:rPr>
              <a:t>deliver</a:t>
            </a:r>
          </a:p>
          <a:p>
            <a:r>
              <a:rPr lang="en-CA" sz="2000" dirty="0" smtClean="0"/>
              <a:t>Increase memory capacity </a:t>
            </a:r>
            <a:r>
              <a:rPr lang="en-GB" sz="2000" u="sng" dirty="0" err="1" smtClean="0">
                <a:hlinkClick r:id="rId2"/>
              </a:rPr>
              <a:t>brainconnection</a:t>
            </a:r>
            <a:endParaRPr lang="en-GB" sz="2000" u="sng" dirty="0" smtClean="0"/>
          </a:p>
          <a:p>
            <a:r>
              <a:rPr lang="en-CA" sz="2000" dirty="0" smtClean="0"/>
              <a:t>Refines time management and organisation skills</a:t>
            </a:r>
          </a:p>
          <a:p>
            <a:r>
              <a:rPr lang="en-CA" sz="2000" dirty="0" smtClean="0"/>
              <a:t>Boosts team skills</a:t>
            </a:r>
          </a:p>
          <a:p>
            <a:r>
              <a:rPr lang="en-CA" sz="2000" dirty="0" smtClean="0"/>
              <a:t>Teaches perseverance</a:t>
            </a:r>
          </a:p>
          <a:p>
            <a:r>
              <a:rPr lang="en-CA" sz="2000" dirty="0" smtClean="0"/>
              <a:t>Enhances coordination</a:t>
            </a:r>
          </a:p>
          <a:p>
            <a:r>
              <a:rPr lang="en-CA" sz="2000" dirty="0" smtClean="0"/>
              <a:t>Improves reading and comprehensions skills </a:t>
            </a:r>
            <a:r>
              <a:rPr lang="en-GB" sz="2000" u="sng" dirty="0" err="1" smtClean="0">
                <a:hlinkClick r:id="rId3"/>
              </a:rPr>
              <a:t>sciencedaily</a:t>
            </a:r>
            <a:endParaRPr lang="en-CA" sz="2000" dirty="0" smtClean="0"/>
          </a:p>
          <a:p>
            <a:r>
              <a:rPr lang="en-CA" sz="2000" dirty="0" smtClean="0"/>
              <a:t>Increase responsibility</a:t>
            </a:r>
          </a:p>
          <a:p>
            <a:r>
              <a:rPr lang="en-CA" sz="2000" dirty="0" smtClean="0"/>
              <a:t>Exposure to cultural history</a:t>
            </a:r>
          </a:p>
          <a:p>
            <a:pPr marL="0" indent="0">
              <a:buNone/>
            </a:pPr>
            <a:endParaRPr lang="en-CA" sz="2000" dirty="0" smtClean="0"/>
          </a:p>
          <a:p>
            <a:r>
              <a:rPr lang="en-US" sz="2000" dirty="0"/>
              <a:t>Success </a:t>
            </a:r>
            <a:r>
              <a:rPr lang="en-US" sz="2000" dirty="0" smtClean="0"/>
              <a:t>in:  society; school; developing intelligence; life</a:t>
            </a:r>
            <a:endParaRPr lang="en-GB" sz="2000" dirty="0"/>
          </a:p>
          <a:p>
            <a:pPr marL="0" indent="0">
              <a:buNone/>
            </a:pPr>
            <a:endParaRPr lang="en-CA" sz="1600" dirty="0" smtClean="0"/>
          </a:p>
          <a:p>
            <a:pPr marL="0" indent="0">
              <a:buNone/>
            </a:pPr>
            <a:endParaRPr lang="en-CA" sz="1600" dirty="0" smtClean="0"/>
          </a:p>
          <a:p>
            <a:pPr marL="0" indent="0">
              <a:buNone/>
            </a:pPr>
            <a:endParaRPr lang="en-GB" sz="1600" dirty="0"/>
          </a:p>
        </p:txBody>
      </p:sp>
    </p:spTree>
    <p:extLst>
      <p:ext uri="{BB962C8B-B14F-4D97-AF65-F5344CB8AC3E}">
        <p14:creationId xmlns:p14="http://schemas.microsoft.com/office/powerpoint/2010/main" val="3837004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Achievements – successes and excellence</a:t>
            </a:r>
          </a:p>
          <a:p>
            <a:r>
              <a:rPr lang="en-GB" sz="2000" dirty="0" smtClean="0"/>
              <a:t>World </a:t>
            </a:r>
            <a:r>
              <a:rPr lang="en-GB" sz="2000" dirty="0"/>
              <a:t>and European champions Ross and Cromarty Pipes &amp; Drums </a:t>
            </a:r>
            <a:r>
              <a:rPr lang="en-GB" sz="2000" dirty="0" smtClean="0"/>
              <a:t>School </a:t>
            </a:r>
            <a:r>
              <a:rPr lang="en-GB" sz="2000" dirty="0"/>
              <a:t>(RACPADS</a:t>
            </a:r>
            <a:r>
              <a:rPr lang="en-GB" sz="2000" dirty="0" smtClean="0"/>
              <a:t>)</a:t>
            </a:r>
          </a:p>
          <a:p>
            <a:r>
              <a:rPr lang="en-GB" sz="2000" dirty="0" smtClean="0"/>
              <a:t>World Champions - Lochalsh Junior Pipe Band</a:t>
            </a:r>
          </a:p>
          <a:p>
            <a:r>
              <a:rPr lang="en-GB" sz="2000" dirty="0" smtClean="0"/>
              <a:t>Lochaber Schools Wind Band, Inverness Schools Wind Band – repeated Gold &amp; Gold+ Awards at Scottish Concert Band Festivals</a:t>
            </a:r>
            <a:endParaRPr lang="en-GB" sz="2000" dirty="0"/>
          </a:p>
          <a:p>
            <a:r>
              <a:rPr lang="en-GB" sz="2000" dirty="0" smtClean="0"/>
              <a:t>Highland </a:t>
            </a:r>
            <a:r>
              <a:rPr lang="en-GB" sz="2000" dirty="0"/>
              <a:t>Youth Wind Band at RSNO Centre, Glasgow </a:t>
            </a:r>
            <a:r>
              <a:rPr lang="en-GB" sz="2000" dirty="0" smtClean="0"/>
              <a:t>for a 2-day </a:t>
            </a:r>
            <a:r>
              <a:rPr lang="en-GB" sz="2000" dirty="0"/>
              <a:t>recording session. One of the eight Highland Young Musicians groups, </a:t>
            </a:r>
            <a:r>
              <a:rPr lang="en-GB" sz="2000" dirty="0" smtClean="0"/>
              <a:t>pan-Highland.</a:t>
            </a:r>
          </a:p>
          <a:p>
            <a:r>
              <a:rPr lang="en-GB" sz="2000" dirty="0" smtClean="0"/>
              <a:t>School, charity fundraising and public performances at many high profile events, including Council Quality Awards &amp; Royal visits</a:t>
            </a:r>
          </a:p>
          <a:p>
            <a:r>
              <a:rPr lang="en-GB" sz="2000" dirty="0" smtClean="0"/>
              <a:t>Regular collaborations with national professional orchestras and ensembles </a:t>
            </a:r>
          </a:p>
          <a:p>
            <a:r>
              <a:rPr lang="en-GB" sz="2000" dirty="0"/>
              <a:t>P</a:t>
            </a:r>
            <a:r>
              <a:rPr lang="en-GB" sz="2000" dirty="0" smtClean="0"/>
              <a:t>upil </a:t>
            </a:r>
            <a:r>
              <a:rPr lang="en-GB" sz="2000" dirty="0"/>
              <a:t>at </a:t>
            </a:r>
            <a:r>
              <a:rPr lang="en-GB" sz="2000" dirty="0" smtClean="0"/>
              <a:t>IRA –offered </a:t>
            </a:r>
            <a:r>
              <a:rPr lang="en-GB" sz="2000" dirty="0"/>
              <a:t>a place in the </a:t>
            </a:r>
            <a:r>
              <a:rPr lang="en-GB" sz="2000" dirty="0" smtClean="0"/>
              <a:t>National Youth Orchestra of GB – this pupil came through the route of the Highland Young Musicians.</a:t>
            </a:r>
            <a:endParaRPr lang="en-GB" sz="2000" dirty="0"/>
          </a:p>
        </p:txBody>
      </p:sp>
      <p:sp>
        <p:nvSpPr>
          <p:cNvPr id="4" name="Title 4"/>
          <p:cNvSpPr txBox="1">
            <a:spLocks/>
          </p:cNvSpPr>
          <p:nvPr/>
        </p:nvSpPr>
        <p:spPr>
          <a:xfrm>
            <a:off x="395536" y="260648"/>
            <a:ext cx="8229600" cy="706090"/>
          </a:xfrm>
          <a:prstGeom prst="rect">
            <a:avLst/>
          </a:prstGeom>
        </p:spPr>
        <p:txBody>
          <a:bodyPr/>
          <a:lstStyle>
            <a:lvl1pPr algn="ctr" defTabSz="914400" rtl="0" eaLnBrk="1" latinLnBrk="0" hangingPunct="1">
              <a:spcBef>
                <a:spcPct val="0"/>
              </a:spcBef>
              <a:buNone/>
              <a:defRPr sz="4000" b="1" kern="120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GB" dirty="0" smtClean="0"/>
              <a:t>Objective 4</a:t>
            </a:r>
            <a:endParaRPr lang="en-GB" dirty="0"/>
          </a:p>
        </p:txBody>
      </p:sp>
    </p:spTree>
    <p:extLst>
      <p:ext uri="{BB962C8B-B14F-4D97-AF65-F5344CB8AC3E}">
        <p14:creationId xmlns:p14="http://schemas.microsoft.com/office/powerpoint/2010/main" val="3396573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Objective 4</a:t>
            </a:r>
            <a:endParaRPr lang="en-GB" dirty="0"/>
          </a:p>
        </p:txBody>
      </p:sp>
      <p:sp>
        <p:nvSpPr>
          <p:cNvPr id="6" name="Content Placeholder 5"/>
          <p:cNvSpPr>
            <a:spLocks noGrp="1"/>
          </p:cNvSpPr>
          <p:nvPr>
            <p:ph idx="1"/>
          </p:nvPr>
        </p:nvSpPr>
        <p:spPr>
          <a:xfrm>
            <a:off x="827584" y="1268760"/>
            <a:ext cx="7056784" cy="5112568"/>
          </a:xfrm>
        </p:spPr>
        <p:txBody>
          <a:bodyPr/>
          <a:lstStyle/>
          <a:p>
            <a:pPr marL="0" indent="0">
              <a:buNone/>
            </a:pPr>
            <a:r>
              <a:rPr lang="en-CA" sz="2000" dirty="0" smtClean="0">
                <a:effectLst>
                  <a:outerShdw blurRad="38100" dist="38100" dir="2700000" algn="tl">
                    <a:srgbClr val="000000">
                      <a:alpha val="43137"/>
                    </a:srgbClr>
                  </a:outerShdw>
                </a:effectLst>
              </a:rPr>
              <a:t>Identify </a:t>
            </a:r>
            <a:r>
              <a:rPr lang="en-CA" sz="2000" dirty="0">
                <a:effectLst>
                  <a:outerShdw blurRad="38100" dist="38100" dir="2700000" algn="tl">
                    <a:srgbClr val="000000">
                      <a:alpha val="43137"/>
                    </a:srgbClr>
                  </a:outerShdw>
                </a:effectLst>
              </a:rPr>
              <a:t>and evidence the financial and non-financial benefits that Music Tuition can </a:t>
            </a:r>
            <a:r>
              <a:rPr lang="en-CA" sz="2000" dirty="0" smtClean="0">
                <a:effectLst>
                  <a:outerShdw blurRad="38100" dist="38100" dir="2700000" algn="tl">
                    <a:srgbClr val="000000">
                      <a:alpha val="43137"/>
                    </a:srgbClr>
                  </a:outerShdw>
                </a:effectLst>
              </a:rPr>
              <a:t>deliver</a:t>
            </a:r>
          </a:p>
          <a:p>
            <a:r>
              <a:rPr lang="en-GB" sz="2000" dirty="0" smtClean="0"/>
              <a:t>Music </a:t>
            </a:r>
            <a:r>
              <a:rPr lang="en-GB" sz="2000" dirty="0"/>
              <a:t>tourism spend in Scotland </a:t>
            </a:r>
            <a:r>
              <a:rPr lang="en-GB" sz="2000" dirty="0" smtClean="0"/>
              <a:t>in </a:t>
            </a:r>
            <a:r>
              <a:rPr lang="en-GB" sz="2000" dirty="0"/>
              <a:t>2013 </a:t>
            </a:r>
            <a:r>
              <a:rPr lang="en-GB" sz="2000" dirty="0" smtClean="0"/>
              <a:t>= £</a:t>
            </a:r>
            <a:r>
              <a:rPr lang="en-GB" sz="2000" dirty="0"/>
              <a:t>105million; 16% </a:t>
            </a:r>
            <a:r>
              <a:rPr lang="en-GB" sz="2000" dirty="0" smtClean="0"/>
              <a:t>from </a:t>
            </a:r>
            <a:r>
              <a:rPr lang="en-GB" sz="2000" dirty="0"/>
              <a:t>overseas music tourists, </a:t>
            </a:r>
            <a:r>
              <a:rPr lang="en-GB" sz="2000" dirty="0" smtClean="0"/>
              <a:t> remainder domestic </a:t>
            </a:r>
            <a:r>
              <a:rPr lang="en-GB" sz="2000" dirty="0"/>
              <a:t>tourists.</a:t>
            </a:r>
          </a:p>
          <a:p>
            <a:r>
              <a:rPr lang="en-GB" sz="2000" dirty="0"/>
              <a:t>Festivals accounted for 60% of the total music tourism spend whilst concerts accounted for the remaining 40%</a:t>
            </a:r>
          </a:p>
          <a:p>
            <a:r>
              <a:rPr lang="en-GB" sz="2000" dirty="0"/>
              <a:t>The music tourism industry accounts for over 250,000 full-time equivalent jobs in Scotland</a:t>
            </a:r>
          </a:p>
          <a:p>
            <a:pPr marL="400050" lvl="1" indent="0">
              <a:buNone/>
            </a:pPr>
            <a:r>
              <a:rPr lang="en-CA" sz="2000" dirty="0" smtClean="0"/>
              <a:t>(</a:t>
            </a:r>
            <a:r>
              <a:rPr lang="en-GB" sz="2000" dirty="0" smtClean="0"/>
              <a:t>Dr </a:t>
            </a:r>
            <a:r>
              <a:rPr lang="en-GB" sz="2000" dirty="0"/>
              <a:t>Rachel Drury’s research document </a:t>
            </a:r>
            <a:r>
              <a:rPr lang="en-GB" sz="2000" i="1" dirty="0"/>
              <a:t>“The wider benefits of music learning in </a:t>
            </a:r>
            <a:r>
              <a:rPr lang="en-GB" sz="2000" i="1" dirty="0" smtClean="0"/>
              <a:t>childhood” </a:t>
            </a:r>
            <a:r>
              <a:rPr lang="en-GB" sz="2000" dirty="0" smtClean="0"/>
              <a:t>(Royal Conservatoire of Scotland))</a:t>
            </a:r>
            <a:endParaRPr lang="en-GB" sz="1400" dirty="0" smtClean="0"/>
          </a:p>
          <a:p>
            <a:pPr marL="0" indent="0">
              <a:buNone/>
            </a:pPr>
            <a:endParaRPr lang="en-GB" sz="1400" dirty="0" smtClean="0"/>
          </a:p>
          <a:p>
            <a:r>
              <a:rPr lang="en-US" sz="2000" dirty="0" smtClean="0"/>
              <a:t>“The </a:t>
            </a:r>
            <a:r>
              <a:rPr lang="en-US" sz="2000" dirty="0"/>
              <a:t>very best engineers and technical designers in the Silicon Valley industry are, nearly without exception, practicing </a:t>
            </a:r>
            <a:r>
              <a:rPr lang="en-US" sz="2000" dirty="0" smtClean="0"/>
              <a:t>musicians”. </a:t>
            </a:r>
            <a:r>
              <a:rPr lang="en-US" sz="2000" i="1" dirty="0"/>
              <a:t>Grant Venerable, “The Paradox of the Silicon </a:t>
            </a:r>
            <a:r>
              <a:rPr lang="en-US" sz="2000" i="1" dirty="0" smtClean="0"/>
              <a:t>Savior”</a:t>
            </a:r>
            <a:endParaRPr lang="en-GB" sz="2000" dirty="0"/>
          </a:p>
          <a:p>
            <a:pPr marL="0" indent="0">
              <a:buNone/>
            </a:pPr>
            <a:endParaRPr lang="en-GB" sz="1600" dirty="0"/>
          </a:p>
        </p:txBody>
      </p:sp>
    </p:spTree>
    <p:extLst>
      <p:ext uri="{BB962C8B-B14F-4D97-AF65-F5344CB8AC3E}">
        <p14:creationId xmlns:p14="http://schemas.microsoft.com/office/powerpoint/2010/main" val="1242942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Objective 5</a:t>
            </a:r>
            <a:endParaRPr lang="en-GB" dirty="0"/>
          </a:p>
        </p:txBody>
      </p:sp>
      <p:sp>
        <p:nvSpPr>
          <p:cNvPr id="6" name="Content Placeholder 5"/>
          <p:cNvSpPr>
            <a:spLocks noGrp="1"/>
          </p:cNvSpPr>
          <p:nvPr>
            <p:ph idx="1"/>
          </p:nvPr>
        </p:nvSpPr>
        <p:spPr>
          <a:xfrm>
            <a:off x="467544" y="1268760"/>
            <a:ext cx="7992888" cy="5112568"/>
          </a:xfrm>
        </p:spPr>
        <p:txBody>
          <a:bodyPr/>
          <a:lstStyle/>
          <a:p>
            <a:pPr marL="0" indent="0">
              <a:buNone/>
            </a:pPr>
            <a:r>
              <a:rPr lang="en-CA" sz="2000" dirty="0" smtClean="0">
                <a:effectLst>
                  <a:outerShdw blurRad="38100" dist="38100" dir="2700000" algn="tl">
                    <a:srgbClr val="000000">
                      <a:alpha val="43137"/>
                    </a:srgbClr>
                  </a:outerShdw>
                </a:effectLst>
              </a:rPr>
              <a:t>Review </a:t>
            </a:r>
            <a:r>
              <a:rPr lang="en-CA" sz="2000" dirty="0">
                <a:effectLst>
                  <a:outerShdw blurRad="38100" dist="38100" dir="2700000" algn="tl">
                    <a:srgbClr val="000000">
                      <a:alpha val="43137"/>
                    </a:srgbClr>
                  </a:outerShdw>
                </a:effectLst>
              </a:rPr>
              <a:t>relationships and partnership working with council and other services (e.g. Looked After Young People, delivery of curricular music, third sector organisations) </a:t>
            </a:r>
            <a:endParaRPr lang="en-CA" sz="1100" dirty="0" smtClean="0">
              <a:effectLst>
                <a:outerShdw blurRad="38100" dist="38100" dir="2700000" algn="tl">
                  <a:srgbClr val="000000">
                    <a:alpha val="43137"/>
                  </a:srgbClr>
                </a:outerShdw>
              </a:effectLst>
            </a:endParaRPr>
          </a:p>
          <a:p>
            <a:r>
              <a:rPr lang="en-CA" sz="2000" dirty="0" smtClean="0"/>
              <a:t>Other </a:t>
            </a:r>
            <a:r>
              <a:rPr lang="en-CA" sz="2000" dirty="0"/>
              <a:t>Councils have approaches and policies in place around areas such as corporate </a:t>
            </a:r>
            <a:r>
              <a:rPr lang="en-CA" sz="2000" dirty="0" smtClean="0"/>
              <a:t>parenting and building inclusion through music</a:t>
            </a:r>
            <a:endParaRPr lang="en-CA" sz="2000" dirty="0"/>
          </a:p>
          <a:p>
            <a:r>
              <a:rPr lang="en-CA" sz="2000" dirty="0"/>
              <a:t>Some happening but not articulated in aims and objectives. </a:t>
            </a:r>
          </a:p>
          <a:p>
            <a:r>
              <a:rPr lang="en-CA" sz="2000" dirty="0" smtClean="0"/>
              <a:t>Strong partnerships with </a:t>
            </a:r>
            <a:r>
              <a:rPr lang="en-GB" sz="2000" dirty="0" err="1"/>
              <a:t>Fèisean</a:t>
            </a:r>
            <a:r>
              <a:rPr lang="en-GB" sz="2000" dirty="0"/>
              <a:t> Nan </a:t>
            </a:r>
            <a:r>
              <a:rPr lang="en-GB" sz="2000" dirty="0" err="1" smtClean="0"/>
              <a:t>Gaidheal</a:t>
            </a:r>
            <a:r>
              <a:rPr lang="en-GB" sz="2000" dirty="0" smtClean="0"/>
              <a:t> locally and national bodies e.g. RSNO providing good learning opportunities</a:t>
            </a:r>
          </a:p>
          <a:p>
            <a:r>
              <a:rPr lang="en-GB" sz="2000" dirty="0" smtClean="0"/>
              <a:t>Partnerships with schools vary – some very strong relationships and building on the learning achieved through Music Tuition into wider school activity</a:t>
            </a:r>
          </a:p>
          <a:p>
            <a:r>
              <a:rPr lang="en-CA" sz="2000" dirty="0" smtClean="0"/>
              <a:t>Performance (benefits) of these relationships seems ad hoc  </a:t>
            </a:r>
          </a:p>
          <a:p>
            <a:r>
              <a:rPr lang="en-CA" sz="2000" dirty="0" smtClean="0"/>
              <a:t>Willingness from Instructors and Music Development Officer to consider new ways of delivering services but should be part of the overall strategic approach to deliver Music Tuition. </a:t>
            </a:r>
            <a:r>
              <a:rPr lang="en-CA" sz="2000" dirty="0" smtClean="0">
                <a:effectLst>
                  <a:outerShdw blurRad="38100" dist="38100" dir="2700000" algn="tl">
                    <a:srgbClr val="000000">
                      <a:alpha val="43137"/>
                    </a:srgbClr>
                  </a:outerShdw>
                </a:effectLst>
              </a:rPr>
              <a:t>Grow the business</a:t>
            </a:r>
            <a:endParaRPr lang="en-GB" sz="2000" dirty="0"/>
          </a:p>
          <a:p>
            <a:endParaRPr lang="en-GB" sz="2000" dirty="0"/>
          </a:p>
        </p:txBody>
      </p:sp>
    </p:spTree>
    <p:extLst>
      <p:ext uri="{BB962C8B-B14F-4D97-AF65-F5344CB8AC3E}">
        <p14:creationId xmlns:p14="http://schemas.microsoft.com/office/powerpoint/2010/main" val="42012389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Objectives 6-9</a:t>
            </a:r>
            <a:endParaRPr lang="en-GB" dirty="0"/>
          </a:p>
        </p:txBody>
      </p:sp>
      <p:sp>
        <p:nvSpPr>
          <p:cNvPr id="6" name="Content Placeholder 5"/>
          <p:cNvSpPr>
            <a:spLocks noGrp="1"/>
          </p:cNvSpPr>
          <p:nvPr>
            <p:ph idx="1"/>
          </p:nvPr>
        </p:nvSpPr>
        <p:spPr>
          <a:xfrm>
            <a:off x="827584" y="1556792"/>
            <a:ext cx="7056784" cy="4824536"/>
          </a:xfrm>
        </p:spPr>
        <p:txBody>
          <a:bodyPr/>
          <a:lstStyle/>
          <a:p>
            <a:pPr>
              <a:lnSpc>
                <a:spcPct val="150000"/>
              </a:lnSpc>
            </a:pPr>
            <a:r>
              <a:rPr lang="en-CA" sz="2000" dirty="0" smtClean="0"/>
              <a:t>Consider </a:t>
            </a:r>
            <a:r>
              <a:rPr lang="en-CA" sz="2000" dirty="0"/>
              <a:t>the 10 options for service delivery</a:t>
            </a:r>
            <a:endParaRPr lang="en-GB" sz="2000" dirty="0"/>
          </a:p>
          <a:p>
            <a:pPr>
              <a:lnSpc>
                <a:spcPct val="150000"/>
              </a:lnSpc>
            </a:pPr>
            <a:r>
              <a:rPr lang="en-CA" sz="2000" dirty="0"/>
              <a:t>Provide detailed service delivery options appraisals of those most likely to deliver the greatest benefit in terms of affordability, efficiency and customer service across Highland</a:t>
            </a:r>
            <a:endParaRPr lang="en-GB" sz="2000" dirty="0"/>
          </a:p>
          <a:p>
            <a:pPr>
              <a:lnSpc>
                <a:spcPct val="150000"/>
              </a:lnSpc>
            </a:pPr>
            <a:r>
              <a:rPr lang="en-CA" sz="2000" dirty="0"/>
              <a:t>Within the detailed options appraisal, include as appropriate recommendations including for the strategic aims, pricing strategies, business processes </a:t>
            </a:r>
            <a:endParaRPr lang="en-GB" sz="2000" dirty="0"/>
          </a:p>
          <a:p>
            <a:pPr>
              <a:lnSpc>
                <a:spcPct val="150000"/>
              </a:lnSpc>
            </a:pPr>
            <a:r>
              <a:rPr lang="en-CA" sz="2000" dirty="0"/>
              <a:t>Recommend the preferred option, including direction for further business planning </a:t>
            </a:r>
            <a:endParaRPr lang="en-GB" sz="2000" dirty="0"/>
          </a:p>
          <a:p>
            <a:endParaRPr lang="en-GB" dirty="0"/>
          </a:p>
        </p:txBody>
      </p:sp>
    </p:spTree>
    <p:extLst>
      <p:ext uri="{BB962C8B-B14F-4D97-AF65-F5344CB8AC3E}">
        <p14:creationId xmlns:p14="http://schemas.microsoft.com/office/powerpoint/2010/main" val="419087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a:t>
            </a:r>
            <a:endParaRPr lang="en-GB" dirty="0"/>
          </a:p>
        </p:txBody>
      </p:sp>
      <p:sp>
        <p:nvSpPr>
          <p:cNvPr id="3" name="Content Placeholder 2"/>
          <p:cNvSpPr>
            <a:spLocks noGrp="1"/>
          </p:cNvSpPr>
          <p:nvPr>
            <p:ph idx="1"/>
          </p:nvPr>
        </p:nvSpPr>
        <p:spPr>
          <a:xfrm>
            <a:off x="1259632" y="1196752"/>
            <a:ext cx="7128792" cy="5256584"/>
          </a:xfrm>
        </p:spPr>
        <p:txBody>
          <a:bodyPr/>
          <a:lstStyle/>
          <a:p>
            <a:r>
              <a:rPr lang="en-GB" dirty="0" smtClean="0">
                <a:latin typeface="+mj-lt"/>
                <a:cs typeface="Arial" panose="020B0604020202020204" pitchFamily="34" charset="0"/>
              </a:rPr>
              <a:t>The Team</a:t>
            </a:r>
          </a:p>
          <a:p>
            <a:r>
              <a:rPr lang="en-GB" dirty="0" smtClean="0">
                <a:latin typeface="+mj-lt"/>
                <a:cs typeface="Arial" panose="020B0604020202020204" pitchFamily="34" charset="0"/>
              </a:rPr>
              <a:t>Context</a:t>
            </a:r>
          </a:p>
          <a:p>
            <a:r>
              <a:rPr lang="en-GB" dirty="0" smtClean="0">
                <a:latin typeface="+mj-lt"/>
                <a:cs typeface="Arial" panose="020B0604020202020204" pitchFamily="34" charset="0"/>
              </a:rPr>
              <a:t>Approach</a:t>
            </a:r>
          </a:p>
          <a:p>
            <a:r>
              <a:rPr lang="en-GB" dirty="0" smtClean="0">
                <a:latin typeface="+mj-lt"/>
                <a:cs typeface="Arial" panose="020B0604020202020204" pitchFamily="34" charset="0"/>
              </a:rPr>
              <a:t>Findings  </a:t>
            </a:r>
          </a:p>
          <a:p>
            <a:r>
              <a:rPr lang="en-GB" dirty="0" smtClean="0">
                <a:latin typeface="+mj-lt"/>
                <a:cs typeface="Arial" panose="020B0604020202020204" pitchFamily="34" charset="0"/>
              </a:rPr>
              <a:t>Objectives</a:t>
            </a:r>
          </a:p>
          <a:p>
            <a:r>
              <a:rPr lang="en-GB" dirty="0" smtClean="0">
                <a:latin typeface="+mj-lt"/>
                <a:cs typeface="Arial" panose="020B0604020202020204" pitchFamily="34" charset="0"/>
              </a:rPr>
              <a:t>Some final thoughts </a:t>
            </a:r>
          </a:p>
        </p:txBody>
      </p:sp>
    </p:spTree>
    <p:extLst>
      <p:ext uri="{BB962C8B-B14F-4D97-AF65-F5344CB8AC3E}">
        <p14:creationId xmlns:p14="http://schemas.microsoft.com/office/powerpoint/2010/main" val="11973161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Objectives 6-9</a:t>
            </a:r>
            <a:endParaRPr lang="en-GB" dirty="0"/>
          </a:p>
        </p:txBody>
      </p:sp>
      <p:sp>
        <p:nvSpPr>
          <p:cNvPr id="6" name="Content Placeholder 5"/>
          <p:cNvSpPr>
            <a:spLocks noGrp="1"/>
          </p:cNvSpPr>
          <p:nvPr>
            <p:ph idx="1"/>
          </p:nvPr>
        </p:nvSpPr>
        <p:spPr>
          <a:xfrm>
            <a:off x="827584" y="1556792"/>
            <a:ext cx="7056784" cy="4824536"/>
          </a:xfrm>
        </p:spPr>
        <p:txBody>
          <a:bodyPr/>
          <a:lstStyle/>
          <a:p>
            <a:pPr marL="0" indent="0">
              <a:buNone/>
            </a:pPr>
            <a:r>
              <a:rPr lang="en-CA" sz="1600" dirty="0" smtClean="0"/>
              <a:t> </a:t>
            </a:r>
            <a:endParaRPr lang="en-GB" sz="1600" dirty="0"/>
          </a:p>
          <a:p>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360164120"/>
              </p:ext>
            </p:extLst>
          </p:nvPr>
        </p:nvGraphicFramePr>
        <p:xfrm>
          <a:off x="899592" y="1397000"/>
          <a:ext cx="6840760" cy="4769440"/>
        </p:xfrm>
        <a:graphic>
          <a:graphicData uri="http://schemas.openxmlformats.org/drawingml/2006/table">
            <a:tbl>
              <a:tblPr firstRow="1" bandRow="1">
                <a:tableStyleId>{00A15C55-8517-42AA-B614-E9B94910E393}</a:tableStyleId>
              </a:tblPr>
              <a:tblGrid>
                <a:gridCol w="5184576"/>
                <a:gridCol w="1656184"/>
              </a:tblGrid>
              <a:tr h="412936">
                <a:tc>
                  <a:txBody>
                    <a:bodyPr/>
                    <a:lstStyle/>
                    <a:p>
                      <a:r>
                        <a:rPr lang="en-GB" dirty="0" smtClean="0"/>
                        <a:t>Option</a:t>
                      </a:r>
                      <a:endParaRPr lang="en-GB" dirty="0"/>
                    </a:p>
                  </a:txBody>
                  <a:tcPr/>
                </a:tc>
                <a:tc>
                  <a:txBody>
                    <a:bodyPr/>
                    <a:lstStyle/>
                    <a:p>
                      <a:pPr algn="ctr"/>
                      <a:r>
                        <a:rPr lang="en-GB" dirty="0" smtClean="0"/>
                        <a:t>Yes/No</a:t>
                      </a:r>
                      <a:endParaRPr lang="en-GB" dirty="0"/>
                    </a:p>
                  </a:txBody>
                  <a:tcPr/>
                </a:tc>
              </a:tr>
              <a:tr h="412936">
                <a:tc>
                  <a:txBody>
                    <a:bodyPr/>
                    <a:lstStyle/>
                    <a:p>
                      <a:r>
                        <a:rPr lang="en-GB" dirty="0" smtClean="0"/>
                        <a:t>In-house</a:t>
                      </a:r>
                      <a:endParaRPr lang="en-GB" dirty="0"/>
                    </a:p>
                  </a:txBody>
                  <a:tcPr/>
                </a:tc>
                <a:tc>
                  <a:txBody>
                    <a:bodyPr/>
                    <a:lstStyle/>
                    <a:p>
                      <a:pPr algn="ctr"/>
                      <a:r>
                        <a:rPr lang="en-GB" dirty="0" smtClean="0"/>
                        <a:t>Yes</a:t>
                      </a:r>
                      <a:endParaRPr lang="en-GB" dirty="0"/>
                    </a:p>
                  </a:txBody>
                  <a:tcPr/>
                </a:tc>
              </a:tr>
              <a:tr h="412936">
                <a:tc>
                  <a:txBody>
                    <a:bodyPr/>
                    <a:lstStyle/>
                    <a:p>
                      <a:r>
                        <a:rPr lang="en-GB" dirty="0" smtClean="0"/>
                        <a:t>In-sourcing</a:t>
                      </a:r>
                      <a:endParaRPr lang="en-GB" dirty="0"/>
                    </a:p>
                  </a:txBody>
                  <a:tcPr/>
                </a:tc>
                <a:tc>
                  <a:txBody>
                    <a:bodyPr/>
                    <a:lstStyle/>
                    <a:p>
                      <a:pPr algn="ctr"/>
                      <a:r>
                        <a:rPr lang="en-GB" dirty="0" smtClean="0"/>
                        <a:t>No</a:t>
                      </a:r>
                      <a:endParaRPr lang="en-GB" dirty="0"/>
                    </a:p>
                  </a:txBody>
                  <a:tcPr/>
                </a:tc>
              </a:tr>
              <a:tr h="412936">
                <a:tc>
                  <a:txBody>
                    <a:bodyPr/>
                    <a:lstStyle/>
                    <a:p>
                      <a:r>
                        <a:rPr lang="en-GB" dirty="0" smtClean="0"/>
                        <a:t>Shared Services</a:t>
                      </a:r>
                      <a:endParaRPr lang="en-GB" dirty="0"/>
                    </a:p>
                  </a:txBody>
                  <a:tcPr/>
                </a:tc>
                <a:tc>
                  <a:txBody>
                    <a:bodyPr/>
                    <a:lstStyle/>
                    <a:p>
                      <a:pPr algn="ctr"/>
                      <a:r>
                        <a:rPr lang="en-GB" dirty="0" smtClean="0"/>
                        <a:t>No</a:t>
                      </a:r>
                      <a:endParaRPr lang="en-GB" dirty="0"/>
                    </a:p>
                  </a:txBody>
                  <a:tcPr/>
                </a:tc>
              </a:tr>
              <a:tr h="412936">
                <a:tc>
                  <a:txBody>
                    <a:bodyPr/>
                    <a:lstStyle/>
                    <a:p>
                      <a:r>
                        <a:rPr lang="en-GB" dirty="0" smtClean="0"/>
                        <a:t>Outsourced Services</a:t>
                      </a:r>
                      <a:endParaRPr lang="en-GB" dirty="0"/>
                    </a:p>
                  </a:txBody>
                  <a:tcPr/>
                </a:tc>
                <a:tc>
                  <a:txBody>
                    <a:bodyPr/>
                    <a:lstStyle/>
                    <a:p>
                      <a:pPr algn="ctr"/>
                      <a:r>
                        <a:rPr lang="en-GB" dirty="0" smtClean="0"/>
                        <a:t>No</a:t>
                      </a:r>
                      <a:endParaRPr lang="en-GB" dirty="0"/>
                    </a:p>
                  </a:txBody>
                  <a:tcPr/>
                </a:tc>
              </a:tr>
              <a:tr h="412936">
                <a:tc>
                  <a:txBody>
                    <a:bodyPr/>
                    <a:lstStyle/>
                    <a:p>
                      <a:r>
                        <a:rPr lang="en-GB" dirty="0" smtClean="0"/>
                        <a:t>Partnership/Integrated</a:t>
                      </a:r>
                      <a:endParaRPr lang="en-GB" dirty="0"/>
                    </a:p>
                  </a:txBody>
                  <a:tcPr/>
                </a:tc>
                <a:tc>
                  <a:txBody>
                    <a:bodyPr/>
                    <a:lstStyle/>
                    <a:p>
                      <a:pPr algn="ctr"/>
                      <a:r>
                        <a:rPr lang="en-GB" dirty="0" smtClean="0"/>
                        <a:t>Yes</a:t>
                      </a:r>
                      <a:endParaRPr lang="en-GB" dirty="0"/>
                    </a:p>
                  </a:txBody>
                  <a:tcPr/>
                </a:tc>
              </a:tr>
              <a:tr h="412936">
                <a:tc>
                  <a:txBody>
                    <a:bodyPr/>
                    <a:lstStyle/>
                    <a:p>
                      <a:r>
                        <a:rPr lang="en-GB" dirty="0" smtClean="0"/>
                        <a:t>ALEO</a:t>
                      </a:r>
                      <a:endParaRPr lang="en-GB" dirty="0"/>
                    </a:p>
                  </a:txBody>
                  <a:tcPr/>
                </a:tc>
                <a:tc>
                  <a:txBody>
                    <a:bodyPr/>
                    <a:lstStyle/>
                    <a:p>
                      <a:pPr algn="ctr"/>
                      <a:r>
                        <a:rPr lang="en-GB" dirty="0" smtClean="0"/>
                        <a:t>Yes</a:t>
                      </a:r>
                      <a:endParaRPr lang="en-GB" dirty="0"/>
                    </a:p>
                  </a:txBody>
                  <a:tcPr/>
                </a:tc>
              </a:tr>
              <a:tr h="412936">
                <a:tc>
                  <a:txBody>
                    <a:bodyPr/>
                    <a:lstStyle/>
                    <a:p>
                      <a:r>
                        <a:rPr lang="en-GB" dirty="0" smtClean="0"/>
                        <a:t>Commercial </a:t>
                      </a:r>
                      <a:endParaRPr lang="en-GB" dirty="0"/>
                    </a:p>
                  </a:txBody>
                  <a:tcPr/>
                </a:tc>
                <a:tc>
                  <a:txBody>
                    <a:bodyPr/>
                    <a:lstStyle/>
                    <a:p>
                      <a:pPr algn="ctr"/>
                      <a:r>
                        <a:rPr lang="en-GB" dirty="0" smtClean="0"/>
                        <a:t>(Yes)</a:t>
                      </a:r>
                      <a:endParaRPr lang="en-GB" dirty="0"/>
                    </a:p>
                  </a:txBody>
                  <a:tcPr/>
                </a:tc>
              </a:tr>
              <a:tr h="412936">
                <a:tc>
                  <a:txBody>
                    <a:bodyPr/>
                    <a:lstStyle/>
                    <a:p>
                      <a:r>
                        <a:rPr lang="en-GB" dirty="0" smtClean="0"/>
                        <a:t>Community-run</a:t>
                      </a:r>
                      <a:endParaRPr lang="en-GB" dirty="0"/>
                    </a:p>
                  </a:txBody>
                  <a:tcPr/>
                </a:tc>
                <a:tc>
                  <a:txBody>
                    <a:bodyPr/>
                    <a:lstStyle/>
                    <a:p>
                      <a:pPr algn="ctr"/>
                      <a:r>
                        <a:rPr lang="en-GB" dirty="0" smtClean="0"/>
                        <a:t>No</a:t>
                      </a:r>
                      <a:endParaRPr lang="en-GB" dirty="0"/>
                    </a:p>
                  </a:txBody>
                  <a:tcPr/>
                </a:tc>
              </a:tr>
              <a:tr h="412936">
                <a:tc>
                  <a:txBody>
                    <a:bodyPr/>
                    <a:lstStyle/>
                    <a:p>
                      <a:r>
                        <a:rPr lang="en-GB" dirty="0" smtClean="0"/>
                        <a:t>Reducing Demand</a:t>
                      </a:r>
                      <a:endParaRPr lang="en-GB" dirty="0"/>
                    </a:p>
                  </a:txBody>
                  <a:tcPr/>
                </a:tc>
                <a:tc rowSpan="2">
                  <a:txBody>
                    <a:bodyPr/>
                    <a:lstStyle/>
                    <a:p>
                      <a:pPr algn="ctr"/>
                      <a:r>
                        <a:rPr lang="en-GB" dirty="0" smtClean="0"/>
                        <a:t>Yes</a:t>
                      </a:r>
                      <a:endParaRPr lang="en-GB" dirty="0"/>
                    </a:p>
                  </a:txBody>
                  <a:tcPr anchor="ctr"/>
                </a:tc>
              </a:tr>
              <a:tr h="566934">
                <a:tc>
                  <a:txBody>
                    <a:bodyPr/>
                    <a:lstStyle/>
                    <a:p>
                      <a:r>
                        <a:rPr lang="en-GB" dirty="0" smtClean="0"/>
                        <a:t>Reducing</a:t>
                      </a:r>
                      <a:r>
                        <a:rPr lang="en-GB" baseline="0" dirty="0" smtClean="0"/>
                        <a:t> service standards/ceasing service altogether </a:t>
                      </a:r>
                      <a:endParaRPr lang="en-GB" dirty="0"/>
                    </a:p>
                  </a:txBody>
                  <a:tcPr/>
                </a:tc>
                <a:tc vMerge="1">
                  <a:txBody>
                    <a:bodyPr/>
                    <a:lstStyle/>
                    <a:p>
                      <a:endParaRPr lang="en-GB" dirty="0"/>
                    </a:p>
                  </a:txBody>
                  <a:tcPr anchor="ctr"/>
                </a:tc>
              </a:tr>
            </a:tbl>
          </a:graphicData>
        </a:graphic>
      </p:graphicFrame>
    </p:spTree>
    <p:extLst>
      <p:ext uri="{BB962C8B-B14F-4D97-AF65-F5344CB8AC3E}">
        <p14:creationId xmlns:p14="http://schemas.microsoft.com/office/powerpoint/2010/main" val="4915959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Objectives 6-9</a:t>
            </a:r>
            <a:endParaRPr lang="en-GB" dirty="0"/>
          </a:p>
        </p:txBody>
      </p:sp>
      <p:sp>
        <p:nvSpPr>
          <p:cNvPr id="6" name="Content Placeholder 5"/>
          <p:cNvSpPr>
            <a:spLocks noGrp="1"/>
          </p:cNvSpPr>
          <p:nvPr>
            <p:ph idx="1"/>
          </p:nvPr>
        </p:nvSpPr>
        <p:spPr>
          <a:xfrm>
            <a:off x="827584" y="1556792"/>
            <a:ext cx="7056784" cy="4824536"/>
          </a:xfrm>
        </p:spPr>
        <p:txBody>
          <a:bodyPr/>
          <a:lstStyle/>
          <a:p>
            <a:pPr marL="0" indent="0">
              <a:buNone/>
            </a:pPr>
            <a:r>
              <a:rPr lang="en-CA" sz="1600" dirty="0" smtClean="0"/>
              <a:t> </a:t>
            </a:r>
            <a:endParaRPr lang="en-GB" sz="1600" dirty="0"/>
          </a:p>
          <a:p>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1062684413"/>
              </p:ext>
            </p:extLst>
          </p:nvPr>
        </p:nvGraphicFramePr>
        <p:xfrm>
          <a:off x="899592" y="1628800"/>
          <a:ext cx="6840760" cy="3117696"/>
        </p:xfrm>
        <a:graphic>
          <a:graphicData uri="http://schemas.openxmlformats.org/drawingml/2006/table">
            <a:tbl>
              <a:tblPr firstRow="1" bandRow="1">
                <a:tableStyleId>{00A15C55-8517-42AA-B614-E9B94910E393}</a:tableStyleId>
              </a:tblPr>
              <a:tblGrid>
                <a:gridCol w="5184576"/>
                <a:gridCol w="1656184"/>
              </a:tblGrid>
              <a:tr h="412936">
                <a:tc>
                  <a:txBody>
                    <a:bodyPr/>
                    <a:lstStyle/>
                    <a:p>
                      <a:r>
                        <a:rPr lang="en-GB" dirty="0" smtClean="0"/>
                        <a:t>Possible delivery options</a:t>
                      </a:r>
                      <a:endParaRPr lang="en-GB" dirty="0"/>
                    </a:p>
                  </a:txBody>
                  <a:tcPr/>
                </a:tc>
                <a:tc>
                  <a:txBody>
                    <a:bodyPr/>
                    <a:lstStyle/>
                    <a:p>
                      <a:pPr algn="ctr"/>
                      <a:r>
                        <a:rPr lang="en-GB" dirty="0" smtClean="0"/>
                        <a:t> </a:t>
                      </a:r>
                      <a:endParaRPr lang="en-GB" dirty="0"/>
                    </a:p>
                  </a:txBody>
                  <a:tcPr/>
                </a:tc>
              </a:tr>
              <a:tr h="412936">
                <a:tc>
                  <a:txBody>
                    <a:bodyPr/>
                    <a:lstStyle/>
                    <a:p>
                      <a:r>
                        <a:rPr lang="en-GB" dirty="0" smtClean="0"/>
                        <a:t>In-house</a:t>
                      </a:r>
                      <a:endParaRPr lang="en-GB" dirty="0"/>
                    </a:p>
                  </a:txBody>
                  <a:tcPr/>
                </a:tc>
                <a:tc>
                  <a:txBody>
                    <a:bodyPr/>
                    <a:lstStyle/>
                    <a:p>
                      <a:pPr algn="ctr"/>
                      <a:r>
                        <a:rPr lang="en-GB" dirty="0" smtClean="0"/>
                        <a:t>Yes</a:t>
                      </a:r>
                      <a:endParaRPr lang="en-GB" dirty="0"/>
                    </a:p>
                  </a:txBody>
                  <a:tcPr/>
                </a:tc>
              </a:tr>
              <a:tr h="412936">
                <a:tc>
                  <a:txBody>
                    <a:bodyPr/>
                    <a:lstStyle/>
                    <a:p>
                      <a:r>
                        <a:rPr lang="en-GB" dirty="0" smtClean="0"/>
                        <a:t>Partnership/Integrated (Fèisean Nan Gaidheal )</a:t>
                      </a:r>
                      <a:endParaRPr lang="en-GB" dirty="0"/>
                    </a:p>
                  </a:txBody>
                  <a:tcPr/>
                </a:tc>
                <a:tc>
                  <a:txBody>
                    <a:bodyPr/>
                    <a:lstStyle/>
                    <a:p>
                      <a:pPr algn="ctr"/>
                      <a:r>
                        <a:rPr lang="en-GB" dirty="0" smtClean="0"/>
                        <a:t>Yes</a:t>
                      </a:r>
                      <a:endParaRPr lang="en-GB" dirty="0"/>
                    </a:p>
                  </a:txBody>
                  <a:tcPr/>
                </a:tc>
              </a:tr>
              <a:tr h="412936">
                <a:tc>
                  <a:txBody>
                    <a:bodyPr/>
                    <a:lstStyle/>
                    <a:p>
                      <a:r>
                        <a:rPr lang="en-GB" dirty="0" smtClean="0"/>
                        <a:t>ALEO (HLH)</a:t>
                      </a:r>
                      <a:endParaRPr lang="en-GB" dirty="0"/>
                    </a:p>
                  </a:txBody>
                  <a:tcPr/>
                </a:tc>
                <a:tc>
                  <a:txBody>
                    <a:bodyPr/>
                    <a:lstStyle/>
                    <a:p>
                      <a:pPr algn="ctr"/>
                      <a:r>
                        <a:rPr lang="en-GB" dirty="0" smtClean="0"/>
                        <a:t>Yes</a:t>
                      </a:r>
                      <a:endParaRPr lang="en-GB" dirty="0"/>
                    </a:p>
                  </a:txBody>
                  <a:tcPr/>
                </a:tc>
              </a:tr>
              <a:tr h="412936">
                <a:tc>
                  <a:txBody>
                    <a:bodyPr/>
                    <a:lstStyle/>
                    <a:p>
                      <a:r>
                        <a:rPr lang="en-GB" dirty="0" smtClean="0"/>
                        <a:t>Commercial </a:t>
                      </a:r>
                      <a:endParaRPr lang="en-GB" dirty="0"/>
                    </a:p>
                  </a:txBody>
                  <a:tcPr/>
                </a:tc>
                <a:tc>
                  <a:txBody>
                    <a:bodyPr/>
                    <a:lstStyle/>
                    <a:p>
                      <a:pPr algn="ctr"/>
                      <a:r>
                        <a:rPr lang="en-GB" dirty="0" smtClean="0"/>
                        <a:t>(Yes)</a:t>
                      </a:r>
                      <a:endParaRPr lang="en-GB" dirty="0"/>
                    </a:p>
                  </a:txBody>
                  <a:tcPr/>
                </a:tc>
              </a:tr>
              <a:tr h="412936">
                <a:tc>
                  <a:txBody>
                    <a:bodyPr/>
                    <a:lstStyle/>
                    <a:p>
                      <a:r>
                        <a:rPr lang="en-GB" dirty="0" smtClean="0"/>
                        <a:t>Reducing Demand</a:t>
                      </a:r>
                      <a:endParaRPr lang="en-GB" dirty="0"/>
                    </a:p>
                  </a:txBody>
                  <a:tcPr/>
                </a:tc>
                <a:tc rowSpan="2">
                  <a:txBody>
                    <a:bodyPr/>
                    <a:lstStyle/>
                    <a:p>
                      <a:pPr algn="ctr"/>
                      <a:r>
                        <a:rPr lang="en-GB" dirty="0" smtClean="0"/>
                        <a:t>Yes</a:t>
                      </a:r>
                      <a:endParaRPr lang="en-GB" dirty="0"/>
                    </a:p>
                  </a:txBody>
                  <a:tcPr anchor="ctr"/>
                </a:tc>
              </a:tr>
              <a:tr h="566934">
                <a:tc>
                  <a:txBody>
                    <a:bodyPr/>
                    <a:lstStyle/>
                    <a:p>
                      <a:r>
                        <a:rPr lang="en-GB" dirty="0" smtClean="0"/>
                        <a:t>Reducing</a:t>
                      </a:r>
                      <a:r>
                        <a:rPr lang="en-GB" baseline="0" dirty="0" smtClean="0"/>
                        <a:t> service standards/ceasing service altogether </a:t>
                      </a:r>
                      <a:endParaRPr lang="en-GB" dirty="0"/>
                    </a:p>
                  </a:txBody>
                  <a:tcPr/>
                </a:tc>
                <a:tc vMerge="1">
                  <a:txBody>
                    <a:bodyPr/>
                    <a:lstStyle/>
                    <a:p>
                      <a:endParaRPr lang="en-GB" dirty="0"/>
                    </a:p>
                  </a:txBody>
                  <a:tcPr anchor="ctr"/>
                </a:tc>
              </a:tr>
            </a:tbl>
          </a:graphicData>
        </a:graphic>
      </p:graphicFrame>
    </p:spTree>
    <p:extLst>
      <p:ext uri="{BB962C8B-B14F-4D97-AF65-F5344CB8AC3E}">
        <p14:creationId xmlns:p14="http://schemas.microsoft.com/office/powerpoint/2010/main" val="1522710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274638"/>
            <a:ext cx="8280920" cy="706090"/>
          </a:xfrm>
        </p:spPr>
        <p:txBody>
          <a:bodyPr/>
          <a:lstStyle/>
          <a:p>
            <a:r>
              <a:rPr lang="en-GB" sz="3200" dirty="0" smtClean="0"/>
              <a:t>Key Themes from Options Appraisals</a:t>
            </a:r>
            <a:endParaRPr lang="en-GB" sz="3200" dirty="0"/>
          </a:p>
        </p:txBody>
      </p:sp>
      <p:sp>
        <p:nvSpPr>
          <p:cNvPr id="6" name="Content Placeholder 5"/>
          <p:cNvSpPr>
            <a:spLocks noGrp="1"/>
          </p:cNvSpPr>
          <p:nvPr>
            <p:ph idx="1"/>
          </p:nvPr>
        </p:nvSpPr>
        <p:spPr>
          <a:xfrm>
            <a:off x="539552" y="1196752"/>
            <a:ext cx="7992888" cy="5472608"/>
          </a:xfrm>
        </p:spPr>
        <p:txBody>
          <a:bodyPr/>
          <a:lstStyle/>
          <a:p>
            <a:r>
              <a:rPr lang="en-CA" sz="2000" dirty="0" smtClean="0"/>
              <a:t>Ceasing the service -  for example would deliver savings (net of costs of course) and help the “balance sheet”. But the significant benefits, including to our children – financial and non-financial - would be lost.  </a:t>
            </a:r>
          </a:p>
          <a:p>
            <a:r>
              <a:rPr lang="en-CA" sz="2000" dirty="0"/>
              <a:t>Reducing demand – but we have waiting lists where if all signed up demand would be higher.  This would involve investment in instruments/capital cost</a:t>
            </a:r>
          </a:p>
          <a:p>
            <a:r>
              <a:rPr lang="en-CA" sz="2000" dirty="0"/>
              <a:t>A</a:t>
            </a:r>
            <a:r>
              <a:rPr lang="en-CA" sz="2000" dirty="0" smtClean="0"/>
              <a:t>ffordability  </a:t>
            </a:r>
            <a:r>
              <a:rPr lang="en-CA" sz="2000" dirty="0"/>
              <a:t>- reduce the gap between gross and net cost</a:t>
            </a:r>
          </a:p>
          <a:p>
            <a:pPr lvl="1"/>
            <a:r>
              <a:rPr lang="en-CA" sz="1600" dirty="0" smtClean="0"/>
              <a:t>There is room for some further income to be generated through pricing strategies.  But since 9.5% increase introduced in April ‘17, demand down about 5% - surveys suggest not all re. price.</a:t>
            </a:r>
          </a:p>
          <a:p>
            <a:pPr lvl="1"/>
            <a:r>
              <a:rPr lang="en-CA" sz="1600" dirty="0" smtClean="0"/>
              <a:t>So additional income possible but that alone will not meet challenge of affordability</a:t>
            </a:r>
            <a:r>
              <a:rPr lang="en-CA" sz="1600" dirty="0"/>
              <a:t> </a:t>
            </a:r>
            <a:r>
              <a:rPr lang="en-CA" sz="1600" dirty="0" smtClean="0"/>
              <a:t>but there are opportunities to meet that challenge.</a:t>
            </a:r>
          </a:p>
          <a:p>
            <a:pPr lvl="1"/>
            <a:r>
              <a:rPr lang="en-CA" sz="1600" dirty="0" smtClean="0"/>
              <a:t>Alternative delivery mechanisms – e.g. VC, increased group sizes, timetable management.</a:t>
            </a:r>
          </a:p>
          <a:p>
            <a:pPr lvl="1"/>
            <a:r>
              <a:rPr lang="en-CA" sz="1600" dirty="0" smtClean="0"/>
              <a:t>Affordability for families – balance between increasing costs and ability to pay</a:t>
            </a:r>
          </a:p>
          <a:p>
            <a:pPr lvl="1"/>
            <a:r>
              <a:rPr lang="en-CA" sz="1600" dirty="0" smtClean="0"/>
              <a:t>Creative </a:t>
            </a:r>
            <a:r>
              <a:rPr lang="en-CA" sz="1600" dirty="0"/>
              <a:t>Scotland funding is a possible pressure </a:t>
            </a:r>
            <a:endParaRPr lang="en-CA" sz="1600" dirty="0" smtClean="0"/>
          </a:p>
          <a:p>
            <a:r>
              <a:rPr lang="en-CA" sz="2000" dirty="0"/>
              <a:t>Finances (budgets) may be a reason for such reviews but should not be the driver for </a:t>
            </a:r>
            <a:r>
              <a:rPr lang="en-CA" sz="2000" dirty="0" smtClean="0"/>
              <a:t>change</a:t>
            </a:r>
            <a:endParaRPr lang="en-CA" sz="2000" dirty="0"/>
          </a:p>
          <a:p>
            <a:endParaRPr lang="en-CA" sz="2000" i="1" dirty="0" smtClean="0"/>
          </a:p>
          <a:p>
            <a:pPr marL="0" indent="0">
              <a:buNone/>
            </a:pPr>
            <a:endParaRPr lang="en-CA" sz="2000" i="1" dirty="0"/>
          </a:p>
          <a:p>
            <a:endParaRPr lang="en-CA" sz="2000" dirty="0"/>
          </a:p>
          <a:p>
            <a:endParaRPr lang="en-CA" sz="2000" dirty="0"/>
          </a:p>
          <a:p>
            <a:endParaRPr lang="en-GB" sz="2000" dirty="0"/>
          </a:p>
        </p:txBody>
      </p:sp>
    </p:spTree>
    <p:extLst>
      <p:ext uri="{BB962C8B-B14F-4D97-AF65-F5344CB8AC3E}">
        <p14:creationId xmlns:p14="http://schemas.microsoft.com/office/powerpoint/2010/main" val="3713308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5576" y="274638"/>
            <a:ext cx="8388424" cy="706090"/>
          </a:xfrm>
        </p:spPr>
        <p:txBody>
          <a:bodyPr/>
          <a:lstStyle/>
          <a:p>
            <a:r>
              <a:rPr lang="en-GB" sz="3600" dirty="0" smtClean="0"/>
              <a:t>Key Enablers to service delivery</a:t>
            </a:r>
            <a:endParaRPr lang="en-GB" sz="3600" dirty="0"/>
          </a:p>
        </p:txBody>
      </p:sp>
      <p:sp>
        <p:nvSpPr>
          <p:cNvPr id="6" name="Content Placeholder 5"/>
          <p:cNvSpPr>
            <a:spLocks noGrp="1"/>
          </p:cNvSpPr>
          <p:nvPr>
            <p:ph idx="1"/>
          </p:nvPr>
        </p:nvSpPr>
        <p:spPr>
          <a:xfrm>
            <a:off x="611560" y="1052736"/>
            <a:ext cx="8352928" cy="5661248"/>
          </a:xfrm>
        </p:spPr>
        <p:txBody>
          <a:bodyPr/>
          <a:lstStyle/>
          <a:p>
            <a:pPr marL="0" indent="0">
              <a:buNone/>
            </a:pPr>
            <a:r>
              <a:rPr lang="en-CA" sz="2000" dirty="0" smtClean="0"/>
              <a:t>Key enablers to ensure service delivery continues effectively and efficiently:</a:t>
            </a:r>
          </a:p>
          <a:p>
            <a:r>
              <a:rPr lang="en-CA" sz="2000" dirty="0" smtClean="0"/>
              <a:t>Leadership – vision, visibility, strategy, aims &amp; objectives,  targets with KPIs and evidence, challenge and support  </a:t>
            </a:r>
          </a:p>
          <a:p>
            <a:r>
              <a:rPr lang="en-CA" sz="2000" dirty="0" smtClean="0"/>
              <a:t>Management – People, Financial,  Pricing Strategy, IT, Business, Commercial (e.g. Procurement Services for instruments; secure private sponsorship; if don’t pay by DD customers do not get the service, siblings, exemptions)  </a:t>
            </a:r>
          </a:p>
          <a:p>
            <a:r>
              <a:rPr lang="en-CA" sz="2000" dirty="0"/>
              <a:t>→ Grow your customer base</a:t>
            </a:r>
          </a:p>
          <a:p>
            <a:pPr lvl="1">
              <a:buFont typeface="Arial" panose="020B0604020202020204" pitchFamily="34" charset="0"/>
              <a:buChar char="•"/>
            </a:pPr>
            <a:r>
              <a:rPr lang="en-CA" sz="2000" dirty="0" smtClean="0"/>
              <a:t>Marketing, promotion  - persuade some of the 90% of pupils not using the service</a:t>
            </a:r>
          </a:p>
          <a:p>
            <a:pPr lvl="1">
              <a:buFont typeface="Arial" panose="020B0604020202020204" pitchFamily="34" charset="0"/>
              <a:buChar char="•"/>
            </a:pPr>
            <a:r>
              <a:rPr lang="en-CA" sz="2000" dirty="0" smtClean="0"/>
              <a:t>Offer other services (such as voice or additional guitar and drumkit) and services to others (adults) </a:t>
            </a:r>
          </a:p>
          <a:p>
            <a:r>
              <a:rPr lang="en-CA" sz="2000" dirty="0" smtClean="0"/>
              <a:t>Offer and deliver equality of service provision</a:t>
            </a:r>
          </a:p>
          <a:p>
            <a:r>
              <a:rPr lang="en-CA" sz="2000" dirty="0"/>
              <a:t>On-line registration process </a:t>
            </a:r>
          </a:p>
          <a:p>
            <a:r>
              <a:rPr lang="en-CA" sz="2000" dirty="0" smtClean="0"/>
              <a:t>Quality control and assurance</a:t>
            </a:r>
          </a:p>
          <a:p>
            <a:pPr marL="0" indent="0">
              <a:buNone/>
            </a:pPr>
            <a:endParaRPr lang="en-CA" sz="2000" dirty="0" smtClean="0"/>
          </a:p>
          <a:p>
            <a:endParaRPr lang="en-GB" sz="2000" dirty="0"/>
          </a:p>
        </p:txBody>
      </p:sp>
    </p:spTree>
    <p:extLst>
      <p:ext uri="{BB962C8B-B14F-4D97-AF65-F5344CB8AC3E}">
        <p14:creationId xmlns:p14="http://schemas.microsoft.com/office/powerpoint/2010/main" val="11953676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F</a:t>
            </a:r>
            <a:r>
              <a:rPr lang="en-GB" dirty="0" smtClean="0"/>
              <a:t>inal thoughts </a:t>
            </a:r>
            <a:endParaRPr lang="en-GB" dirty="0"/>
          </a:p>
        </p:txBody>
      </p:sp>
      <p:sp>
        <p:nvSpPr>
          <p:cNvPr id="2" name="Content Placeholder 1"/>
          <p:cNvSpPr>
            <a:spLocks noGrp="1"/>
          </p:cNvSpPr>
          <p:nvPr>
            <p:ph idx="1"/>
          </p:nvPr>
        </p:nvSpPr>
        <p:spPr/>
        <p:txBody>
          <a:bodyPr/>
          <a:lstStyle/>
          <a:p>
            <a:pPr marL="0" indent="0">
              <a:buNone/>
            </a:pPr>
            <a:r>
              <a:rPr lang="en-GB" dirty="0" smtClean="0"/>
              <a:t>Review </a:t>
            </a:r>
            <a:r>
              <a:rPr lang="en-GB" dirty="0"/>
              <a:t>Team’s </a:t>
            </a:r>
            <a:r>
              <a:rPr lang="en-GB" dirty="0" smtClean="0"/>
              <a:t>Interim Conclusions</a:t>
            </a:r>
          </a:p>
          <a:p>
            <a:pPr marL="0" indent="0">
              <a:buNone/>
            </a:pPr>
            <a:endParaRPr lang="en-CA" sz="1100" b="1" dirty="0" smtClean="0">
              <a:solidFill>
                <a:schemeClr val="accent4"/>
              </a:solidFill>
            </a:endParaRPr>
          </a:p>
          <a:p>
            <a:pPr marL="0" indent="0">
              <a:buNone/>
            </a:pPr>
            <a:r>
              <a:rPr lang="en-CA" sz="2400" dirty="0" smtClean="0"/>
              <a:t>Based upon the research and evidence gathered to date:</a:t>
            </a:r>
          </a:p>
          <a:p>
            <a:r>
              <a:rPr lang="en-CA" sz="2400" dirty="0" smtClean="0"/>
              <a:t>The wide-ranging benefits of the service would be lost if the service was to stop, therefore this is not the preferred option.</a:t>
            </a:r>
          </a:p>
          <a:p>
            <a:r>
              <a:rPr lang="en-CA" sz="2400" dirty="0" smtClean="0"/>
              <a:t>Using the enablers detailed previously, the continued delivery of the service could be through in-house, High Life Highland </a:t>
            </a:r>
            <a:r>
              <a:rPr lang="en-CA" sz="2400" dirty="0"/>
              <a:t>or Fèisean Nan Gaidheal </a:t>
            </a:r>
            <a:r>
              <a:rPr lang="en-CA" sz="2400" dirty="0" smtClean="0"/>
              <a:t>or a combination of these.</a:t>
            </a:r>
            <a:endParaRPr lang="en-GB" dirty="0"/>
          </a:p>
        </p:txBody>
      </p:sp>
    </p:spTree>
    <p:extLst>
      <p:ext uri="{BB962C8B-B14F-4D97-AF65-F5344CB8AC3E}">
        <p14:creationId xmlns:p14="http://schemas.microsoft.com/office/powerpoint/2010/main" val="2932159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The Team</a:t>
            </a:r>
            <a:endParaRPr lang="en-GB"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235474521"/>
              </p:ext>
            </p:extLst>
          </p:nvPr>
        </p:nvGraphicFramePr>
        <p:xfrm>
          <a:off x="755573" y="1340761"/>
          <a:ext cx="7776866" cy="4464502"/>
        </p:xfrm>
        <a:graphic>
          <a:graphicData uri="http://schemas.openxmlformats.org/drawingml/2006/table">
            <a:tbl>
              <a:tblPr firstRow="1" firstCol="1" bandRow="1">
                <a:tableStyleId>{00A15C55-8517-42AA-B614-E9B94910E393}</a:tableStyleId>
              </a:tblPr>
              <a:tblGrid>
                <a:gridCol w="3888433"/>
                <a:gridCol w="3888433"/>
              </a:tblGrid>
              <a:tr h="532447">
                <a:tc>
                  <a:txBody>
                    <a:bodyPr/>
                    <a:lstStyle/>
                    <a:p>
                      <a:pPr>
                        <a:lnSpc>
                          <a:spcPct val="115000"/>
                        </a:lnSpc>
                        <a:spcBef>
                          <a:spcPts val="1000"/>
                        </a:spcBef>
                        <a:spcAft>
                          <a:spcPts val="0"/>
                        </a:spcAft>
                      </a:pPr>
                      <a:r>
                        <a:rPr lang="en-GB" sz="1600" dirty="0">
                          <a:effectLst/>
                        </a:rPr>
                        <a:t>Name</a:t>
                      </a:r>
                      <a:endParaRPr lang="en-GB" sz="1600" b="1" dirty="0">
                        <a:solidFill>
                          <a:srgbClr val="4F81BD"/>
                        </a:solidFill>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en-GB" sz="1600" dirty="0">
                          <a:effectLst/>
                        </a:rPr>
                        <a:t>Designation</a:t>
                      </a:r>
                      <a:endParaRPr lang="en-GB" sz="1600" b="1" dirty="0">
                        <a:solidFill>
                          <a:srgbClr val="4F81BD"/>
                        </a:solidFill>
                        <a:effectLst/>
                        <a:latin typeface="Calibri"/>
                        <a:ea typeface="Times New Roman"/>
                        <a:cs typeface="Times New Roman"/>
                      </a:endParaRPr>
                    </a:p>
                  </a:txBody>
                  <a:tcPr marL="68580" marR="68580" marT="0" marB="0"/>
                </a:tc>
              </a:tr>
              <a:tr h="436895">
                <a:tc>
                  <a:txBody>
                    <a:bodyPr/>
                    <a:lstStyle/>
                    <a:p>
                      <a:pPr>
                        <a:lnSpc>
                          <a:spcPct val="115000"/>
                        </a:lnSpc>
                        <a:spcBef>
                          <a:spcPts val="1000"/>
                        </a:spcBef>
                        <a:spcAft>
                          <a:spcPts val="0"/>
                        </a:spcAft>
                      </a:pPr>
                      <a:r>
                        <a:rPr lang="en-GB" sz="1600" dirty="0">
                          <a:effectLst/>
                        </a:rPr>
                        <a:t>Allan Gunn</a:t>
                      </a:r>
                      <a:endParaRPr lang="en-GB" sz="1600" b="1" dirty="0">
                        <a:solidFill>
                          <a:srgbClr val="4F81BD"/>
                        </a:solidFill>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en-GB" sz="1600" dirty="0">
                          <a:effectLst/>
                        </a:rPr>
                        <a:t>Head of Revenues &amp; </a:t>
                      </a:r>
                      <a:r>
                        <a:rPr lang="en-GB" sz="1600" dirty="0" smtClean="0">
                          <a:effectLst/>
                        </a:rPr>
                        <a:t>Customer Services </a:t>
                      </a:r>
                      <a:endParaRPr lang="en-GB" sz="1600" b="1" dirty="0">
                        <a:solidFill>
                          <a:srgbClr val="4F81BD"/>
                        </a:solidFill>
                        <a:effectLst/>
                        <a:latin typeface="Calibri"/>
                        <a:ea typeface="Times New Roman"/>
                        <a:cs typeface="Times New Roman"/>
                      </a:endParaRPr>
                    </a:p>
                  </a:txBody>
                  <a:tcPr marL="68580" marR="68580" marT="0" marB="0"/>
                </a:tc>
              </a:tr>
              <a:tr h="436895">
                <a:tc>
                  <a:txBody>
                    <a:bodyPr/>
                    <a:lstStyle/>
                    <a:p>
                      <a:pPr>
                        <a:lnSpc>
                          <a:spcPct val="115000"/>
                        </a:lnSpc>
                        <a:spcBef>
                          <a:spcPts val="1000"/>
                        </a:spcBef>
                        <a:spcAft>
                          <a:spcPts val="0"/>
                        </a:spcAft>
                      </a:pPr>
                      <a:r>
                        <a:rPr lang="en-GB" sz="1600" dirty="0" smtClean="0">
                          <a:effectLst/>
                        </a:rPr>
                        <a:t>Norman Bolton</a:t>
                      </a:r>
                      <a:endParaRPr lang="en-GB" sz="1600" b="1" dirty="0">
                        <a:solidFill>
                          <a:srgbClr val="4F81BD"/>
                        </a:solidFill>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en-GB" sz="1600" dirty="0" smtClean="0">
                          <a:effectLst/>
                        </a:rPr>
                        <a:t>Music Development Officer </a:t>
                      </a:r>
                      <a:endParaRPr lang="en-GB" sz="1600" b="1" dirty="0">
                        <a:solidFill>
                          <a:srgbClr val="4F81BD"/>
                        </a:solidFill>
                        <a:effectLst/>
                        <a:latin typeface="Calibri"/>
                        <a:ea typeface="Times New Roman"/>
                        <a:cs typeface="Times New Roman"/>
                      </a:endParaRPr>
                    </a:p>
                  </a:txBody>
                  <a:tcPr marL="68580" marR="68580" marT="0" marB="0"/>
                </a:tc>
              </a:tr>
              <a:tr h="436895">
                <a:tc>
                  <a:txBody>
                    <a:bodyPr/>
                    <a:lstStyle/>
                    <a:p>
                      <a:pPr>
                        <a:lnSpc>
                          <a:spcPct val="115000"/>
                        </a:lnSpc>
                        <a:spcBef>
                          <a:spcPts val="1000"/>
                        </a:spcBef>
                        <a:spcAft>
                          <a:spcPts val="0"/>
                        </a:spcAft>
                      </a:pPr>
                      <a:r>
                        <a:rPr lang="en-GB" sz="1600" dirty="0">
                          <a:effectLst/>
                        </a:rPr>
                        <a:t>Alison Clark</a:t>
                      </a:r>
                      <a:endParaRPr lang="en-GB" sz="1600" b="1" dirty="0">
                        <a:solidFill>
                          <a:srgbClr val="4F81BD"/>
                        </a:solidFill>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en-GB" sz="1600" dirty="0">
                          <a:effectLst/>
                        </a:rPr>
                        <a:t>Acting Head of Policy</a:t>
                      </a:r>
                      <a:endParaRPr lang="en-GB" sz="1600" b="1" dirty="0">
                        <a:solidFill>
                          <a:srgbClr val="4F81BD"/>
                        </a:solidFill>
                        <a:effectLst/>
                        <a:latin typeface="Calibri"/>
                        <a:ea typeface="Times New Roman"/>
                        <a:cs typeface="Times New Roman"/>
                      </a:endParaRPr>
                    </a:p>
                  </a:txBody>
                  <a:tcPr marL="68580" marR="68580" marT="0" marB="0"/>
                </a:tc>
              </a:tr>
              <a:tr h="436895">
                <a:tc>
                  <a:txBody>
                    <a:bodyPr/>
                    <a:lstStyle/>
                    <a:p>
                      <a:pPr>
                        <a:lnSpc>
                          <a:spcPct val="115000"/>
                        </a:lnSpc>
                        <a:spcBef>
                          <a:spcPts val="1000"/>
                        </a:spcBef>
                        <a:spcAft>
                          <a:spcPts val="0"/>
                        </a:spcAft>
                      </a:pPr>
                      <a:r>
                        <a:rPr lang="en-GB" sz="1600" dirty="0">
                          <a:effectLst/>
                        </a:rPr>
                        <a:t>Douglas Wilby</a:t>
                      </a:r>
                      <a:endParaRPr lang="en-GB" sz="1600" b="1" dirty="0">
                        <a:solidFill>
                          <a:srgbClr val="4F81BD"/>
                        </a:solidFill>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en-GB" sz="1600" dirty="0">
                          <a:effectLst/>
                        </a:rPr>
                        <a:t>Head of Performance (HLH)</a:t>
                      </a:r>
                      <a:endParaRPr lang="en-GB" sz="1600" b="1" dirty="0">
                        <a:solidFill>
                          <a:srgbClr val="4F81BD"/>
                        </a:solidFill>
                        <a:effectLst/>
                        <a:latin typeface="Calibri"/>
                        <a:ea typeface="Times New Roman"/>
                        <a:cs typeface="Times New Roman"/>
                      </a:endParaRPr>
                    </a:p>
                  </a:txBody>
                  <a:tcPr marL="68580" marR="68580" marT="0" marB="0"/>
                </a:tc>
              </a:tr>
              <a:tr h="436895">
                <a:tc>
                  <a:txBody>
                    <a:bodyPr/>
                    <a:lstStyle/>
                    <a:p>
                      <a:pPr>
                        <a:lnSpc>
                          <a:spcPct val="115000"/>
                        </a:lnSpc>
                        <a:spcBef>
                          <a:spcPts val="1000"/>
                        </a:spcBef>
                        <a:spcAft>
                          <a:spcPts val="0"/>
                        </a:spcAft>
                      </a:pPr>
                      <a:r>
                        <a:rPr lang="en-GB" sz="1600" dirty="0">
                          <a:effectLst/>
                        </a:rPr>
                        <a:t>Lucy Lallah</a:t>
                      </a:r>
                      <a:endParaRPr lang="en-GB" sz="1600" b="1" dirty="0">
                        <a:solidFill>
                          <a:srgbClr val="4F81BD"/>
                        </a:solidFill>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en-GB" sz="1600" dirty="0">
                          <a:effectLst/>
                        </a:rPr>
                        <a:t>Technical Business Analyst</a:t>
                      </a:r>
                      <a:endParaRPr lang="en-GB" sz="1600" b="1" dirty="0">
                        <a:solidFill>
                          <a:srgbClr val="4F81BD"/>
                        </a:solidFill>
                        <a:effectLst/>
                        <a:latin typeface="Calibri"/>
                        <a:ea typeface="Times New Roman"/>
                        <a:cs typeface="Times New Roman"/>
                      </a:endParaRPr>
                    </a:p>
                  </a:txBody>
                  <a:tcPr marL="68580" marR="68580" marT="0" marB="0"/>
                </a:tc>
              </a:tr>
              <a:tr h="436895">
                <a:tc>
                  <a:txBody>
                    <a:bodyPr/>
                    <a:lstStyle/>
                    <a:p>
                      <a:pPr>
                        <a:lnSpc>
                          <a:spcPct val="115000"/>
                        </a:lnSpc>
                        <a:spcBef>
                          <a:spcPts val="1000"/>
                        </a:spcBef>
                        <a:spcAft>
                          <a:spcPts val="0"/>
                        </a:spcAft>
                      </a:pPr>
                      <a:r>
                        <a:rPr lang="en-GB" sz="1600" dirty="0">
                          <a:effectLst/>
                        </a:rPr>
                        <a:t>Rob Farmer</a:t>
                      </a:r>
                      <a:endParaRPr lang="en-GB" sz="1600" b="1" dirty="0">
                        <a:solidFill>
                          <a:srgbClr val="4F81BD"/>
                        </a:solidFill>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en-GB" sz="1600" dirty="0">
                          <a:effectLst/>
                        </a:rPr>
                        <a:t>Music Instructor</a:t>
                      </a:r>
                      <a:endParaRPr lang="en-GB" sz="1600" b="1" dirty="0">
                        <a:solidFill>
                          <a:srgbClr val="4F81BD"/>
                        </a:solidFill>
                        <a:effectLst/>
                        <a:latin typeface="Calibri"/>
                        <a:ea typeface="Times New Roman"/>
                        <a:cs typeface="Times New Roman"/>
                      </a:endParaRPr>
                    </a:p>
                  </a:txBody>
                  <a:tcPr marL="68580" marR="68580" marT="0" marB="0"/>
                </a:tc>
              </a:tr>
              <a:tr h="436895">
                <a:tc>
                  <a:txBody>
                    <a:bodyPr/>
                    <a:lstStyle/>
                    <a:p>
                      <a:pPr>
                        <a:lnSpc>
                          <a:spcPct val="115000"/>
                        </a:lnSpc>
                        <a:spcBef>
                          <a:spcPts val="1000"/>
                        </a:spcBef>
                        <a:spcAft>
                          <a:spcPts val="0"/>
                        </a:spcAft>
                      </a:pPr>
                      <a:r>
                        <a:rPr lang="en-GB" sz="1600" dirty="0">
                          <a:effectLst/>
                        </a:rPr>
                        <a:t>John Gibson</a:t>
                      </a:r>
                      <a:endParaRPr lang="en-GB" sz="1600" b="1" dirty="0">
                        <a:solidFill>
                          <a:srgbClr val="4F81BD"/>
                        </a:solidFill>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en-GB" sz="1600" dirty="0">
                          <a:effectLst/>
                        </a:rPr>
                        <a:t>Union representative </a:t>
                      </a:r>
                      <a:endParaRPr lang="en-GB" sz="1600" b="1" dirty="0">
                        <a:solidFill>
                          <a:srgbClr val="4F81BD"/>
                        </a:solidFill>
                        <a:effectLst/>
                        <a:latin typeface="Calibri"/>
                        <a:ea typeface="Times New Roman"/>
                        <a:cs typeface="Times New Roman"/>
                      </a:endParaRPr>
                    </a:p>
                  </a:txBody>
                  <a:tcPr marL="68580" marR="68580" marT="0" marB="0"/>
                </a:tc>
              </a:tr>
              <a:tr h="436895">
                <a:tc>
                  <a:txBody>
                    <a:bodyPr/>
                    <a:lstStyle/>
                    <a:p>
                      <a:pPr>
                        <a:lnSpc>
                          <a:spcPct val="115000"/>
                        </a:lnSpc>
                        <a:spcBef>
                          <a:spcPts val="1000"/>
                        </a:spcBef>
                        <a:spcAft>
                          <a:spcPts val="0"/>
                        </a:spcAft>
                      </a:pPr>
                      <a:r>
                        <a:rPr lang="en-GB" sz="1600" dirty="0">
                          <a:effectLst/>
                        </a:rPr>
                        <a:t>Councillor Davidson (Council Leader)</a:t>
                      </a:r>
                      <a:endParaRPr lang="en-GB" sz="1600" b="1" dirty="0">
                        <a:solidFill>
                          <a:srgbClr val="4F81BD"/>
                        </a:solidFill>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en-GB" sz="1600" dirty="0">
                          <a:effectLst/>
                        </a:rPr>
                        <a:t>Redesign Board Member </a:t>
                      </a:r>
                      <a:endParaRPr lang="en-GB" sz="1600" b="1" dirty="0">
                        <a:solidFill>
                          <a:srgbClr val="4F81BD"/>
                        </a:solidFill>
                        <a:effectLst/>
                        <a:latin typeface="Calibri"/>
                        <a:ea typeface="Times New Roman"/>
                        <a:cs typeface="Times New Roman"/>
                      </a:endParaRPr>
                    </a:p>
                  </a:txBody>
                  <a:tcPr marL="68580" marR="68580" marT="0" marB="0"/>
                </a:tc>
              </a:tr>
              <a:tr h="436895">
                <a:tc>
                  <a:txBody>
                    <a:bodyPr/>
                    <a:lstStyle/>
                    <a:p>
                      <a:pPr>
                        <a:lnSpc>
                          <a:spcPct val="115000"/>
                        </a:lnSpc>
                        <a:spcBef>
                          <a:spcPts val="1000"/>
                        </a:spcBef>
                        <a:spcAft>
                          <a:spcPts val="0"/>
                        </a:spcAft>
                      </a:pPr>
                      <a:r>
                        <a:rPr lang="en-GB" sz="1600" dirty="0">
                          <a:effectLst/>
                        </a:rPr>
                        <a:t>Councillor Cockburn</a:t>
                      </a:r>
                      <a:endParaRPr lang="en-GB" sz="1600" b="1" dirty="0">
                        <a:solidFill>
                          <a:srgbClr val="4F81BD"/>
                        </a:solidFill>
                        <a:effectLst/>
                        <a:latin typeface="Calibri"/>
                        <a:ea typeface="Times New Roman"/>
                        <a:cs typeface="Times New Roman"/>
                      </a:endParaRPr>
                    </a:p>
                  </a:txBody>
                  <a:tcPr marL="68580" marR="68580" marT="0" marB="0"/>
                </a:tc>
                <a:tc>
                  <a:txBody>
                    <a:bodyPr/>
                    <a:lstStyle/>
                    <a:p>
                      <a:pPr>
                        <a:lnSpc>
                          <a:spcPct val="115000"/>
                        </a:lnSpc>
                        <a:spcBef>
                          <a:spcPts val="1000"/>
                        </a:spcBef>
                        <a:spcAft>
                          <a:spcPts val="0"/>
                        </a:spcAft>
                      </a:pPr>
                      <a:r>
                        <a:rPr lang="en-GB" sz="1600" dirty="0">
                          <a:effectLst/>
                        </a:rPr>
                        <a:t>Redesign Board Member</a:t>
                      </a:r>
                      <a:endParaRPr lang="en-GB" sz="1600" b="1" dirty="0">
                        <a:solidFill>
                          <a:srgbClr val="4F81BD"/>
                        </a:solidFill>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510000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a:xfrm>
            <a:off x="611560" y="1196752"/>
            <a:ext cx="8136904" cy="5256584"/>
          </a:xfrm>
        </p:spPr>
        <p:txBody>
          <a:bodyPr/>
          <a:lstStyle/>
          <a:p>
            <a:r>
              <a:rPr lang="en-GB" sz="2400" dirty="0" smtClean="0"/>
              <a:t>Services delivered comprise:</a:t>
            </a:r>
            <a:endParaRPr lang="en-GB" sz="2400" dirty="0"/>
          </a:p>
          <a:p>
            <a:pPr lvl="1">
              <a:buFont typeface="Wingdings" panose="05000000000000000000" pitchFamily="2" charset="2"/>
              <a:buChar char="§"/>
            </a:pPr>
            <a:r>
              <a:rPr lang="en-CA" dirty="0"/>
              <a:t>Instrumental Music </a:t>
            </a:r>
            <a:r>
              <a:rPr lang="en-CA" dirty="0" smtClean="0"/>
              <a:t>Tuition (IMT) </a:t>
            </a:r>
            <a:r>
              <a:rPr lang="en-CA" dirty="0"/>
              <a:t>– delivered </a:t>
            </a:r>
            <a:r>
              <a:rPr lang="en-CA" dirty="0" smtClean="0"/>
              <a:t>by THC </a:t>
            </a:r>
            <a:r>
              <a:rPr lang="en-CA" dirty="0"/>
              <a:t>visiting music instructors in schools </a:t>
            </a:r>
            <a:endParaRPr lang="en-CA" dirty="0" smtClean="0"/>
          </a:p>
          <a:p>
            <a:pPr lvl="1">
              <a:buFont typeface="Wingdings" panose="05000000000000000000" pitchFamily="2" charset="2"/>
              <a:buChar char="§"/>
            </a:pPr>
            <a:r>
              <a:rPr lang="en-CA" dirty="0" smtClean="0"/>
              <a:t>School </a:t>
            </a:r>
            <a:r>
              <a:rPr lang="en-CA" dirty="0"/>
              <a:t>and Area Music Groups – extra-curricular groups run by T</a:t>
            </a:r>
            <a:r>
              <a:rPr lang="en-CA" dirty="0" smtClean="0"/>
              <a:t>HC </a:t>
            </a:r>
            <a:r>
              <a:rPr lang="en-CA" dirty="0"/>
              <a:t>Music Instructors on a voluntary basis</a:t>
            </a:r>
            <a:endParaRPr lang="en-GB" dirty="0"/>
          </a:p>
          <a:p>
            <a:pPr lvl="1">
              <a:buFont typeface="Wingdings" panose="05000000000000000000" pitchFamily="2" charset="2"/>
              <a:buChar char="§"/>
            </a:pPr>
            <a:r>
              <a:rPr lang="en-CA" dirty="0"/>
              <a:t>Highland Young Musicians (regional music groups) – financed by participants membership fees</a:t>
            </a:r>
            <a:endParaRPr lang="en-GB" dirty="0"/>
          </a:p>
          <a:p>
            <a:pPr lvl="1">
              <a:buFont typeface="Wingdings" panose="05000000000000000000" pitchFamily="2" charset="2"/>
              <a:buChar char="§"/>
            </a:pPr>
            <a:r>
              <a:rPr lang="en-GB" dirty="0"/>
              <a:t>Youth Music Initiative (YMI): funded by </a:t>
            </a:r>
            <a:r>
              <a:rPr lang="en-GB" i="1" dirty="0"/>
              <a:t>Creative Scotland</a:t>
            </a:r>
            <a:r>
              <a:rPr lang="en-GB" dirty="0"/>
              <a:t> with four projects, all aimed at primary-school level, providing introductory music </a:t>
            </a:r>
            <a:r>
              <a:rPr lang="en-GB" dirty="0" smtClean="0"/>
              <a:t>sessions. Fèisean </a:t>
            </a:r>
            <a:r>
              <a:rPr lang="en-GB" dirty="0"/>
              <a:t>Nan Gaidheal </a:t>
            </a:r>
            <a:r>
              <a:rPr lang="en-GB" dirty="0" smtClean="0"/>
              <a:t>delivers </a:t>
            </a:r>
            <a:r>
              <a:rPr lang="en-GB" dirty="0"/>
              <a:t>some of the YMI </a:t>
            </a:r>
            <a:r>
              <a:rPr lang="en-GB" dirty="0" smtClean="0"/>
              <a:t>programme.</a:t>
            </a:r>
            <a:endParaRPr lang="en-GB" dirty="0"/>
          </a:p>
          <a:p>
            <a:pPr lvl="1"/>
            <a:endParaRPr lang="en-GB" dirty="0"/>
          </a:p>
        </p:txBody>
      </p:sp>
    </p:spTree>
    <p:extLst>
      <p:ext uri="{BB962C8B-B14F-4D97-AF65-F5344CB8AC3E}">
        <p14:creationId xmlns:p14="http://schemas.microsoft.com/office/powerpoint/2010/main" val="1273816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a:xfrm>
            <a:off x="539552" y="1196752"/>
            <a:ext cx="8424936" cy="5256584"/>
          </a:xfrm>
        </p:spPr>
        <p:txBody>
          <a:bodyPr/>
          <a:lstStyle/>
          <a:p>
            <a:r>
              <a:rPr lang="en-GB" sz="2400" dirty="0" smtClean="0"/>
              <a:t>17/18 budget</a:t>
            </a:r>
          </a:p>
          <a:p>
            <a:pPr lvl="1"/>
            <a:r>
              <a:rPr lang="en-GB" sz="2000" dirty="0" smtClean="0"/>
              <a:t>Costs		£2.424m</a:t>
            </a:r>
          </a:p>
          <a:p>
            <a:pPr lvl="1"/>
            <a:r>
              <a:rPr lang="en-GB" sz="2000" dirty="0" smtClean="0"/>
              <a:t>Income		£1.334m</a:t>
            </a:r>
          </a:p>
          <a:p>
            <a:pPr lvl="1"/>
            <a:r>
              <a:rPr lang="en-GB" sz="2000" dirty="0" smtClean="0"/>
              <a:t>Net		£1.090m</a:t>
            </a:r>
          </a:p>
          <a:p>
            <a:pPr lvl="1"/>
            <a:r>
              <a:rPr lang="en-GB" sz="2000" dirty="0" smtClean="0"/>
              <a:t>Est Outturn 	£0.143m overspend </a:t>
            </a:r>
          </a:p>
          <a:p>
            <a:r>
              <a:rPr lang="en-GB" sz="2400" dirty="0" smtClean="0"/>
              <a:t>Approx. 3,000 pupils (10%). Nationally </a:t>
            </a:r>
            <a:r>
              <a:rPr lang="en-GB" sz="2400" dirty="0"/>
              <a:t>8.2% </a:t>
            </a:r>
            <a:r>
              <a:rPr lang="en-GB" sz="2400" dirty="0" smtClean="0"/>
              <a:t>(56,370 </a:t>
            </a:r>
            <a:r>
              <a:rPr lang="en-GB" sz="2400" dirty="0"/>
              <a:t>of </a:t>
            </a:r>
            <a:r>
              <a:rPr lang="en-GB" sz="2400" dirty="0" smtClean="0"/>
              <a:t>684,415)</a:t>
            </a:r>
            <a:endParaRPr lang="en-GB" sz="2400" dirty="0"/>
          </a:p>
          <a:p>
            <a:r>
              <a:rPr lang="en-GB" sz="2400" dirty="0" smtClean="0"/>
              <a:t>All secondary schools; 79% primary; none of our 3 special needs schools</a:t>
            </a:r>
          </a:p>
          <a:p>
            <a:r>
              <a:rPr lang="en-GB" sz="2400" dirty="0" smtClean="0"/>
              <a:t>39fte IMT (General Fund); 7fte YMI (Creative Scotland Funds)</a:t>
            </a:r>
          </a:p>
          <a:p>
            <a:r>
              <a:rPr lang="en-GB" sz="2400" dirty="0" smtClean="0"/>
              <a:t>Gross Music Tuition (MT) </a:t>
            </a:r>
            <a:r>
              <a:rPr lang="en-GB" sz="2400" dirty="0"/>
              <a:t>spend </a:t>
            </a:r>
            <a:r>
              <a:rPr lang="en-GB" sz="2400" dirty="0" smtClean="0"/>
              <a:t>at THC as </a:t>
            </a:r>
            <a:r>
              <a:rPr lang="en-GB" sz="2400" dirty="0"/>
              <a:t>% of education </a:t>
            </a:r>
            <a:r>
              <a:rPr lang="en-GB" sz="2400" dirty="0" smtClean="0"/>
              <a:t>budget </a:t>
            </a:r>
            <a:r>
              <a:rPr lang="en-GB" sz="2400" dirty="0"/>
              <a:t>is </a:t>
            </a:r>
            <a:r>
              <a:rPr lang="en-GB" sz="2400" dirty="0" smtClean="0"/>
              <a:t>1.3%; </a:t>
            </a:r>
            <a:r>
              <a:rPr lang="en-GB" sz="2400" dirty="0"/>
              <a:t>nationally about 0.5</a:t>
            </a:r>
            <a:r>
              <a:rPr lang="en-GB" sz="2400" dirty="0" smtClean="0"/>
              <a:t>%</a:t>
            </a:r>
            <a:endParaRPr lang="en-GB" sz="2400" dirty="0"/>
          </a:p>
        </p:txBody>
      </p:sp>
    </p:spTree>
    <p:extLst>
      <p:ext uri="{BB962C8B-B14F-4D97-AF65-F5344CB8AC3E}">
        <p14:creationId xmlns:p14="http://schemas.microsoft.com/office/powerpoint/2010/main" val="1682048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a:xfrm>
            <a:off x="755576" y="1196752"/>
            <a:ext cx="7848872" cy="5256584"/>
          </a:xfrm>
        </p:spPr>
        <p:txBody>
          <a:bodyPr/>
          <a:lstStyle/>
          <a:p>
            <a:r>
              <a:rPr lang="en-GB" sz="2000" dirty="0" smtClean="0"/>
              <a:t>THC fees amongst highest in Scotland</a:t>
            </a:r>
          </a:p>
          <a:p>
            <a:r>
              <a:rPr lang="en-GB" sz="2000" dirty="0" smtClean="0"/>
              <a:t>Gross cost (IMT) per pupil approx. £51 per month; charged £26.50</a:t>
            </a:r>
          </a:p>
          <a:p>
            <a:r>
              <a:rPr lang="en-GB" sz="2000" dirty="0" smtClean="0"/>
              <a:t>Approx. 25% exempt – via benefits/SQA criterion </a:t>
            </a:r>
          </a:p>
          <a:p>
            <a:r>
              <a:rPr lang="en-GB" sz="2000" dirty="0" smtClean="0"/>
              <a:t>Ave. pupils per instructor at THC = 79 (24</a:t>
            </a:r>
            <a:r>
              <a:rPr lang="en-GB" sz="2000" baseline="30000" dirty="0" smtClean="0"/>
              <a:t>th</a:t>
            </a:r>
            <a:r>
              <a:rPr lang="en-GB" sz="2000" dirty="0" smtClean="0"/>
              <a:t> nationally); </a:t>
            </a:r>
          </a:p>
          <a:p>
            <a:pPr lvl="1"/>
            <a:r>
              <a:rPr lang="en-GB" sz="2000" dirty="0" smtClean="0"/>
              <a:t>Scottish average = 93 (as is Argyll &amp; Bute); </a:t>
            </a:r>
          </a:p>
          <a:p>
            <a:pPr lvl="1"/>
            <a:r>
              <a:rPr lang="en-GB" sz="2000" dirty="0" smtClean="0"/>
              <a:t>Perth &amp; Kinross average =101.</a:t>
            </a:r>
          </a:p>
          <a:p>
            <a:r>
              <a:rPr lang="en-GB" sz="2000" dirty="0" smtClean="0"/>
              <a:t>If THC ratio was </a:t>
            </a:r>
          </a:p>
          <a:p>
            <a:pPr lvl="1"/>
            <a:r>
              <a:rPr lang="en-GB" sz="2000" dirty="0" smtClean="0"/>
              <a:t>Scottish average (93 pupils/instructor - this would result in an additional 546 pupils (£139k/annum) within current resources; </a:t>
            </a:r>
          </a:p>
          <a:p>
            <a:pPr lvl="1"/>
            <a:r>
              <a:rPr lang="en-GB" sz="2000" dirty="0" smtClean="0"/>
              <a:t>Perth &amp; Kinross ratio (101 pupils/instructor) = additional 858 pupils (£222k/annum</a:t>
            </a:r>
            <a:r>
              <a:rPr lang="en-GB" sz="2000" dirty="0"/>
              <a:t>) within current resources</a:t>
            </a:r>
            <a:endParaRPr lang="en-GB" sz="2000" dirty="0" smtClean="0"/>
          </a:p>
          <a:p>
            <a:r>
              <a:rPr lang="en-GB" sz="2000" dirty="0" smtClean="0"/>
              <a:t>With 10% using the service, 90</a:t>
            </a:r>
            <a:r>
              <a:rPr lang="en-GB" sz="2000" dirty="0"/>
              <a:t>% do not use the service;  5% increase = 1,350 more pupils, and £322k additional </a:t>
            </a:r>
            <a:r>
              <a:rPr lang="en-GB" sz="2000" dirty="0" smtClean="0"/>
              <a:t>income per annum </a:t>
            </a:r>
          </a:p>
          <a:p>
            <a:endParaRPr lang="en-GB" sz="2400" dirty="0"/>
          </a:p>
          <a:p>
            <a:pPr lvl="1"/>
            <a:endParaRPr lang="en-GB" dirty="0"/>
          </a:p>
        </p:txBody>
      </p:sp>
    </p:spTree>
    <p:extLst>
      <p:ext uri="{BB962C8B-B14F-4D97-AF65-F5344CB8AC3E}">
        <p14:creationId xmlns:p14="http://schemas.microsoft.com/office/powerpoint/2010/main" val="3616981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Our Approach - overview</a:t>
            </a:r>
            <a:endParaRPr lang="en-GB" dirty="0"/>
          </a:p>
        </p:txBody>
      </p:sp>
      <p:sp>
        <p:nvSpPr>
          <p:cNvPr id="6" name="Content Placeholder 5"/>
          <p:cNvSpPr>
            <a:spLocks noGrp="1"/>
          </p:cNvSpPr>
          <p:nvPr>
            <p:ph idx="1"/>
          </p:nvPr>
        </p:nvSpPr>
        <p:spPr/>
        <p:txBody>
          <a:bodyPr/>
          <a:lstStyle/>
          <a:p>
            <a:endParaRPr lang="en-GB" sz="2000" dirty="0"/>
          </a:p>
          <a:p>
            <a:pPr marL="0" indent="0">
              <a:buNone/>
            </a:pPr>
            <a:endParaRPr lang="en-GB" dirty="0" smtClean="0"/>
          </a:p>
          <a:p>
            <a:endParaRPr lang="en-GB" dirty="0" smtClean="0"/>
          </a:p>
          <a:p>
            <a:endParaRPr lang="en-GB" dirty="0" smtClean="0"/>
          </a:p>
          <a:p>
            <a:endParaRPr lang="en-GB" dirty="0"/>
          </a:p>
        </p:txBody>
      </p:sp>
      <p:sp>
        <p:nvSpPr>
          <p:cNvPr id="3" name="Rectangle 2"/>
          <p:cNvSpPr/>
          <p:nvPr/>
        </p:nvSpPr>
        <p:spPr>
          <a:xfrm>
            <a:off x="755576" y="1166843"/>
            <a:ext cx="8064896" cy="4524315"/>
          </a:xfrm>
          <a:prstGeom prst="rect">
            <a:avLst/>
          </a:prstGeom>
        </p:spPr>
        <p:txBody>
          <a:bodyPr wrap="square">
            <a:spAutoFit/>
          </a:bodyPr>
          <a:lstStyle/>
          <a:p>
            <a:pPr marL="342900" lvl="0" indent="-342900">
              <a:lnSpc>
                <a:spcPct val="150000"/>
              </a:lnSpc>
              <a:buFont typeface="Arial" panose="020B0604020202020204" pitchFamily="34" charset="0"/>
              <a:buChar char="•"/>
            </a:pPr>
            <a:r>
              <a:rPr lang="en-CA" sz="2000" dirty="0" smtClean="0"/>
              <a:t>Desk-top </a:t>
            </a:r>
            <a:r>
              <a:rPr lang="en-CA" sz="2000" dirty="0"/>
              <a:t>analysis of existing information, reports and methods of delivery etc. (not limited to Scotland) </a:t>
            </a:r>
            <a:endParaRPr lang="en-CA" sz="2000" dirty="0" smtClean="0"/>
          </a:p>
          <a:p>
            <a:pPr marL="342900" lvl="0" indent="-342900">
              <a:lnSpc>
                <a:spcPct val="150000"/>
              </a:lnSpc>
              <a:buFont typeface="Arial" panose="020B0604020202020204" pitchFamily="34" charset="0"/>
              <a:buChar char="•"/>
            </a:pPr>
            <a:r>
              <a:rPr lang="en-CA" sz="2000" dirty="0" smtClean="0"/>
              <a:t>Meetings </a:t>
            </a:r>
            <a:r>
              <a:rPr lang="en-CA" sz="2000" dirty="0"/>
              <a:t>/ workshops / focus groups with staff and </a:t>
            </a:r>
            <a:r>
              <a:rPr lang="en-CA" sz="2000" dirty="0" smtClean="0"/>
              <a:t>managers</a:t>
            </a:r>
          </a:p>
          <a:p>
            <a:pPr marL="342900" lvl="0" indent="-342900">
              <a:lnSpc>
                <a:spcPct val="150000"/>
              </a:lnSpc>
              <a:buFont typeface="Arial" panose="020B0604020202020204" pitchFamily="34" charset="0"/>
              <a:buChar char="•"/>
            </a:pPr>
            <a:r>
              <a:rPr lang="en-CA" sz="2000" dirty="0" smtClean="0"/>
              <a:t>Stakeholder </a:t>
            </a:r>
            <a:r>
              <a:rPr lang="en-CA" sz="2000" dirty="0"/>
              <a:t>engagement – for example school based staff, Friends of Highland Young Musicians</a:t>
            </a:r>
            <a:endParaRPr lang="en-GB" sz="2000" dirty="0"/>
          </a:p>
          <a:p>
            <a:pPr marL="342900" lvl="0" indent="-342900">
              <a:lnSpc>
                <a:spcPct val="150000"/>
              </a:lnSpc>
              <a:buFont typeface="Arial" panose="020B0604020202020204" pitchFamily="34" charset="0"/>
              <a:buChar char="•"/>
            </a:pPr>
            <a:r>
              <a:rPr lang="en-CA" sz="2000" dirty="0" smtClean="0"/>
              <a:t>Customer </a:t>
            </a:r>
            <a:r>
              <a:rPr lang="en-CA" sz="2000" dirty="0"/>
              <a:t>engagement – parent, pupil and past pupils (where possible) (including surveys and focus groups, as appropriate)</a:t>
            </a:r>
            <a:endParaRPr lang="en-GB" sz="2000" dirty="0"/>
          </a:p>
          <a:p>
            <a:pPr marL="342900" lvl="0" indent="-342900">
              <a:lnSpc>
                <a:spcPct val="150000"/>
              </a:lnSpc>
              <a:buFont typeface="Arial" panose="020B0604020202020204" pitchFamily="34" charset="0"/>
              <a:buChar char="•"/>
            </a:pPr>
            <a:r>
              <a:rPr lang="en-CA" sz="2000" dirty="0" smtClean="0"/>
              <a:t>Visits </a:t>
            </a:r>
            <a:r>
              <a:rPr lang="en-CA" sz="2000" dirty="0"/>
              <a:t>to see the service being delivered</a:t>
            </a:r>
            <a:endParaRPr lang="en-GB" sz="2000" dirty="0"/>
          </a:p>
          <a:p>
            <a:pPr marL="342900" lvl="0" indent="-342900">
              <a:lnSpc>
                <a:spcPct val="150000"/>
              </a:lnSpc>
              <a:buFont typeface="Arial" panose="020B0604020202020204" pitchFamily="34" charset="0"/>
              <a:buChar char="•"/>
            </a:pPr>
            <a:r>
              <a:rPr lang="en-CA" sz="2000" dirty="0" smtClean="0"/>
              <a:t>Discussions </a:t>
            </a:r>
            <a:r>
              <a:rPr lang="en-CA" sz="2000" dirty="0"/>
              <a:t>with other councils (service providers) </a:t>
            </a:r>
            <a:endParaRPr lang="en-GB" sz="2000" dirty="0"/>
          </a:p>
          <a:p>
            <a:pPr marL="342900" indent="-342900">
              <a:buFont typeface="+mj-lt"/>
              <a:buAutoNum type="arabicPeriod"/>
            </a:pPr>
            <a:endParaRPr lang="en-GB" dirty="0" smtClean="0"/>
          </a:p>
        </p:txBody>
      </p:sp>
    </p:spTree>
    <p:extLst>
      <p:ext uri="{BB962C8B-B14F-4D97-AF65-F5344CB8AC3E}">
        <p14:creationId xmlns:p14="http://schemas.microsoft.com/office/powerpoint/2010/main" val="1773308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Our Approach</a:t>
            </a:r>
            <a:endParaRPr lang="en-GB" dirty="0"/>
          </a:p>
        </p:txBody>
      </p:sp>
      <p:sp>
        <p:nvSpPr>
          <p:cNvPr id="5" name="Content Placeholder 4"/>
          <p:cNvSpPr>
            <a:spLocks noGrp="1"/>
          </p:cNvSpPr>
          <p:nvPr>
            <p:ph idx="1"/>
          </p:nvPr>
        </p:nvSpPr>
        <p:spPr>
          <a:xfrm>
            <a:off x="755576" y="1340768"/>
            <a:ext cx="7632848" cy="5112568"/>
          </a:xfrm>
        </p:spPr>
        <p:txBody>
          <a:bodyPr/>
          <a:lstStyle/>
          <a:p>
            <a:r>
              <a:rPr lang="en-GB" sz="2000" dirty="0" smtClean="0"/>
              <a:t>Research!</a:t>
            </a:r>
          </a:p>
          <a:p>
            <a:r>
              <a:rPr lang="en-GB" sz="2000" dirty="0" smtClean="0"/>
              <a:t>Workshops with Music Instructors</a:t>
            </a:r>
          </a:p>
          <a:p>
            <a:r>
              <a:rPr lang="en-GB" sz="2000" dirty="0" smtClean="0"/>
              <a:t>Various meetings, discussions etc. including </a:t>
            </a:r>
          </a:p>
          <a:p>
            <a:pPr lvl="1"/>
            <a:r>
              <a:rPr lang="en-GB" sz="2000" dirty="0" smtClean="0"/>
              <a:t>Friends of Highland Young Musicians</a:t>
            </a:r>
          </a:p>
          <a:p>
            <a:pPr lvl="1"/>
            <a:r>
              <a:rPr lang="en-GB" sz="2000" dirty="0" smtClean="0"/>
              <a:t>Fèisean Nan Gaidheal  </a:t>
            </a:r>
          </a:p>
          <a:p>
            <a:pPr lvl="1"/>
            <a:r>
              <a:rPr lang="en-GB" sz="2000" dirty="0" smtClean="0"/>
              <a:t>HLH</a:t>
            </a:r>
          </a:p>
          <a:p>
            <a:r>
              <a:rPr lang="en-GB" sz="2000" dirty="0" smtClean="0"/>
              <a:t>Discussion with other Councils: (all via VC)</a:t>
            </a:r>
          </a:p>
          <a:p>
            <a:pPr lvl="1"/>
            <a:r>
              <a:rPr lang="en-GB" sz="2000" dirty="0" smtClean="0"/>
              <a:t>Aberdeenshire </a:t>
            </a:r>
          </a:p>
          <a:p>
            <a:pPr lvl="1"/>
            <a:r>
              <a:rPr lang="en-GB" sz="2000" dirty="0" smtClean="0"/>
              <a:t>Dumfries &amp; Galloway </a:t>
            </a:r>
          </a:p>
          <a:p>
            <a:pPr lvl="1"/>
            <a:r>
              <a:rPr lang="en-GB" sz="2000" dirty="0" smtClean="0"/>
              <a:t>Dundee </a:t>
            </a:r>
          </a:p>
          <a:p>
            <a:pPr lvl="1"/>
            <a:r>
              <a:rPr lang="en-GB" sz="2000" dirty="0" smtClean="0"/>
              <a:t>Perth &amp; </a:t>
            </a:r>
            <a:r>
              <a:rPr lang="en-GB" sz="2000" dirty="0"/>
              <a:t>K</a:t>
            </a:r>
            <a:r>
              <a:rPr lang="en-GB" sz="2000" dirty="0" smtClean="0"/>
              <a:t>inross</a:t>
            </a:r>
          </a:p>
          <a:p>
            <a:r>
              <a:rPr lang="en-GB" sz="2000" dirty="0"/>
              <a:t>Inverness Schools Wind Band Concert (22 Nov)</a:t>
            </a:r>
          </a:p>
          <a:p>
            <a:r>
              <a:rPr lang="en-GB" sz="2000" dirty="0"/>
              <a:t>Tuition observations (Dingwall </a:t>
            </a:r>
            <a:r>
              <a:rPr lang="en-GB" sz="2000" dirty="0" smtClean="0"/>
              <a:t>&amp; </a:t>
            </a:r>
            <a:r>
              <a:rPr lang="en-GB" sz="2000" dirty="0"/>
              <a:t>Culloden Academies)</a:t>
            </a:r>
          </a:p>
          <a:p>
            <a:endParaRPr lang="en-GB" sz="2400" dirty="0" smtClean="0"/>
          </a:p>
        </p:txBody>
      </p:sp>
    </p:spTree>
    <p:extLst>
      <p:ext uri="{BB962C8B-B14F-4D97-AF65-F5344CB8AC3E}">
        <p14:creationId xmlns:p14="http://schemas.microsoft.com/office/powerpoint/2010/main" val="3406360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Our Approach –</a:t>
            </a:r>
            <a:r>
              <a:rPr lang="en-GB" sz="2800" dirty="0" smtClean="0"/>
              <a:t> feedback to date</a:t>
            </a:r>
            <a:endParaRPr lang="en-GB" sz="2800" dirty="0"/>
          </a:p>
        </p:txBody>
      </p:sp>
      <p:sp>
        <p:nvSpPr>
          <p:cNvPr id="6" name="Content Placeholder 5"/>
          <p:cNvSpPr>
            <a:spLocks noGrp="1"/>
          </p:cNvSpPr>
          <p:nvPr>
            <p:ph idx="1"/>
          </p:nvPr>
        </p:nvSpPr>
        <p:spPr/>
        <p:txBody>
          <a:bodyPr/>
          <a:lstStyle/>
          <a:p>
            <a:endParaRPr lang="en-GB" sz="2000" dirty="0"/>
          </a:p>
          <a:p>
            <a:pPr marL="0" indent="0">
              <a:buNone/>
            </a:pPr>
            <a:endParaRPr lang="en-GB" dirty="0" smtClean="0"/>
          </a:p>
          <a:p>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4082936482"/>
              </p:ext>
            </p:extLst>
          </p:nvPr>
        </p:nvGraphicFramePr>
        <p:xfrm>
          <a:off x="611560" y="1340768"/>
          <a:ext cx="7992888" cy="4752526"/>
        </p:xfrm>
        <a:graphic>
          <a:graphicData uri="http://schemas.openxmlformats.org/drawingml/2006/table">
            <a:tbl>
              <a:tblPr firstRow="1" firstCol="1" bandRow="1">
                <a:tableStyleId>{00A15C55-8517-42AA-B614-E9B94910E393}</a:tableStyleId>
              </a:tblPr>
              <a:tblGrid>
                <a:gridCol w="4032448"/>
                <a:gridCol w="3960440"/>
              </a:tblGrid>
              <a:tr h="677227">
                <a:tc>
                  <a:txBody>
                    <a:bodyPr/>
                    <a:lstStyle/>
                    <a:p>
                      <a:pPr>
                        <a:lnSpc>
                          <a:spcPct val="115000"/>
                        </a:lnSpc>
                        <a:spcAft>
                          <a:spcPts val="0"/>
                        </a:spcAft>
                      </a:pPr>
                      <a:r>
                        <a:rPr lang="en-GB" sz="1600" dirty="0" smtClean="0">
                          <a:effectLst/>
                        </a:rPr>
                        <a:t>Stakeholder surveys</a:t>
                      </a:r>
                      <a:endParaRPr lang="en-GB" sz="1600" dirty="0">
                        <a:solidFill>
                          <a:srgbClr val="5F497A"/>
                        </a:solidFill>
                        <a:effectLst/>
                        <a:latin typeface="Calibri"/>
                        <a:ea typeface="Calibri"/>
                        <a:cs typeface="Times New Roman"/>
                      </a:endParaRPr>
                    </a:p>
                  </a:txBody>
                  <a:tcPr marL="68580" marR="68580" marT="0" marB="0"/>
                </a:tc>
                <a:tc>
                  <a:txBody>
                    <a:bodyPr/>
                    <a:lstStyle/>
                    <a:p>
                      <a:pPr>
                        <a:lnSpc>
                          <a:spcPct val="115000"/>
                        </a:lnSpc>
                        <a:spcAft>
                          <a:spcPts val="0"/>
                        </a:spcAft>
                      </a:pPr>
                      <a:r>
                        <a:rPr lang="en-GB" sz="1600" dirty="0">
                          <a:effectLst/>
                        </a:rPr>
                        <a:t>Positon</a:t>
                      </a:r>
                      <a:endParaRPr lang="en-GB" sz="1600" dirty="0">
                        <a:solidFill>
                          <a:srgbClr val="5F497A"/>
                        </a:solidFill>
                        <a:effectLst/>
                        <a:latin typeface="Calibri"/>
                        <a:ea typeface="Calibri"/>
                        <a:cs typeface="Times New Roman"/>
                      </a:endParaRPr>
                    </a:p>
                  </a:txBody>
                  <a:tcPr marL="68580" marR="68580" marT="0" marB="0"/>
                </a:tc>
              </a:tr>
              <a:tr h="677227">
                <a:tc>
                  <a:txBody>
                    <a:bodyPr/>
                    <a:lstStyle/>
                    <a:p>
                      <a:pPr>
                        <a:lnSpc>
                          <a:spcPct val="115000"/>
                        </a:lnSpc>
                        <a:spcAft>
                          <a:spcPts val="0"/>
                        </a:spcAft>
                      </a:pPr>
                      <a:r>
                        <a:rPr lang="en-GB" sz="1600" dirty="0">
                          <a:effectLst/>
                        </a:rPr>
                        <a:t>Music Instructors</a:t>
                      </a:r>
                      <a:endParaRPr lang="en-GB" sz="1600" dirty="0">
                        <a:solidFill>
                          <a:srgbClr val="5F497A"/>
                        </a:solidFill>
                        <a:effectLst/>
                        <a:latin typeface="Calibri"/>
                        <a:ea typeface="Calibri"/>
                        <a:cs typeface="Times New Roman"/>
                      </a:endParaRPr>
                    </a:p>
                  </a:txBody>
                  <a:tcPr marL="68580" marR="68580" marT="0" marB="0"/>
                </a:tc>
                <a:tc>
                  <a:txBody>
                    <a:bodyPr/>
                    <a:lstStyle/>
                    <a:p>
                      <a:pPr>
                        <a:lnSpc>
                          <a:spcPct val="115000"/>
                        </a:lnSpc>
                        <a:spcAft>
                          <a:spcPts val="0"/>
                        </a:spcAft>
                      </a:pPr>
                      <a:r>
                        <a:rPr lang="en-GB" sz="1600" baseline="0" dirty="0" smtClean="0">
                          <a:solidFill>
                            <a:schemeClr val="tx1"/>
                          </a:solidFill>
                          <a:effectLst/>
                        </a:rPr>
                        <a:t>39 responses (&gt; 90%)</a:t>
                      </a:r>
                      <a:endParaRPr lang="en-GB" sz="1600" dirty="0">
                        <a:solidFill>
                          <a:schemeClr val="tx1"/>
                        </a:solidFill>
                        <a:effectLst/>
                        <a:latin typeface="Calibri"/>
                        <a:ea typeface="Calibri"/>
                        <a:cs typeface="Times New Roman"/>
                      </a:endParaRPr>
                    </a:p>
                  </a:txBody>
                  <a:tcPr marL="68580" marR="68580" marT="0" marB="0"/>
                </a:tc>
              </a:tr>
              <a:tr h="849518">
                <a:tc>
                  <a:txBody>
                    <a:bodyPr/>
                    <a:lstStyle/>
                    <a:p>
                      <a:pPr>
                        <a:lnSpc>
                          <a:spcPct val="115000"/>
                        </a:lnSpc>
                        <a:spcAft>
                          <a:spcPts val="0"/>
                        </a:spcAft>
                      </a:pPr>
                      <a:r>
                        <a:rPr lang="en-GB" sz="1600" dirty="0" smtClean="0">
                          <a:effectLst/>
                        </a:rPr>
                        <a:t>Principal Teachers </a:t>
                      </a:r>
                      <a:r>
                        <a:rPr lang="en-GB" sz="1600" dirty="0">
                          <a:effectLst/>
                        </a:rPr>
                        <a:t>of Music in Secondary Schools / </a:t>
                      </a:r>
                      <a:r>
                        <a:rPr lang="en-GB" sz="1600" dirty="0" smtClean="0">
                          <a:effectLst/>
                        </a:rPr>
                        <a:t>Head</a:t>
                      </a:r>
                      <a:r>
                        <a:rPr lang="en-GB" sz="1600" baseline="0" dirty="0" smtClean="0">
                          <a:effectLst/>
                        </a:rPr>
                        <a:t> </a:t>
                      </a:r>
                      <a:r>
                        <a:rPr lang="en-GB" sz="1600" dirty="0" smtClean="0">
                          <a:effectLst/>
                        </a:rPr>
                        <a:t>Teachers </a:t>
                      </a:r>
                      <a:r>
                        <a:rPr lang="en-GB" sz="1600" dirty="0">
                          <a:effectLst/>
                        </a:rPr>
                        <a:t>in Primary Schools</a:t>
                      </a:r>
                      <a:endParaRPr lang="en-GB" sz="1600" dirty="0">
                        <a:solidFill>
                          <a:srgbClr val="5F497A"/>
                        </a:solidFill>
                        <a:effectLst/>
                        <a:latin typeface="Calibri"/>
                        <a:ea typeface="Calibri"/>
                        <a:cs typeface="Times New Roman"/>
                      </a:endParaRPr>
                    </a:p>
                  </a:txBody>
                  <a:tcPr marL="68580" marR="68580" marT="0" marB="0"/>
                </a:tc>
                <a:tc>
                  <a:txBody>
                    <a:bodyPr/>
                    <a:lstStyle/>
                    <a:p>
                      <a:pPr>
                        <a:lnSpc>
                          <a:spcPct val="115000"/>
                        </a:lnSpc>
                        <a:spcAft>
                          <a:spcPts val="0"/>
                        </a:spcAft>
                      </a:pPr>
                      <a:r>
                        <a:rPr lang="en-GB" sz="1600" baseline="0" dirty="0" smtClean="0">
                          <a:solidFill>
                            <a:schemeClr val="tx1"/>
                          </a:solidFill>
                          <a:effectLst/>
                        </a:rPr>
                        <a:t>53 responses</a:t>
                      </a:r>
                      <a:endParaRPr lang="en-GB" sz="1600" dirty="0">
                        <a:solidFill>
                          <a:schemeClr val="tx1"/>
                        </a:solidFill>
                        <a:effectLst/>
                        <a:latin typeface="+mn-lt"/>
                        <a:ea typeface="Calibri"/>
                        <a:cs typeface="Times New Roman"/>
                      </a:endParaRPr>
                    </a:p>
                  </a:txBody>
                  <a:tcPr marL="68580" marR="68580" marT="0" marB="0"/>
                </a:tc>
              </a:tr>
              <a:tr h="849518">
                <a:tc>
                  <a:txBody>
                    <a:bodyPr/>
                    <a:lstStyle/>
                    <a:p>
                      <a:pPr>
                        <a:lnSpc>
                          <a:spcPct val="115000"/>
                        </a:lnSpc>
                        <a:spcAft>
                          <a:spcPts val="0"/>
                        </a:spcAft>
                      </a:pPr>
                      <a:r>
                        <a:rPr lang="en-GB" sz="1600" dirty="0">
                          <a:effectLst/>
                        </a:rPr>
                        <a:t>Parents Survey  (for parents of pupils who use the Service)</a:t>
                      </a:r>
                      <a:endParaRPr lang="en-GB" sz="1600" dirty="0">
                        <a:solidFill>
                          <a:srgbClr val="5F497A"/>
                        </a:solidFill>
                        <a:effectLst/>
                        <a:latin typeface="Calibri"/>
                        <a:ea typeface="Calibri"/>
                        <a:cs typeface="Times New Roman"/>
                      </a:endParaRPr>
                    </a:p>
                  </a:txBody>
                  <a:tcPr marL="68580" marR="68580" marT="0" marB="0"/>
                </a:tc>
                <a:tc>
                  <a:txBody>
                    <a:bodyPr/>
                    <a:lstStyle/>
                    <a:p>
                      <a:pPr>
                        <a:lnSpc>
                          <a:spcPct val="115000"/>
                        </a:lnSpc>
                        <a:spcAft>
                          <a:spcPts val="0"/>
                        </a:spcAft>
                      </a:pPr>
                      <a:r>
                        <a:rPr lang="en-GB" sz="1600" dirty="0" smtClean="0">
                          <a:solidFill>
                            <a:schemeClr val="tx1"/>
                          </a:solidFill>
                          <a:effectLst/>
                        </a:rPr>
                        <a:t>634 responses </a:t>
                      </a:r>
                    </a:p>
                    <a:p>
                      <a:pPr>
                        <a:lnSpc>
                          <a:spcPct val="115000"/>
                        </a:lnSpc>
                        <a:spcAft>
                          <a:spcPts val="0"/>
                        </a:spcAft>
                      </a:pPr>
                      <a:r>
                        <a:rPr lang="en-GB" sz="1600" dirty="0" smtClean="0">
                          <a:solidFill>
                            <a:schemeClr val="tx1"/>
                          </a:solidFill>
                          <a:effectLst/>
                        </a:rPr>
                        <a:t>(approx.</a:t>
                      </a:r>
                      <a:r>
                        <a:rPr lang="en-GB" sz="1600" baseline="0" dirty="0" smtClean="0">
                          <a:solidFill>
                            <a:schemeClr val="tx1"/>
                          </a:solidFill>
                          <a:effectLst/>
                        </a:rPr>
                        <a:t> 37% of those with email addresses) </a:t>
                      </a:r>
                    </a:p>
                    <a:p>
                      <a:pPr>
                        <a:lnSpc>
                          <a:spcPct val="115000"/>
                        </a:lnSpc>
                        <a:spcAft>
                          <a:spcPts val="0"/>
                        </a:spcAft>
                      </a:pPr>
                      <a:r>
                        <a:rPr lang="en-GB" sz="1600" baseline="0" dirty="0" smtClean="0">
                          <a:solidFill>
                            <a:schemeClr val="tx1"/>
                          </a:solidFill>
                          <a:effectLst/>
                        </a:rPr>
                        <a:t>(closes 17 Nov)</a:t>
                      </a:r>
                      <a:endParaRPr lang="en-GB" sz="1600" dirty="0">
                        <a:solidFill>
                          <a:schemeClr val="tx1"/>
                        </a:solidFill>
                        <a:effectLst/>
                        <a:latin typeface="Calibri"/>
                        <a:ea typeface="Calibri"/>
                        <a:cs typeface="Times New Roman"/>
                      </a:endParaRPr>
                    </a:p>
                  </a:txBody>
                  <a:tcPr marL="68580" marR="68580" marT="0" marB="0"/>
                </a:tc>
              </a:tr>
              <a:tr h="849518">
                <a:tc>
                  <a:txBody>
                    <a:bodyPr/>
                    <a:lstStyle/>
                    <a:p>
                      <a:pPr>
                        <a:lnSpc>
                          <a:spcPct val="115000"/>
                        </a:lnSpc>
                        <a:spcAft>
                          <a:spcPts val="0"/>
                        </a:spcAft>
                      </a:pPr>
                      <a:r>
                        <a:rPr lang="en-GB" sz="1600" dirty="0">
                          <a:effectLst/>
                        </a:rPr>
                        <a:t>Parents Survey  (for parents of S1 pupils who currently do not use the Service)</a:t>
                      </a:r>
                      <a:endParaRPr lang="en-GB" sz="1600" dirty="0">
                        <a:solidFill>
                          <a:srgbClr val="5F497A"/>
                        </a:solidFill>
                        <a:effectLst/>
                        <a:latin typeface="Calibri"/>
                        <a:ea typeface="Calibri"/>
                        <a:cs typeface="Times New Roman"/>
                      </a:endParaRPr>
                    </a:p>
                  </a:txBody>
                  <a:tcPr marL="68580" marR="68580" marT="0" marB="0"/>
                </a:tc>
                <a:tc>
                  <a:txBody>
                    <a:bodyPr/>
                    <a:lstStyle/>
                    <a:p>
                      <a:pPr>
                        <a:lnSpc>
                          <a:spcPct val="115000"/>
                        </a:lnSpc>
                        <a:spcAft>
                          <a:spcPts val="0"/>
                        </a:spcAft>
                      </a:pPr>
                      <a:r>
                        <a:rPr lang="en-GB" sz="1600" dirty="0" smtClean="0">
                          <a:solidFill>
                            <a:schemeClr val="tx1"/>
                          </a:solidFill>
                          <a:effectLst/>
                        </a:rPr>
                        <a:t>102 responses</a:t>
                      </a:r>
                    </a:p>
                    <a:p>
                      <a:pPr>
                        <a:lnSpc>
                          <a:spcPct val="115000"/>
                        </a:lnSpc>
                        <a:spcAft>
                          <a:spcPts val="0"/>
                        </a:spcAft>
                      </a:pPr>
                      <a:r>
                        <a:rPr lang="en-GB" sz="1600" dirty="0" smtClean="0">
                          <a:solidFill>
                            <a:schemeClr val="tx1"/>
                          </a:solidFill>
                          <a:effectLst/>
                          <a:latin typeface="Calibri"/>
                          <a:ea typeface="Calibri"/>
                          <a:cs typeface="Times New Roman"/>
                        </a:rPr>
                        <a:t>(closes 17 Nov)</a:t>
                      </a:r>
                      <a:endParaRPr lang="en-GB" sz="1600" dirty="0">
                        <a:solidFill>
                          <a:schemeClr val="tx1"/>
                        </a:solidFill>
                        <a:effectLst/>
                        <a:latin typeface="Calibri"/>
                        <a:ea typeface="Calibri"/>
                        <a:cs typeface="Times New Roman"/>
                      </a:endParaRPr>
                    </a:p>
                  </a:txBody>
                  <a:tcPr marL="68580" marR="68580" marT="0" marB="0"/>
                </a:tc>
              </a:tr>
              <a:tr h="849518">
                <a:tc>
                  <a:txBody>
                    <a:bodyPr/>
                    <a:lstStyle/>
                    <a:p>
                      <a:pPr>
                        <a:lnSpc>
                          <a:spcPct val="115000"/>
                        </a:lnSpc>
                        <a:spcAft>
                          <a:spcPts val="0"/>
                        </a:spcAft>
                      </a:pPr>
                      <a:r>
                        <a:rPr lang="en-GB" sz="1600" dirty="0">
                          <a:effectLst/>
                        </a:rPr>
                        <a:t>Survey of pupils who have ceased using the Service since August 17</a:t>
                      </a:r>
                      <a:endParaRPr lang="en-GB" sz="1600" dirty="0">
                        <a:solidFill>
                          <a:srgbClr val="5F497A"/>
                        </a:solidFill>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smtClean="0">
                          <a:solidFill>
                            <a:schemeClr val="tx1"/>
                          </a:solidFill>
                          <a:effectLst/>
                        </a:rPr>
                        <a:t>37 responses </a:t>
                      </a:r>
                    </a:p>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smtClean="0">
                          <a:solidFill>
                            <a:schemeClr val="tx1"/>
                          </a:solidFill>
                          <a:effectLst/>
                        </a:rPr>
                        <a:t>(170 surveyed)</a:t>
                      </a:r>
                    </a:p>
                    <a:p>
                      <a:pPr marL="0" marR="0" indent="0" algn="l" defTabSz="914400" rtl="0" eaLnBrk="1" fontAlgn="auto" latinLnBrk="0" hangingPunct="1">
                        <a:lnSpc>
                          <a:spcPct val="115000"/>
                        </a:lnSpc>
                        <a:spcBef>
                          <a:spcPts val="0"/>
                        </a:spcBef>
                        <a:spcAft>
                          <a:spcPts val="0"/>
                        </a:spcAft>
                        <a:buClrTx/>
                        <a:buSzTx/>
                        <a:buFontTx/>
                        <a:buNone/>
                        <a:tabLst/>
                        <a:defRPr/>
                      </a:pPr>
                      <a:r>
                        <a:rPr lang="en-GB" sz="1600" dirty="0" smtClean="0">
                          <a:solidFill>
                            <a:schemeClr val="tx1"/>
                          </a:solidFill>
                          <a:effectLst/>
                          <a:latin typeface="+mn-lt"/>
                          <a:ea typeface="Calibri"/>
                          <a:cs typeface="Times New Roman"/>
                        </a:rPr>
                        <a:t>(closes 17 Nov)</a:t>
                      </a:r>
                      <a:endParaRPr lang="en-GB" sz="1600" dirty="0">
                        <a:solidFill>
                          <a:schemeClr val="tx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897884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HC_Corporate_Template__new_edi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x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6BBC2CD255AC46B06F337FAFCC4C40" ma:contentTypeVersion="0" ma:contentTypeDescription="Create a new document." ma:contentTypeScope="" ma:versionID="c234c8331a153f6725c03f59cc21b001">
  <xsd:schema xmlns:xsd="http://www.w3.org/2001/XMLSchema" xmlns:xs="http://www.w3.org/2001/XMLSchema" xmlns:p="http://schemas.microsoft.com/office/2006/metadata/properties" xmlns:ns2="c147bda7-7551-4b30-a6db-064fd82968e2" targetNamespace="http://schemas.microsoft.com/office/2006/metadata/properties" ma:root="true" ma:fieldsID="0bcfcbbad3e8e1ff95412f71ae7a1f4f" ns2:_="">
    <xsd:import namespace="c147bda7-7551-4b30-a6db-064fd82968e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47bda7-7551-4b30-a6db-064fd82968e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customXsn xmlns="http://schemas.microsoft.com/office/2006/metadata/customXsn">
  <xsnLocation/>
  <cached>True</cached>
  <openByDefault>True</openByDefault>
  <xsnScope/>
</customXsn>
</file>

<file path=customXml/item4.xml><?xml version="1.0" encoding="utf-8"?>
<p:properties xmlns:p="http://schemas.microsoft.com/office/2006/metadata/properties" xmlns:xsi="http://www.w3.org/2001/XMLSchema-instance" xmlns:pc="http://schemas.microsoft.com/office/infopath/2007/PartnerControls">
  <documentManagement>
    <_dlc_DocId xmlns="c147bda7-7551-4b30-a6db-064fd82968e2">3X4VDRC2N2RT-87-123</_dlc_DocId>
    <_dlc_DocIdUrl xmlns="c147bda7-7551-4b30-a6db-064fd82968e2">
      <Url>http://ntsp2010web/sites/RBSMT/_layouts/DocIdRedir.aspx?ID=3X4VDRC2N2RT-87-123</Url>
      <Description>3X4VDRC2N2RT-87-123</Description>
    </_dlc_DocIdUrl>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0690AA-85A4-4965-84CF-7ED8B454C3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47bda7-7551-4b30-a6db-064fd82968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1B2E916-91C9-4434-A63B-1FFD09A8FAFD}">
  <ds:schemaRefs>
    <ds:schemaRef ds:uri="http://schemas.microsoft.com/sharepoint/events"/>
  </ds:schemaRefs>
</ds:datastoreItem>
</file>

<file path=customXml/itemProps3.xml><?xml version="1.0" encoding="utf-8"?>
<ds:datastoreItem xmlns:ds="http://schemas.openxmlformats.org/officeDocument/2006/customXml" ds:itemID="{BEA1C390-95F5-4482-A270-9AC543762135}">
  <ds:schemaRefs>
    <ds:schemaRef ds:uri="http://schemas.microsoft.com/office/2006/metadata/customXsn"/>
  </ds:schemaRefs>
</ds:datastoreItem>
</file>

<file path=customXml/itemProps4.xml><?xml version="1.0" encoding="utf-8"?>
<ds:datastoreItem xmlns:ds="http://schemas.openxmlformats.org/officeDocument/2006/customXml" ds:itemID="{548D7102-CC2F-457A-A99C-26B785069C42}">
  <ds:schemaRefs>
    <ds:schemaRef ds:uri="http://www.w3.org/XML/1998/namespace"/>
    <ds:schemaRef ds:uri="http://schemas.openxmlformats.org/package/2006/metadata/core-properties"/>
    <ds:schemaRef ds:uri="http://purl.org/dc/elements/1.1/"/>
    <ds:schemaRef ds:uri="http://schemas.microsoft.com/office/2006/documentManagement/types"/>
    <ds:schemaRef ds:uri="http://purl.org/dc/dcmitype/"/>
    <ds:schemaRef ds:uri="http://purl.org/dc/terms/"/>
    <ds:schemaRef ds:uri="http://schemas.microsoft.com/office/infopath/2007/PartnerControls"/>
    <ds:schemaRef ds:uri="c147bda7-7551-4b30-a6db-064fd82968e2"/>
    <ds:schemaRef ds:uri="http://schemas.microsoft.com/office/2006/metadata/properties"/>
  </ds:schemaRefs>
</ds:datastoreItem>
</file>

<file path=customXml/itemProps5.xml><?xml version="1.0" encoding="utf-8"?>
<ds:datastoreItem xmlns:ds="http://schemas.openxmlformats.org/officeDocument/2006/customXml" ds:itemID="{94BF07EC-A25B-4017-8901-3A582B60CC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HC_Corporate_Template__new_edits</Template>
  <TotalTime>1677</TotalTime>
  <Words>2390</Words>
  <Application>Microsoft Office PowerPoint</Application>
  <PresentationFormat>On-screen Show (4:3)</PresentationFormat>
  <Paragraphs>272</Paragraphs>
  <Slides>24</Slides>
  <Notes>8</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HC_Corporate_Template__new_edits</vt:lpstr>
      <vt:lpstr>Text Slides</vt:lpstr>
      <vt:lpstr>Council Redesign</vt:lpstr>
      <vt:lpstr>Contents</vt:lpstr>
      <vt:lpstr>The Team</vt:lpstr>
      <vt:lpstr>Context</vt:lpstr>
      <vt:lpstr>Context</vt:lpstr>
      <vt:lpstr>Context</vt:lpstr>
      <vt:lpstr>Our Approach - overview</vt:lpstr>
      <vt:lpstr>Our Approach</vt:lpstr>
      <vt:lpstr>Our Approach – feedback to date</vt:lpstr>
      <vt:lpstr>Some survey findings to date</vt:lpstr>
      <vt:lpstr>Some survey findings to date</vt:lpstr>
      <vt:lpstr>Objectives</vt:lpstr>
      <vt:lpstr>Objective 1</vt:lpstr>
      <vt:lpstr>Objectives 2 &amp; 3</vt:lpstr>
      <vt:lpstr>Objective 4</vt:lpstr>
      <vt:lpstr>PowerPoint Presentation</vt:lpstr>
      <vt:lpstr>Objective 4</vt:lpstr>
      <vt:lpstr>Objective 5</vt:lpstr>
      <vt:lpstr>Objectives 6-9</vt:lpstr>
      <vt:lpstr>Objectives 6-9</vt:lpstr>
      <vt:lpstr>Objectives 6-9</vt:lpstr>
      <vt:lpstr>Key Themes from Options Appraisals</vt:lpstr>
      <vt:lpstr>Key Enablers to service delivery</vt:lpstr>
      <vt:lpstr>Final thoughts </vt:lpstr>
    </vt:vector>
  </TitlesOfParts>
  <Company>Fujitsu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Lallah</dc:creator>
  <cp:lastModifiedBy>Carron McDiarmid</cp:lastModifiedBy>
  <cp:revision>149</cp:revision>
  <cp:lastPrinted>2017-11-13T14:42:07Z</cp:lastPrinted>
  <dcterms:created xsi:type="dcterms:W3CDTF">2017-10-24T14:41:40Z</dcterms:created>
  <dcterms:modified xsi:type="dcterms:W3CDTF">2017-11-14T09:58:04Z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a57e0011-4d92-40e2-893e-f4c1b165f48a</vt:lpwstr>
  </property>
  <property fmtid="{D5CDD505-2E9C-101B-9397-08002B2CF9AE}" pid="3" name="TITUS">
    <vt:lpwstr>&lt;div style="text-align: center;"&gt;&lt;span style="font-family: Arial; font-weight: bold; font-size: large;"&gt;OFFICIAL&lt;/span&gt;&lt;/div&gt;</vt:lpwstr>
  </property>
  <property fmtid="{D5CDD505-2E9C-101B-9397-08002B2CF9AE}" pid="4" name="HCClassification">
    <vt:lpwstr>OFFICIAL</vt:lpwstr>
  </property>
  <property fmtid="{D5CDD505-2E9C-101B-9397-08002B2CF9AE}" pid="5" name="HCMarking">
    <vt:lpwstr>Enable Marking</vt:lpwstr>
  </property>
  <property fmtid="{D5CDD505-2E9C-101B-9397-08002B2CF9AE}" pid="6" name="_dlc_DocIdItemGuid">
    <vt:lpwstr>98eeb221-a808-47d4-b489-b9666cc28461</vt:lpwstr>
  </property>
  <property fmtid="{D5CDD505-2E9C-101B-9397-08002B2CF9AE}" pid="7" name="ContentTypeId">
    <vt:lpwstr>0x010100AE6BBC2CD255AC46B06F337FAFCC4C40</vt:lpwstr>
  </property>
  <property fmtid="{D5CDD505-2E9C-101B-9397-08002B2CF9AE}" pid="8" name="_AdHocReviewCycleID">
    <vt:i4>1189752573</vt:i4>
  </property>
  <property fmtid="{D5CDD505-2E9C-101B-9397-08002B2CF9AE}" pid="9" name="_NewReviewCycle">
    <vt:lpwstr/>
  </property>
  <property fmtid="{D5CDD505-2E9C-101B-9397-08002B2CF9AE}" pid="10" name="_EmailSubject">
    <vt:lpwstr>redesign pages</vt:lpwstr>
  </property>
  <property fmtid="{D5CDD505-2E9C-101B-9397-08002B2CF9AE}" pid="11" name="_AuthorEmail">
    <vt:lpwstr>carron.mcdiarmid@highland.gov.uk</vt:lpwstr>
  </property>
  <property fmtid="{D5CDD505-2E9C-101B-9397-08002B2CF9AE}" pid="12" name="_AuthorEmailDisplayName">
    <vt:lpwstr>Carron McDiarmid</vt:lpwstr>
  </property>
  <property fmtid="{D5CDD505-2E9C-101B-9397-08002B2CF9AE}" pid="13" name="_PreviousAdHocReviewCycleID">
    <vt:i4>171245581</vt:i4>
  </property>
</Properties>
</file>