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64" r:id="rId3"/>
    <p:sldId id="270" r:id="rId4"/>
    <p:sldId id="271" r:id="rId5"/>
    <p:sldId id="272" r:id="rId6"/>
    <p:sldId id="273" r:id="rId7"/>
    <p:sldId id="274" r:id="rId8"/>
    <p:sldId id="276" r:id="rId9"/>
    <p:sldId id="279" r:id="rId10"/>
    <p:sldId id="277" r:id="rId11"/>
    <p:sldId id="278" r:id="rId12"/>
    <p:sldId id="284" r:id="rId13"/>
    <p:sldId id="280" r:id="rId14"/>
    <p:sldId id="281" r:id="rId15"/>
    <p:sldId id="282" r:id="rId16"/>
  </p:sldIdLst>
  <p:sldSz cx="9144000" cy="6858000" type="screen4x3"/>
  <p:notesSz cx="679926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3792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3792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80333"/>
            <a:ext cx="2946347" cy="493792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380333"/>
            <a:ext cx="2946347" cy="493792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0" y="1"/>
            <a:ext cx="6799263" cy="244570"/>
          </a:xfrm>
          <a:prstGeom prst="rect">
            <a:avLst/>
          </a:prstGeom>
          <a:noFill/>
        </p:spPr>
        <p:txBody>
          <a:bodyPr vert="horz" lIns="91029" tIns="45514" rIns="91029" bIns="45514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05495"/>
            <a:ext cx="6799263" cy="244570"/>
          </a:xfrm>
          <a:prstGeom prst="rect">
            <a:avLst/>
          </a:prstGeom>
          <a:noFill/>
        </p:spPr>
        <p:txBody>
          <a:bodyPr vert="horz" lIns="91029" tIns="45514" rIns="91029" bIns="45514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3792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3792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691024"/>
            <a:ext cx="5439410" cy="4444127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80333"/>
            <a:ext cx="2946347" cy="493792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380333"/>
            <a:ext cx="2946347" cy="493792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0" y="1"/>
            <a:ext cx="6799263" cy="244570"/>
          </a:xfrm>
          <a:prstGeom prst="rect">
            <a:avLst/>
          </a:prstGeom>
          <a:noFill/>
        </p:spPr>
        <p:txBody>
          <a:bodyPr vert="horz" lIns="91029" tIns="45514" rIns="91029" bIns="45514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05495"/>
            <a:ext cx="6799263" cy="244570"/>
          </a:xfrm>
          <a:prstGeom prst="rect">
            <a:avLst/>
          </a:prstGeom>
          <a:noFill/>
        </p:spPr>
        <p:txBody>
          <a:bodyPr vert="horz" lIns="91029" tIns="45514" rIns="91029" bIns="45514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1844824"/>
            <a:ext cx="7920000" cy="15696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Presentation main </a:t>
            </a:r>
            <a:br>
              <a:rPr lang="en-US" dirty="0" smtClean="0"/>
            </a:br>
            <a:r>
              <a:rPr lang="en-US" dirty="0" smtClean="0"/>
              <a:t>title in English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73F4A99-A038-4481-9EC3-4F7C6E9CD0D0}" type="datetimeFigureOut">
              <a:rPr lang="en-GB" smtClean="0"/>
              <a:pPr/>
              <a:t>15/01/2018</a:t>
            </a:fld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89040"/>
            <a:ext cx="7920000" cy="15841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4800" b="1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rgbClr val="2F7C3A"/>
                </a:solidFill>
              </a:rPr>
              <a:t>Presentation main </a:t>
            </a:r>
            <a:br>
              <a:rPr lang="en-US" dirty="0" smtClean="0">
                <a:solidFill>
                  <a:srgbClr val="2F7C3A"/>
                </a:solidFill>
              </a:rPr>
            </a:br>
            <a:r>
              <a:rPr lang="en-US" dirty="0" smtClean="0">
                <a:solidFill>
                  <a:srgbClr val="2F7C3A"/>
                </a:solidFill>
              </a:rPr>
              <a:t>title in Gaelic</a:t>
            </a:r>
            <a:endParaRPr lang="en-GB" dirty="0">
              <a:solidFill>
                <a:srgbClr val="2F7C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1846800"/>
            <a:ext cx="7920000" cy="1582200"/>
          </a:xfrm>
          <a:prstGeom prst="rect">
            <a:avLst/>
          </a:prstGeom>
        </p:spPr>
        <p:txBody>
          <a:bodyPr/>
          <a:lstStyle>
            <a:lvl1pPr>
              <a:defRPr sz="48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Section title in English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886200"/>
            <a:ext cx="7920000" cy="16310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Section title in Gaelic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612000" y="3643869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11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 smtClean="0"/>
              <a:t>Click to edit body text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bullet lists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bullet list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.uk/url?sa=i&amp;rct=j&amp;q=&amp;esrc=s&amp;source=images&amp;cd=&amp;cad=rja&amp;uact=8&amp;ved=0ahUKEwjI8OWduNDYAhXBbxQKHfGWBroQjRwIBw&amp;url=http://www.independent.co.uk/news/business/news/pound-sterling-latest-update-exchange-rate-dollar-euro-brexit-talks-eu-european-union-a8096426.html&amp;psig=AOvVaw3htYjn57KQpyQfJ9gMVjIX&amp;ust=1515778255283127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google.co.uk/url?sa=i&amp;rct=j&amp;q=&amp;esrc=s&amp;source=images&amp;cd=&amp;cad=rja&amp;uact=8&amp;ved=0ahUKEwih-K3zuNDYAhWBGhQKHd39BOsQjRwIBw&amp;url=https://deniaparalegal.wordpress.com/&amp;psig=AOvVaw38tTOyenT9UcXUH3JhiBTm&amp;ust=1515778439375945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.uk/url?sa=i&amp;rct=j&amp;q=&amp;esrc=s&amp;source=images&amp;cd=&amp;cad=rja&amp;uact=8&amp;ved=&amp;url=https://annkoplow.wordpress.com/2013/07/17/day-198-the-balance-of-the-internal-and-external/&amp;psig=AOvVaw1qZT0CT9_wuc4pSaDDLNvt&amp;ust=1515778693986706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Provision of External Legal Services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4293096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Peer Review Scoping Document</a:t>
            </a:r>
            <a:endParaRPr lang="en-GB" sz="48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0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enforb\AppData\Local\Microsoft\Windows\Temporary Internet Files\Content.IE5\Q2TI84UI\look---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34897"/>
            <a:ext cx="2460104" cy="242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420888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Reduction in external legal costs</a:t>
            </a:r>
          </a:p>
          <a:p>
            <a:pPr algn="ctr">
              <a:lnSpc>
                <a:spcPct val="200000"/>
              </a:lnSpc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Deliver preventative spend</a:t>
            </a:r>
          </a:p>
          <a:p>
            <a:pPr algn="ctr">
              <a:lnSpc>
                <a:spcPct val="200000"/>
              </a:lnSpc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Help prevent reputational risk issues</a:t>
            </a:r>
          </a:p>
          <a:p>
            <a:pPr algn="ctr">
              <a:lnSpc>
                <a:spcPct val="200000"/>
              </a:lnSpc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Strengthen the capacity and the expertise</a:t>
            </a:r>
            <a:endParaRPr lang="en-GB" sz="24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6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kenforb\AppData\Local\Microsoft\Windows\Temporary Internet Files\Content.IE5\85MZ05Q1\3573458354_72c230294f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77072"/>
            <a:ext cx="3384376" cy="241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Findings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Increasing in-house capacity and expertise </a:t>
            </a:r>
          </a:p>
          <a:p>
            <a:pPr marL="0" indent="0" algn="ctr">
              <a:buNone/>
            </a:pPr>
            <a:endParaRPr lang="en-GB" sz="2400" b="1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 financial case for separate posts </a:t>
            </a:r>
          </a:p>
          <a:p>
            <a:pPr marL="0" indent="0" algn="ctr">
              <a:buNone/>
            </a:pPr>
            <a:endParaRPr lang="en-GB" sz="2400" b="1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Explore potential for shared role/cross authority</a:t>
            </a:r>
          </a:p>
          <a:p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099" name="Picture 3" descr="C:\Users\kenforb\AppData\Local\Microsoft\Windows\Temporary Internet Files\Content.IE5\Q2TI84UI\blockpage[7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868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Conveyancing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284984"/>
            <a:ext cx="7416824" cy="295232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GB" sz="2400" b="1" dirty="0" smtClean="0">
                <a:solidFill>
                  <a:srgbClr val="492F92"/>
                </a:solidFill>
              </a:rPr>
              <a:t>Delays </a:t>
            </a:r>
            <a:r>
              <a:rPr lang="en-GB" sz="2400" b="1" dirty="0">
                <a:solidFill>
                  <a:srgbClr val="492F92"/>
                </a:solidFill>
              </a:rPr>
              <a:t>occurring in concluding </a:t>
            </a:r>
            <a:r>
              <a:rPr lang="en-GB" sz="2400" b="1" dirty="0" smtClean="0">
                <a:solidFill>
                  <a:srgbClr val="492F92"/>
                </a:solidFill>
              </a:rPr>
              <a:t>land/ property sales/assignation </a:t>
            </a:r>
            <a:r>
              <a:rPr lang="en-GB" sz="2400" b="1" dirty="0">
                <a:solidFill>
                  <a:srgbClr val="492F92"/>
                </a:solidFill>
              </a:rPr>
              <a:t>of </a:t>
            </a:r>
            <a:r>
              <a:rPr lang="en-GB" sz="2400" b="1" dirty="0" smtClean="0">
                <a:solidFill>
                  <a:srgbClr val="492F92"/>
                </a:solidFill>
              </a:rPr>
              <a:t>leases</a:t>
            </a:r>
          </a:p>
          <a:p>
            <a:pPr>
              <a:spcBef>
                <a:spcPts val="0"/>
              </a:spcBef>
            </a:pPr>
            <a:endParaRPr lang="en-GB" sz="2400" b="1" dirty="0">
              <a:solidFill>
                <a:srgbClr val="492F92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GB" sz="2400" b="1" dirty="0">
                <a:solidFill>
                  <a:srgbClr val="492F92"/>
                </a:solidFill>
              </a:rPr>
              <a:t> </a:t>
            </a:r>
            <a:r>
              <a:rPr lang="en-GB" sz="2400" b="1" dirty="0" smtClean="0">
                <a:solidFill>
                  <a:srgbClr val="492F92"/>
                </a:solidFill>
              </a:rPr>
              <a:t>Additional expense (empty </a:t>
            </a:r>
            <a:r>
              <a:rPr lang="en-GB" sz="2400" b="1" dirty="0">
                <a:solidFill>
                  <a:srgbClr val="492F92"/>
                </a:solidFill>
              </a:rPr>
              <a:t>rates, running costs and security issues</a:t>
            </a:r>
            <a:r>
              <a:rPr lang="en-GB" sz="2400" b="1" dirty="0" smtClean="0">
                <a:solidFill>
                  <a:srgbClr val="492F92"/>
                </a:solidFill>
              </a:rPr>
              <a:t>)</a:t>
            </a:r>
            <a:endParaRPr lang="en-GB" sz="2400" b="1" dirty="0">
              <a:solidFill>
                <a:srgbClr val="492F92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C:\Users\kenforb\AppData\Local\Microsoft\Windows\Temporary Internet Files\Content.IE5\85MZ05Q1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nforb\AppData\Local\Microsoft\Windows\Temporary Internet Files\Content.IE5\Q2TI84UI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enforb\AppData\Local\Microsoft\Windows\Temporary Internet Files\Content.IE5\85MZ05Q1\blockpage[2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nforb\AppData\Local\Microsoft\Windows\Temporary Internet Files\Content.IE5\3OZUC214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enforb\AppData\Local\Microsoft\Windows\Temporary Internet Files\Content.IE5\O5WP12QN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enforb\AppData\Local\Microsoft\Windows\Temporary Internet Files\Content.IE5\Q2TI84UI\blockpage[2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enforb\AppData\Local\Microsoft\Windows\Temporary Internet Files\Content.IE5\85MZ05Q1\blockpage[3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576638"/>
            <a:ext cx="19050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 descr="C:\Users\kenforb\AppData\Local\Microsoft\Windows\Temporary Internet Files\Content.IE5\O5WP12QN\blockpage[3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367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kenforb\AppData\Local\Microsoft\Windows\Temporary Internet Files\Content.IE5\85MZ05Q1\blockpage[5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kenforb\AppData\Local\Microsoft\Windows\Temporary Internet Files\Content.IE5\O5WP12QN\blockpage[4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kenforb\AppData\Local\Microsoft\Windows\Temporary Internet Files\Content.IE5\Q2TI84UI\blockpage[5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kenforb\AppData\Local\Microsoft\Windows\Temporary Internet Files\Content.IE5\85MZ05Q1\blockpage[6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kenforb\AppData\Local\Microsoft\Windows\Temporary Internet Files\Content.IE5\3OZUC214\blockpage[5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C:\Users\kenforb\AppData\Local\Microsoft\Windows\Temporary Internet Files\Content.IE5\Q2TI84UI\Tips_to_sell_houses_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68760"/>
            <a:ext cx="311945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33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Conveyancing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622504" cy="367240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GB" sz="2800" b="1" dirty="0">
                <a:solidFill>
                  <a:srgbClr val="7030A0"/>
                </a:solidFill>
              </a:rPr>
              <a:t>Quicker disposal of surplus land &amp; property (additional capital receipts</a:t>
            </a:r>
            <a:r>
              <a:rPr lang="en-GB" sz="2800" b="1" dirty="0" smtClean="0">
                <a:solidFill>
                  <a:srgbClr val="7030A0"/>
                </a:solidFill>
              </a:rPr>
              <a:t>)</a:t>
            </a:r>
          </a:p>
          <a:p>
            <a:pPr algn="ctr">
              <a:spcBef>
                <a:spcPts val="0"/>
              </a:spcBef>
            </a:pPr>
            <a:endParaRPr lang="en-GB" sz="2800" b="1" dirty="0">
              <a:solidFill>
                <a:srgbClr val="7030A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GB" sz="2800" b="1" dirty="0">
                <a:solidFill>
                  <a:srgbClr val="7030A0"/>
                </a:solidFill>
              </a:rPr>
              <a:t>Reduced costs incurred (empty rates, running and security costs</a:t>
            </a:r>
            <a:r>
              <a:rPr lang="en-GB" sz="2800" b="1" dirty="0" smtClean="0">
                <a:solidFill>
                  <a:srgbClr val="7030A0"/>
                </a:solidFill>
              </a:rPr>
              <a:t>)</a:t>
            </a:r>
          </a:p>
          <a:p>
            <a:pPr algn="ctr">
              <a:spcBef>
                <a:spcPts val="0"/>
              </a:spcBef>
            </a:pPr>
            <a:endParaRPr lang="en-GB" sz="2800" b="1" dirty="0">
              <a:solidFill>
                <a:srgbClr val="7030A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GB" sz="2800" b="1" dirty="0">
                <a:solidFill>
                  <a:srgbClr val="7030A0"/>
                </a:solidFill>
              </a:rPr>
              <a:t>Quicker assignation of leases and sub-leases of industrial units</a:t>
            </a:r>
          </a:p>
          <a:p>
            <a:endParaRPr lang="en-GB" sz="2800" dirty="0"/>
          </a:p>
        </p:txBody>
      </p:sp>
      <p:sp>
        <p:nvSpPr>
          <p:cNvPr id="4" name="AutoShape 2" descr="Image result for pound sterling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Image result for pound sterl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69160"/>
            <a:ext cx="230093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842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73" y="1628800"/>
            <a:ext cx="7622504" cy="3024336"/>
          </a:xfrm>
        </p:spPr>
        <p:txBody>
          <a:bodyPr/>
          <a:lstStyle/>
          <a:p>
            <a:pPr algn="ctr"/>
            <a:r>
              <a:rPr lang="en-GB" sz="2400" b="1" dirty="0">
                <a:solidFill>
                  <a:srgbClr val="492F92"/>
                </a:solidFill>
              </a:rPr>
              <a:t>Options to provide this increased </a:t>
            </a:r>
            <a:r>
              <a:rPr lang="en-GB" sz="2400" b="1" dirty="0" smtClean="0">
                <a:solidFill>
                  <a:srgbClr val="492F92"/>
                </a:solidFill>
              </a:rPr>
              <a:t>capacity:</a:t>
            </a:r>
            <a:endParaRPr lang="en-GB" sz="2400" b="1" dirty="0">
              <a:solidFill>
                <a:srgbClr val="492F92"/>
              </a:solidFill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492F92"/>
                </a:solidFill>
              </a:rPr>
              <a:t>P</a:t>
            </a:r>
            <a:r>
              <a:rPr lang="en-GB" sz="2400" b="1" dirty="0" smtClean="0">
                <a:solidFill>
                  <a:srgbClr val="492F92"/>
                </a:solidFill>
              </a:rPr>
              <a:t>aralegal </a:t>
            </a:r>
            <a:endParaRPr lang="en-GB" sz="2400" b="1" dirty="0">
              <a:solidFill>
                <a:srgbClr val="492F92"/>
              </a:solidFill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492F92"/>
                </a:solidFill>
              </a:rPr>
              <a:t>P</a:t>
            </a:r>
            <a:r>
              <a:rPr lang="en-GB" sz="2400" b="1" dirty="0" smtClean="0">
                <a:solidFill>
                  <a:srgbClr val="492F92"/>
                </a:solidFill>
              </a:rPr>
              <a:t>aralegal </a:t>
            </a:r>
            <a:r>
              <a:rPr lang="en-GB" sz="2400" b="1" dirty="0">
                <a:solidFill>
                  <a:srgbClr val="492F92"/>
                </a:solidFill>
              </a:rPr>
              <a:t>apprenticeship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492F92"/>
                </a:solidFill>
              </a:rPr>
              <a:t>Extension of temporary </a:t>
            </a:r>
            <a:r>
              <a:rPr lang="en-GB" sz="2400" b="1" dirty="0" smtClean="0">
                <a:solidFill>
                  <a:srgbClr val="492F92"/>
                </a:solidFill>
              </a:rPr>
              <a:t>solicitor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492F92"/>
                </a:solidFill>
              </a:rPr>
              <a:t>Outsourcing </a:t>
            </a:r>
            <a:r>
              <a:rPr lang="en-GB" sz="2400" b="1" dirty="0">
                <a:solidFill>
                  <a:srgbClr val="492F92"/>
                </a:solidFill>
              </a:rPr>
              <a:t>outstanding conveyancing work</a:t>
            </a:r>
          </a:p>
          <a:p>
            <a:endParaRPr lang="en-GB" sz="28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Image result for paralega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0912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33265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Capacity</a:t>
            </a:r>
            <a:endParaRPr lang="en-GB" sz="32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6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sul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61662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5159" y="3648038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Good quality advice</a:t>
            </a:r>
          </a:p>
          <a:p>
            <a:pPr algn="ctr"/>
            <a:endParaRPr lang="en-GB" sz="24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Professionalism</a:t>
            </a:r>
          </a:p>
          <a:p>
            <a:pPr algn="ctr"/>
            <a:endParaRPr lang="en-GB" sz="24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Willingness to support colleagues</a:t>
            </a:r>
            <a:endParaRPr lang="en-GB" sz="24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Legal Work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67662"/>
              </p:ext>
            </p:extLst>
          </p:nvPr>
        </p:nvGraphicFramePr>
        <p:xfrm>
          <a:off x="899592" y="1397000"/>
          <a:ext cx="7488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In-house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Outsourced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Conveyancing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Employment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Planning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Procurement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Family Law (Care &amp; Learning)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Major commercial issues (Court of Session)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Litigation (Sheriff Court)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Construction Contracts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 descr="C:\Users\kenforb\AppData\Local\Microsoft\Windows\Temporary Internet Files\Content.IE5\3OZUC214\Lawyer_with_book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56992"/>
            <a:ext cx="1552947" cy="310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5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Excluded from the Review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12775"/>
            <a:ext cx="3456383" cy="219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1408" y="3789040"/>
            <a:ext cx="7920880" cy="2820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2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Counsel Opinion and Judicial Review</a:t>
            </a:r>
          </a:p>
          <a:p>
            <a:pPr algn="ctr">
              <a:lnSpc>
                <a:spcPct val="200000"/>
              </a:lnSpc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Fees such as Curator Ad Litem, Permanence Orders, Guardianship Orders</a:t>
            </a:r>
          </a:p>
          <a:p>
            <a:pPr algn="ctr">
              <a:lnSpc>
                <a:spcPct val="200000"/>
              </a:lnSpc>
            </a:pPr>
            <a:r>
              <a:rPr lang="en-GB" sz="22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Court Appearances </a:t>
            </a:r>
            <a:endParaRPr lang="en-GB" sz="22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Expenditure</a:t>
            </a:r>
            <a:endParaRPr lang="en-GB" dirty="0"/>
          </a:p>
        </p:txBody>
      </p:sp>
      <p:pic>
        <p:nvPicPr>
          <p:cNvPr id="4098" name="Picture 2" descr="Image result for benefit c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808" y="1340769"/>
            <a:ext cx="30938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411563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Analysis of expenditure 2014-17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28918" y="4797152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2014-15 £339,000</a:t>
            </a:r>
          </a:p>
          <a:p>
            <a:pPr algn="ctr"/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2015-16 £535,000</a:t>
            </a:r>
          </a:p>
          <a:p>
            <a:pPr algn="ctr"/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2016-17 £489,000</a:t>
            </a:r>
            <a:endParaRPr lang="en-GB" sz="28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smtClean="0"/>
              <a:t>Comparison between Local Authorities</a:t>
            </a:r>
            <a:r>
              <a:rPr lang="en-GB" sz="3200" dirty="0">
                <a:latin typeface="Calibri"/>
                <a:ea typeface="Calibri"/>
                <a:cs typeface="Times New Roman"/>
              </a:rPr>
              <a:t/>
            </a:r>
            <a:br>
              <a:rPr lang="en-GB" sz="3200" dirty="0">
                <a:latin typeface="Calibri"/>
                <a:ea typeface="Calibri"/>
                <a:cs typeface="Times New Roman"/>
              </a:rPr>
            </a:br>
            <a:endParaRPr lang="en-GB" sz="3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23050"/>
              </p:ext>
            </p:extLst>
          </p:nvPr>
        </p:nvGraphicFramePr>
        <p:xfrm>
          <a:off x="1043608" y="1412780"/>
          <a:ext cx="7128790" cy="439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980"/>
                <a:gridCol w="848497"/>
                <a:gridCol w="848497"/>
                <a:gridCol w="848497"/>
                <a:gridCol w="848497"/>
                <a:gridCol w="1109658"/>
                <a:gridCol w="1249164"/>
              </a:tblGrid>
              <a:tr h="368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Authority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Solicitor FTE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Trainee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Para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 Legal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Staffing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 legal costs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External Legal Spend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Highland 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13.2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GB" sz="135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13.2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1,632,258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34.3%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Aberdeenshire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29</a:t>
                      </a:r>
                      <a:endParaRPr lang="en-GB" sz="135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36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3,102,402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5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2.94%</a:t>
                      </a:r>
                      <a:endParaRPr lang="en-GB" sz="135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Aberdeen City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18.9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10.5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29.4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2,903,611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20%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Fife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25.34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25.34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2,287,720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1.6%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South Ayrshire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10.45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13.45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976,158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13%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Glasgow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58.91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6.86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69.77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3,439,379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3.25%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West Dunbartonshire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12.21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14.21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785,264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8%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West Lothian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12.96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2.58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15.54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1,403,033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20.83%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North Lanarkshire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2,407,042</a:t>
                      </a:r>
                      <a:endParaRPr lang="en-GB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23.45%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Commissioned Legal Services</a:t>
            </a:r>
            <a:endParaRPr lang="en-GB" dirty="0"/>
          </a:p>
        </p:txBody>
      </p:sp>
      <p:pic>
        <p:nvPicPr>
          <p:cNvPr id="7170" name="Picture 2" descr="Image result for question mark sca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68760"/>
            <a:ext cx="244827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82868" y="3717032"/>
            <a:ext cx="68407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Due to </a:t>
            </a:r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pecialist nature &amp; lack of capacity</a:t>
            </a:r>
          </a:p>
          <a:p>
            <a:pPr algn="ctr"/>
            <a:endParaRPr lang="en-GB" sz="2400" b="1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mployment, procurement, major commercial issues &amp; construction</a:t>
            </a:r>
          </a:p>
          <a:p>
            <a:pPr algn="ctr">
              <a:lnSpc>
                <a:spcPct val="200000"/>
              </a:lnSpc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there merit in adjusting the balance?</a:t>
            </a:r>
            <a:endParaRPr lang="en-GB" sz="24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3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External/Internal Balance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920" y="3356992"/>
            <a:ext cx="7622504" cy="2592288"/>
          </a:xfrm>
        </p:spPr>
        <p:txBody>
          <a:bodyPr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Commissioned Legal Services - Construction contracts, contractual disputes &amp; public local enquiries</a:t>
            </a:r>
            <a:endParaRPr lang="en-GB" sz="2400" b="1" dirty="0">
              <a:solidFill>
                <a:srgbClr val="7030A0"/>
              </a:solidFill>
            </a:endParaRPr>
          </a:p>
          <a:p>
            <a:pPr algn="ctr"/>
            <a:endParaRPr lang="en-GB" sz="2400" b="1" dirty="0">
              <a:solidFill>
                <a:srgbClr val="7030A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In House - employment &amp; some areas of procurement and litigation</a:t>
            </a:r>
          </a:p>
          <a:p>
            <a:endParaRPr lang="en-GB" sz="2400" dirty="0"/>
          </a:p>
        </p:txBody>
      </p:sp>
      <p:pic>
        <p:nvPicPr>
          <p:cNvPr id="4098" name="Picture 2" descr="Image result for external and internal balan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1340768"/>
            <a:ext cx="295232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1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</a:t>
            </a:r>
            <a:endParaRPr lang="en-GB" dirty="0"/>
          </a:p>
        </p:txBody>
      </p:sp>
      <p:sp>
        <p:nvSpPr>
          <p:cNvPr id="3" name="AutoShape 2" descr="Image result for considerati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Image result for considerati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Image result for considerati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Image result for considerati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202" name="Picture 10" descr="Image result for consider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30861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0514" y="2765966"/>
            <a:ext cx="60486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8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</a:t>
            </a: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arge employer &amp; complex </a:t>
            </a:r>
          </a:p>
          <a:p>
            <a:pPr algn="ctr">
              <a:lnSpc>
                <a:spcPct val="200000"/>
              </a:lnSpc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Significant &amp; on going change</a:t>
            </a:r>
          </a:p>
          <a:p>
            <a:pPr algn="ctr">
              <a:lnSpc>
                <a:spcPct val="200000"/>
              </a:lnSpc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Workforce Planning Strategy</a:t>
            </a:r>
          </a:p>
          <a:p>
            <a:pPr algn="ctr">
              <a:lnSpc>
                <a:spcPct val="200000"/>
              </a:lnSpc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Abolition of tribunal fees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376935"/>
      </p:ext>
    </p:extLst>
  </p:cSld>
  <p:clrMapOvr>
    <a:masterClrMapping/>
  </p:clrMapOvr>
</p:sld>
</file>

<file path=ppt/theme/theme1.xml><?xml version="1.0" encoding="utf-8"?>
<a:theme xmlns:a="http://schemas.openxmlformats.org/drawingml/2006/main" name="HC_Corporate_Template__new_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HC_Corporate_Template__new_edits</Template>
  <TotalTime>652</TotalTime>
  <Words>376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HC_Corporate_Template__new_edits</vt:lpstr>
      <vt:lpstr>Text Slides</vt:lpstr>
      <vt:lpstr>Provision of External Legal Services</vt:lpstr>
      <vt:lpstr>PowerPoint Presentation</vt:lpstr>
      <vt:lpstr>Current Legal Work</vt:lpstr>
      <vt:lpstr>Excluded from the Review</vt:lpstr>
      <vt:lpstr>Review of Expenditure</vt:lpstr>
      <vt:lpstr>Comparison between Local Authorities </vt:lpstr>
      <vt:lpstr>Commissioned Legal Services</vt:lpstr>
      <vt:lpstr>External/Internal Balance </vt:lpstr>
      <vt:lpstr>Employment</vt:lpstr>
      <vt:lpstr>Considerations</vt:lpstr>
      <vt:lpstr>Preliminary Findings</vt:lpstr>
      <vt:lpstr>Conveyancing</vt:lpstr>
      <vt:lpstr>Conveyancing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Ralston</dc:creator>
  <cp:lastModifiedBy>Carron McDiarmid</cp:lastModifiedBy>
  <cp:revision>36</cp:revision>
  <cp:lastPrinted>2018-01-15T09:42:01Z</cp:lastPrinted>
  <dcterms:created xsi:type="dcterms:W3CDTF">2018-01-11T15:40:22Z</dcterms:created>
  <dcterms:modified xsi:type="dcterms:W3CDTF">2018-01-15T12:31:19Z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AdHocReviewCycleID">
    <vt:i4>-1143734322</vt:i4>
  </property>
  <property fmtid="{D5CDD505-2E9C-101B-9397-08002B2CF9AE}" pid="7" name="_NewReviewCycle">
    <vt:lpwstr/>
  </property>
  <property fmtid="{D5CDD505-2E9C-101B-9397-08002B2CF9AE}" pid="8" name="_EmailSubject">
    <vt:lpwstr>redesign up-dates</vt:lpwstr>
  </property>
  <property fmtid="{D5CDD505-2E9C-101B-9397-08002B2CF9AE}" pid="9" name="_AuthorEmail">
    <vt:lpwstr>carron.mcdiarmid@highland.gov.uk</vt:lpwstr>
  </property>
  <property fmtid="{D5CDD505-2E9C-101B-9397-08002B2CF9AE}" pid="10" name="_AuthorEmailDisplayName">
    <vt:lpwstr>Carron McDiarmid</vt:lpwstr>
  </property>
  <property fmtid="{D5CDD505-2E9C-101B-9397-08002B2CF9AE}" pid="11" name="_PreviousAdHocReviewCycleID">
    <vt:i4>1256406638</vt:i4>
  </property>
</Properties>
</file>