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5"/>
  </p:sldMasterIdLst>
  <p:notesMasterIdLst>
    <p:notesMasterId r:id="rId13"/>
  </p:notesMasterIdLst>
  <p:sldIdLst>
    <p:sldId id="451" r:id="rId6"/>
    <p:sldId id="452" r:id="rId7"/>
    <p:sldId id="455" r:id="rId8"/>
    <p:sldId id="438" r:id="rId9"/>
    <p:sldId id="449" r:id="rId10"/>
    <p:sldId id="450" r:id="rId11"/>
    <p:sldId id="453" r:id="rId12"/>
  </p:sldIdLst>
  <p:sldSz cx="9906000" cy="6858000" type="A4"/>
  <p:notesSz cx="6805613" cy="9939338"/>
  <p:defaultTextStyle>
    <a:defPPr>
      <a:defRPr lang="en-US"/>
    </a:defPPr>
    <a:lvl1pPr marL="0" algn="l" defTabSz="957816" rtl="0" eaLnBrk="1" latinLnBrk="0" hangingPunct="1">
      <a:defRPr sz="1900" kern="1200">
        <a:solidFill>
          <a:schemeClr val="tx1"/>
        </a:solidFill>
        <a:latin typeface="+mn-lt"/>
        <a:ea typeface="+mn-ea"/>
        <a:cs typeface="+mn-cs"/>
      </a:defRPr>
    </a:lvl1pPr>
    <a:lvl2pPr marL="478908" algn="l" defTabSz="957816" rtl="0" eaLnBrk="1" latinLnBrk="0" hangingPunct="1">
      <a:defRPr sz="1900" kern="1200">
        <a:solidFill>
          <a:schemeClr val="tx1"/>
        </a:solidFill>
        <a:latin typeface="+mn-lt"/>
        <a:ea typeface="+mn-ea"/>
        <a:cs typeface="+mn-cs"/>
      </a:defRPr>
    </a:lvl2pPr>
    <a:lvl3pPr marL="957816" algn="l" defTabSz="957816" rtl="0" eaLnBrk="1" latinLnBrk="0" hangingPunct="1">
      <a:defRPr sz="1900" kern="1200">
        <a:solidFill>
          <a:schemeClr val="tx1"/>
        </a:solidFill>
        <a:latin typeface="+mn-lt"/>
        <a:ea typeface="+mn-ea"/>
        <a:cs typeface="+mn-cs"/>
      </a:defRPr>
    </a:lvl3pPr>
    <a:lvl4pPr marL="1436724" algn="l" defTabSz="957816" rtl="0" eaLnBrk="1" latinLnBrk="0" hangingPunct="1">
      <a:defRPr sz="1900" kern="1200">
        <a:solidFill>
          <a:schemeClr val="tx1"/>
        </a:solidFill>
        <a:latin typeface="+mn-lt"/>
        <a:ea typeface="+mn-ea"/>
        <a:cs typeface="+mn-cs"/>
      </a:defRPr>
    </a:lvl4pPr>
    <a:lvl5pPr marL="1915631" algn="l" defTabSz="957816" rtl="0" eaLnBrk="1" latinLnBrk="0" hangingPunct="1">
      <a:defRPr sz="1900" kern="1200">
        <a:solidFill>
          <a:schemeClr val="tx1"/>
        </a:solidFill>
        <a:latin typeface="+mn-lt"/>
        <a:ea typeface="+mn-ea"/>
        <a:cs typeface="+mn-cs"/>
      </a:defRPr>
    </a:lvl5pPr>
    <a:lvl6pPr marL="2394539" algn="l" defTabSz="957816" rtl="0" eaLnBrk="1" latinLnBrk="0" hangingPunct="1">
      <a:defRPr sz="1900" kern="1200">
        <a:solidFill>
          <a:schemeClr val="tx1"/>
        </a:solidFill>
        <a:latin typeface="+mn-lt"/>
        <a:ea typeface="+mn-ea"/>
        <a:cs typeface="+mn-cs"/>
      </a:defRPr>
    </a:lvl6pPr>
    <a:lvl7pPr marL="2873447" algn="l" defTabSz="957816" rtl="0" eaLnBrk="1" latinLnBrk="0" hangingPunct="1">
      <a:defRPr sz="1900" kern="1200">
        <a:solidFill>
          <a:schemeClr val="tx1"/>
        </a:solidFill>
        <a:latin typeface="+mn-lt"/>
        <a:ea typeface="+mn-ea"/>
        <a:cs typeface="+mn-cs"/>
      </a:defRPr>
    </a:lvl7pPr>
    <a:lvl8pPr marL="3352355" algn="l" defTabSz="957816" rtl="0" eaLnBrk="1" latinLnBrk="0" hangingPunct="1">
      <a:defRPr sz="1900" kern="1200">
        <a:solidFill>
          <a:schemeClr val="tx1"/>
        </a:solidFill>
        <a:latin typeface="+mn-lt"/>
        <a:ea typeface="+mn-ea"/>
        <a:cs typeface="+mn-cs"/>
      </a:defRPr>
    </a:lvl8pPr>
    <a:lvl9pPr marL="3831263" algn="l" defTabSz="957816" rtl="0" eaLnBrk="1" latinLnBrk="0" hangingPunct="1">
      <a:defRPr sz="19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tt Bailey" initials="M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9" autoAdjust="0"/>
    <p:restoredTop sz="85089" autoAdjust="0"/>
  </p:normalViewPr>
  <p:slideViewPr>
    <p:cSldViewPr showGuides="1">
      <p:cViewPr>
        <p:scale>
          <a:sx n="70" d="100"/>
          <a:sy n="70" d="100"/>
        </p:scale>
        <p:origin x="-924" y="-96"/>
      </p:cViewPr>
      <p:guideLst>
        <p:guide orient="horz" pos="2160"/>
        <p:guide pos="3120"/>
      </p:guideLst>
    </p:cSldViewPr>
  </p:slideViewPr>
  <p:outlineViewPr>
    <p:cViewPr>
      <p:scale>
        <a:sx n="33" d="100"/>
        <a:sy n="33" d="100"/>
      </p:scale>
      <p:origin x="6" y="151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BB4957-754B-4DEC-962E-368F95D49F92}" type="doc">
      <dgm:prSet loTypeId="urn:microsoft.com/office/officeart/2005/8/layout/radial3" loCatId="cycle" qsTypeId="urn:microsoft.com/office/officeart/2005/8/quickstyle/simple1" qsCatId="simple" csTypeId="urn:microsoft.com/office/officeart/2005/8/colors/colorful5" csCatId="colorful" phldr="1"/>
      <dgm:spPr/>
      <dgm:t>
        <a:bodyPr/>
        <a:lstStyle/>
        <a:p>
          <a:endParaRPr lang="en-GB"/>
        </a:p>
      </dgm:t>
    </dgm:pt>
    <dgm:pt modelId="{79706437-0D4E-471A-9DD0-592FE5D26F4B}">
      <dgm:prSet phldrT="[Text]" custT="1"/>
      <dgm:spPr/>
      <dgm:t>
        <a:bodyPr/>
        <a:lstStyle/>
        <a:p>
          <a:r>
            <a:rPr lang="en-GB" sz="2000" b="1" dirty="0" smtClean="0"/>
            <a:t>Efficiency &amp; Lean Activity</a:t>
          </a:r>
          <a:endParaRPr lang="en-GB" sz="2000" b="1" dirty="0"/>
        </a:p>
      </dgm:t>
    </dgm:pt>
    <dgm:pt modelId="{2EA278C8-B0CA-4B96-9E55-EE0DA7776A40}" type="parTrans" cxnId="{CD4EB911-CA60-4ED2-A523-25061863450D}">
      <dgm:prSet/>
      <dgm:spPr/>
      <dgm:t>
        <a:bodyPr/>
        <a:lstStyle/>
        <a:p>
          <a:endParaRPr lang="en-GB"/>
        </a:p>
      </dgm:t>
    </dgm:pt>
    <dgm:pt modelId="{FB3636F9-9C1D-4BD2-9D3C-33A06EB71C23}" type="sibTrans" cxnId="{CD4EB911-CA60-4ED2-A523-25061863450D}">
      <dgm:prSet/>
      <dgm:spPr/>
      <dgm:t>
        <a:bodyPr/>
        <a:lstStyle/>
        <a:p>
          <a:endParaRPr lang="en-GB"/>
        </a:p>
      </dgm:t>
    </dgm:pt>
    <dgm:pt modelId="{3EA1CDF6-113C-4875-AF24-9A500E5DFD8B}">
      <dgm:prSet phldrT="[Text]" custT="1"/>
      <dgm:spPr/>
      <dgm:t>
        <a:bodyPr/>
        <a:lstStyle/>
        <a:p>
          <a:r>
            <a:rPr lang="en-GB" sz="2000" b="1" dirty="0" smtClean="0"/>
            <a:t>Priorities</a:t>
          </a:r>
          <a:endParaRPr lang="en-GB" sz="2000" b="1" dirty="0"/>
        </a:p>
      </dgm:t>
    </dgm:pt>
    <dgm:pt modelId="{FF96AEB8-CA72-4324-9E69-EBD571EA5A59}" type="parTrans" cxnId="{37E2F0C4-6B1A-4E04-8137-9C19DF32151B}">
      <dgm:prSet/>
      <dgm:spPr/>
      <dgm:t>
        <a:bodyPr/>
        <a:lstStyle/>
        <a:p>
          <a:endParaRPr lang="en-GB"/>
        </a:p>
      </dgm:t>
    </dgm:pt>
    <dgm:pt modelId="{92FE7EA8-EC2E-4CCD-BB09-CCD79F612E1B}" type="sibTrans" cxnId="{37E2F0C4-6B1A-4E04-8137-9C19DF32151B}">
      <dgm:prSet/>
      <dgm:spPr/>
      <dgm:t>
        <a:bodyPr/>
        <a:lstStyle/>
        <a:p>
          <a:endParaRPr lang="en-GB"/>
        </a:p>
      </dgm:t>
    </dgm:pt>
    <dgm:pt modelId="{CF70EEBD-95EB-4444-BFED-6D8EB0D575BA}">
      <dgm:prSet phldrT="[Text]" custT="1"/>
      <dgm:spPr/>
      <dgm:t>
        <a:bodyPr/>
        <a:lstStyle/>
        <a:p>
          <a:r>
            <a:rPr lang="en-GB" sz="2000" b="1" dirty="0" smtClean="0"/>
            <a:t>Continuous Improvement (services &amp; staff)</a:t>
          </a:r>
          <a:endParaRPr lang="en-GB" sz="2000" b="1" dirty="0"/>
        </a:p>
      </dgm:t>
    </dgm:pt>
    <dgm:pt modelId="{4CE0FBD7-2F58-4049-B9C8-76D48DC4C01F}" type="parTrans" cxnId="{B27C5305-109E-46EC-8AD4-D3F0A2B6CEDC}">
      <dgm:prSet/>
      <dgm:spPr/>
      <dgm:t>
        <a:bodyPr/>
        <a:lstStyle/>
        <a:p>
          <a:endParaRPr lang="en-GB"/>
        </a:p>
      </dgm:t>
    </dgm:pt>
    <dgm:pt modelId="{0FFB4018-FA3B-4815-A5C2-7BF406B252B8}" type="sibTrans" cxnId="{B27C5305-109E-46EC-8AD4-D3F0A2B6CEDC}">
      <dgm:prSet/>
      <dgm:spPr/>
      <dgm:t>
        <a:bodyPr/>
        <a:lstStyle/>
        <a:p>
          <a:endParaRPr lang="en-GB"/>
        </a:p>
      </dgm:t>
    </dgm:pt>
    <dgm:pt modelId="{A04F49CC-AC4F-46F1-BBC4-ED83500D27AA}">
      <dgm:prSet phldrT="[Text]"/>
      <dgm:spPr/>
      <dgm:t>
        <a:bodyPr/>
        <a:lstStyle/>
        <a:p>
          <a:endParaRPr lang="en-GB" dirty="0"/>
        </a:p>
      </dgm:t>
    </dgm:pt>
    <dgm:pt modelId="{6CF18A22-4CAD-4912-922E-327BE291DD04}" type="parTrans" cxnId="{BB3080A9-51E0-48DD-A84E-F17D9CA4CA56}">
      <dgm:prSet/>
      <dgm:spPr/>
      <dgm:t>
        <a:bodyPr/>
        <a:lstStyle/>
        <a:p>
          <a:endParaRPr lang="en-GB"/>
        </a:p>
      </dgm:t>
    </dgm:pt>
    <dgm:pt modelId="{60267816-C3AA-452A-AA3B-A958DE4F594D}" type="sibTrans" cxnId="{BB3080A9-51E0-48DD-A84E-F17D9CA4CA56}">
      <dgm:prSet/>
      <dgm:spPr/>
      <dgm:t>
        <a:bodyPr/>
        <a:lstStyle/>
        <a:p>
          <a:endParaRPr lang="en-GB"/>
        </a:p>
      </dgm:t>
    </dgm:pt>
    <dgm:pt modelId="{B8CD588E-E210-4764-BF9E-64617B49553E}">
      <dgm:prSet phldrT="[Text]" custT="1"/>
      <dgm:spPr/>
      <dgm:t>
        <a:bodyPr/>
        <a:lstStyle/>
        <a:p>
          <a:r>
            <a:rPr lang="en-GB" sz="2000" b="1" dirty="0" smtClean="0"/>
            <a:t>Targeted  Programme</a:t>
          </a:r>
          <a:endParaRPr lang="en-GB" sz="2000" b="1" dirty="0"/>
        </a:p>
      </dgm:t>
    </dgm:pt>
    <dgm:pt modelId="{B83DEE33-D354-44E5-AF85-2E99AA17829E}" type="sibTrans" cxnId="{3EA1676A-BAF9-433C-A957-DFF98E3BA55B}">
      <dgm:prSet/>
      <dgm:spPr/>
      <dgm:t>
        <a:bodyPr/>
        <a:lstStyle/>
        <a:p>
          <a:endParaRPr lang="en-GB"/>
        </a:p>
      </dgm:t>
    </dgm:pt>
    <dgm:pt modelId="{98792636-3062-4773-AAA8-3E0871CC7F8C}" type="parTrans" cxnId="{3EA1676A-BAF9-433C-A957-DFF98E3BA55B}">
      <dgm:prSet/>
      <dgm:spPr/>
      <dgm:t>
        <a:bodyPr/>
        <a:lstStyle/>
        <a:p>
          <a:endParaRPr lang="en-GB"/>
        </a:p>
      </dgm:t>
    </dgm:pt>
    <dgm:pt modelId="{6DCD8BBE-A3A2-45BC-B1F2-1CE1E3AD139A}" type="pres">
      <dgm:prSet presAssocID="{94BB4957-754B-4DEC-962E-368F95D49F92}" presName="composite" presStyleCnt="0">
        <dgm:presLayoutVars>
          <dgm:chMax val="1"/>
          <dgm:dir/>
          <dgm:resizeHandles val="exact"/>
        </dgm:presLayoutVars>
      </dgm:prSet>
      <dgm:spPr/>
      <dgm:t>
        <a:bodyPr/>
        <a:lstStyle/>
        <a:p>
          <a:endParaRPr lang="en-GB"/>
        </a:p>
      </dgm:t>
    </dgm:pt>
    <dgm:pt modelId="{0DFE6D50-3A37-4250-AE28-B65816938FEB}" type="pres">
      <dgm:prSet presAssocID="{94BB4957-754B-4DEC-962E-368F95D49F92}" presName="radial" presStyleCnt="0">
        <dgm:presLayoutVars>
          <dgm:animLvl val="ctr"/>
        </dgm:presLayoutVars>
      </dgm:prSet>
      <dgm:spPr/>
    </dgm:pt>
    <dgm:pt modelId="{06F5B21E-DD32-4A35-8EFB-0A0B29CEDB82}" type="pres">
      <dgm:prSet presAssocID="{79706437-0D4E-471A-9DD0-592FE5D26F4B}" presName="centerShape" presStyleLbl="vennNode1" presStyleIdx="0" presStyleCnt="4"/>
      <dgm:spPr/>
      <dgm:t>
        <a:bodyPr/>
        <a:lstStyle/>
        <a:p>
          <a:endParaRPr lang="en-GB"/>
        </a:p>
      </dgm:t>
    </dgm:pt>
    <dgm:pt modelId="{69736A7F-E5E0-44CD-BAA8-A2577CB4EE7B}" type="pres">
      <dgm:prSet presAssocID="{3EA1CDF6-113C-4875-AF24-9A500E5DFD8B}" presName="node" presStyleLbl="vennNode1" presStyleIdx="1" presStyleCnt="4" custScaleX="167138" custScaleY="111942" custRadScaleRad="81260" custRadScaleInc="-739">
        <dgm:presLayoutVars>
          <dgm:bulletEnabled val="1"/>
        </dgm:presLayoutVars>
      </dgm:prSet>
      <dgm:spPr/>
      <dgm:t>
        <a:bodyPr/>
        <a:lstStyle/>
        <a:p>
          <a:endParaRPr lang="en-GB"/>
        </a:p>
      </dgm:t>
    </dgm:pt>
    <dgm:pt modelId="{A48A4369-EF39-45D3-8B41-29A1F1DA21E5}" type="pres">
      <dgm:prSet presAssocID="{CF70EEBD-95EB-4444-BFED-6D8EB0D575BA}" presName="node" presStyleLbl="vennNode1" presStyleIdx="2" presStyleCnt="4" custScaleX="165576" custScaleY="139978">
        <dgm:presLayoutVars>
          <dgm:bulletEnabled val="1"/>
        </dgm:presLayoutVars>
      </dgm:prSet>
      <dgm:spPr/>
      <dgm:t>
        <a:bodyPr/>
        <a:lstStyle/>
        <a:p>
          <a:endParaRPr lang="en-GB"/>
        </a:p>
      </dgm:t>
    </dgm:pt>
    <dgm:pt modelId="{17C23668-7660-464D-810C-BC473DDC8CF9}" type="pres">
      <dgm:prSet presAssocID="{B8CD588E-E210-4764-BF9E-64617B49553E}" presName="node" presStyleLbl="vennNode1" presStyleIdx="3" presStyleCnt="4" custScaleX="172119" custScaleY="137352">
        <dgm:presLayoutVars>
          <dgm:bulletEnabled val="1"/>
        </dgm:presLayoutVars>
      </dgm:prSet>
      <dgm:spPr/>
      <dgm:t>
        <a:bodyPr/>
        <a:lstStyle/>
        <a:p>
          <a:endParaRPr lang="en-GB"/>
        </a:p>
      </dgm:t>
    </dgm:pt>
  </dgm:ptLst>
  <dgm:cxnLst>
    <dgm:cxn modelId="{6BFE4400-024C-46C5-AAF4-C0A3E02D65D8}" type="presOf" srcId="{79706437-0D4E-471A-9DD0-592FE5D26F4B}" destId="{06F5B21E-DD32-4A35-8EFB-0A0B29CEDB82}" srcOrd="0" destOrd="0" presId="urn:microsoft.com/office/officeart/2005/8/layout/radial3"/>
    <dgm:cxn modelId="{10E0600F-C121-4780-9FFC-040C52E3170B}" type="presOf" srcId="{94BB4957-754B-4DEC-962E-368F95D49F92}" destId="{6DCD8BBE-A3A2-45BC-B1F2-1CE1E3AD139A}" srcOrd="0" destOrd="0" presId="urn:microsoft.com/office/officeart/2005/8/layout/radial3"/>
    <dgm:cxn modelId="{BB3080A9-51E0-48DD-A84E-F17D9CA4CA56}" srcId="{94BB4957-754B-4DEC-962E-368F95D49F92}" destId="{A04F49CC-AC4F-46F1-BBC4-ED83500D27AA}" srcOrd="1" destOrd="0" parTransId="{6CF18A22-4CAD-4912-922E-327BE291DD04}" sibTransId="{60267816-C3AA-452A-AA3B-A958DE4F594D}"/>
    <dgm:cxn modelId="{37E2F0C4-6B1A-4E04-8137-9C19DF32151B}" srcId="{79706437-0D4E-471A-9DD0-592FE5D26F4B}" destId="{3EA1CDF6-113C-4875-AF24-9A500E5DFD8B}" srcOrd="0" destOrd="0" parTransId="{FF96AEB8-CA72-4324-9E69-EBD571EA5A59}" sibTransId="{92FE7EA8-EC2E-4CCD-BB09-CCD79F612E1B}"/>
    <dgm:cxn modelId="{CD4EB911-CA60-4ED2-A523-25061863450D}" srcId="{94BB4957-754B-4DEC-962E-368F95D49F92}" destId="{79706437-0D4E-471A-9DD0-592FE5D26F4B}" srcOrd="0" destOrd="0" parTransId="{2EA278C8-B0CA-4B96-9E55-EE0DA7776A40}" sibTransId="{FB3636F9-9C1D-4BD2-9D3C-33A06EB71C23}"/>
    <dgm:cxn modelId="{6AF1912E-8AB0-4C97-BFC3-323F5DD5F46E}" type="presOf" srcId="{CF70EEBD-95EB-4444-BFED-6D8EB0D575BA}" destId="{A48A4369-EF39-45D3-8B41-29A1F1DA21E5}" srcOrd="0" destOrd="0" presId="urn:microsoft.com/office/officeart/2005/8/layout/radial3"/>
    <dgm:cxn modelId="{3EA1676A-BAF9-433C-A957-DFF98E3BA55B}" srcId="{79706437-0D4E-471A-9DD0-592FE5D26F4B}" destId="{B8CD588E-E210-4764-BF9E-64617B49553E}" srcOrd="2" destOrd="0" parTransId="{98792636-3062-4773-AAA8-3E0871CC7F8C}" sibTransId="{B83DEE33-D354-44E5-AF85-2E99AA17829E}"/>
    <dgm:cxn modelId="{B27C5305-109E-46EC-8AD4-D3F0A2B6CEDC}" srcId="{79706437-0D4E-471A-9DD0-592FE5D26F4B}" destId="{CF70EEBD-95EB-4444-BFED-6D8EB0D575BA}" srcOrd="1" destOrd="0" parTransId="{4CE0FBD7-2F58-4049-B9C8-76D48DC4C01F}" sibTransId="{0FFB4018-FA3B-4815-A5C2-7BF406B252B8}"/>
    <dgm:cxn modelId="{CE43C703-7D4E-4181-BDEA-A684B03FF636}" type="presOf" srcId="{3EA1CDF6-113C-4875-AF24-9A500E5DFD8B}" destId="{69736A7F-E5E0-44CD-BAA8-A2577CB4EE7B}" srcOrd="0" destOrd="0" presId="urn:microsoft.com/office/officeart/2005/8/layout/radial3"/>
    <dgm:cxn modelId="{3E0FFB2B-50CB-4084-824D-B58746C0C75B}" type="presOf" srcId="{B8CD588E-E210-4764-BF9E-64617B49553E}" destId="{17C23668-7660-464D-810C-BC473DDC8CF9}" srcOrd="0" destOrd="0" presId="urn:microsoft.com/office/officeart/2005/8/layout/radial3"/>
    <dgm:cxn modelId="{2399B63B-7C4A-4892-ADDD-20B8927B31E8}" type="presParOf" srcId="{6DCD8BBE-A3A2-45BC-B1F2-1CE1E3AD139A}" destId="{0DFE6D50-3A37-4250-AE28-B65816938FEB}" srcOrd="0" destOrd="0" presId="urn:microsoft.com/office/officeart/2005/8/layout/radial3"/>
    <dgm:cxn modelId="{11C3BBD7-BA7C-43C7-A823-943FD02725F3}" type="presParOf" srcId="{0DFE6D50-3A37-4250-AE28-B65816938FEB}" destId="{06F5B21E-DD32-4A35-8EFB-0A0B29CEDB82}" srcOrd="0" destOrd="0" presId="urn:microsoft.com/office/officeart/2005/8/layout/radial3"/>
    <dgm:cxn modelId="{A48C5D8B-CB17-4EF0-ACDF-F1623E9EC5D4}" type="presParOf" srcId="{0DFE6D50-3A37-4250-AE28-B65816938FEB}" destId="{69736A7F-E5E0-44CD-BAA8-A2577CB4EE7B}" srcOrd="1" destOrd="0" presId="urn:microsoft.com/office/officeart/2005/8/layout/radial3"/>
    <dgm:cxn modelId="{A776547E-1E6B-40FB-8B97-BB6EFB37F7B9}" type="presParOf" srcId="{0DFE6D50-3A37-4250-AE28-B65816938FEB}" destId="{A48A4369-EF39-45D3-8B41-29A1F1DA21E5}" srcOrd="2" destOrd="0" presId="urn:microsoft.com/office/officeart/2005/8/layout/radial3"/>
    <dgm:cxn modelId="{5840A7B2-48CF-4548-8F91-788E827AA9B7}" type="presParOf" srcId="{0DFE6D50-3A37-4250-AE28-B65816938FEB}" destId="{17C23668-7660-464D-810C-BC473DDC8CF9}" srcOrd="3"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F5B21E-DD32-4A35-8EFB-0A0B29CEDB82}">
      <dsp:nvSpPr>
        <dsp:cNvPr id="0" name=""/>
        <dsp:cNvSpPr/>
      </dsp:nvSpPr>
      <dsp:spPr>
        <a:xfrm>
          <a:off x="1504488" y="1430318"/>
          <a:ext cx="3238991" cy="3238991"/>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b="1" kern="1200" dirty="0" smtClean="0"/>
            <a:t>Efficiency &amp; Lean Activity</a:t>
          </a:r>
          <a:endParaRPr lang="en-GB" sz="2000" b="1" kern="1200" dirty="0"/>
        </a:p>
      </dsp:txBody>
      <dsp:txXfrm>
        <a:off x="1978827" y="1904657"/>
        <a:ext cx="2290313" cy="2290313"/>
      </dsp:txXfrm>
    </dsp:sp>
    <dsp:sp modelId="{69736A7F-E5E0-44CD-BAA8-A2577CB4EE7B}">
      <dsp:nvSpPr>
        <dsp:cNvPr id="0" name=""/>
        <dsp:cNvSpPr/>
      </dsp:nvSpPr>
      <dsp:spPr>
        <a:xfrm>
          <a:off x="1744085" y="431206"/>
          <a:ext cx="2706792" cy="1812895"/>
        </a:xfrm>
        <a:prstGeom prst="ellipse">
          <a:avLst/>
        </a:prstGeom>
        <a:solidFill>
          <a:schemeClr val="accent5">
            <a:alpha val="50000"/>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b="1" kern="1200" dirty="0" smtClean="0"/>
            <a:t>Priorities</a:t>
          </a:r>
          <a:endParaRPr lang="en-GB" sz="2000" b="1" kern="1200" dirty="0"/>
        </a:p>
      </dsp:txBody>
      <dsp:txXfrm>
        <a:off x="2140486" y="696698"/>
        <a:ext cx="1913990" cy="1281911"/>
      </dsp:txXfrm>
    </dsp:sp>
    <dsp:sp modelId="{A48A4369-EF39-45D3-8B41-29A1F1DA21E5}">
      <dsp:nvSpPr>
        <dsp:cNvPr id="0" name=""/>
        <dsp:cNvSpPr/>
      </dsp:nvSpPr>
      <dsp:spPr>
        <a:xfrm>
          <a:off x="3608182" y="2969978"/>
          <a:ext cx="2681496" cy="2266937"/>
        </a:xfrm>
        <a:prstGeom prst="ellipse">
          <a:avLst/>
        </a:prstGeom>
        <a:solidFill>
          <a:schemeClr val="accent5">
            <a:alpha val="50000"/>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b="1" kern="1200" dirty="0" smtClean="0"/>
            <a:t>Continuous Improvement (services &amp; staff)</a:t>
          </a:r>
          <a:endParaRPr lang="en-GB" sz="2000" b="1" kern="1200" dirty="0"/>
        </a:p>
      </dsp:txBody>
      <dsp:txXfrm>
        <a:off x="4000878" y="3301963"/>
        <a:ext cx="1896104" cy="1602967"/>
      </dsp:txXfrm>
    </dsp:sp>
    <dsp:sp modelId="{17C23668-7660-464D-810C-BC473DDC8CF9}">
      <dsp:nvSpPr>
        <dsp:cNvPr id="0" name=""/>
        <dsp:cNvSpPr/>
      </dsp:nvSpPr>
      <dsp:spPr>
        <a:xfrm>
          <a:off x="-94692" y="2991242"/>
          <a:ext cx="2787459" cy="2224409"/>
        </a:xfrm>
        <a:prstGeom prst="ellipse">
          <a:avLst/>
        </a:prstGeom>
        <a:solidFill>
          <a:schemeClr val="accent5">
            <a:alpha val="50000"/>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b="1" kern="1200" dirty="0" smtClean="0"/>
            <a:t>Targeted  Programme</a:t>
          </a:r>
          <a:endParaRPr lang="en-GB" sz="2000" b="1" kern="1200" dirty="0"/>
        </a:p>
      </dsp:txBody>
      <dsp:txXfrm>
        <a:off x="313522" y="3316999"/>
        <a:ext cx="1971031" cy="1572895"/>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D557C8A5-E295-4954-AC31-E09F2E7AEB5D}" type="datetimeFigureOut">
              <a:rPr lang="en-GB" smtClean="0"/>
              <a:t>13/02/2018</a:t>
            </a:fld>
            <a:endParaRPr lang="en-GB" dirty="0"/>
          </a:p>
        </p:txBody>
      </p:sp>
      <p:sp>
        <p:nvSpPr>
          <p:cNvPr id="4" name="Slide Image Placeholder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562" y="4721186"/>
            <a:ext cx="5444490" cy="4472702"/>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4D6614D3-957E-421D-B2A5-0068A58F3E57}" type="slidenum">
              <a:rPr lang="en-GB" smtClean="0"/>
              <a:t>‹#›</a:t>
            </a:fld>
            <a:endParaRPr lang="en-GB" dirty="0"/>
          </a:p>
        </p:txBody>
      </p:sp>
    </p:spTree>
    <p:extLst>
      <p:ext uri="{BB962C8B-B14F-4D97-AF65-F5344CB8AC3E}">
        <p14:creationId xmlns:p14="http://schemas.microsoft.com/office/powerpoint/2010/main" val="468525205"/>
      </p:ext>
    </p:extLst>
  </p:cSld>
  <p:clrMap bg1="lt1" tx1="dk1" bg2="lt2" tx2="dk2" accent1="accent1" accent2="accent2" accent3="accent3" accent4="accent4" accent5="accent5" accent6="accent6" hlink="hlink" folHlink="folHlink"/>
  <p:notesStyle>
    <a:lvl1pPr marL="0" algn="l" defTabSz="957816" rtl="0" eaLnBrk="1" latinLnBrk="0" hangingPunct="1">
      <a:defRPr sz="1300" kern="1200">
        <a:solidFill>
          <a:schemeClr val="tx1"/>
        </a:solidFill>
        <a:latin typeface="+mn-lt"/>
        <a:ea typeface="+mn-ea"/>
        <a:cs typeface="+mn-cs"/>
      </a:defRPr>
    </a:lvl1pPr>
    <a:lvl2pPr marL="478908" algn="l" defTabSz="957816" rtl="0" eaLnBrk="1" latinLnBrk="0" hangingPunct="1">
      <a:defRPr sz="1300" kern="1200">
        <a:solidFill>
          <a:schemeClr val="tx1"/>
        </a:solidFill>
        <a:latin typeface="+mn-lt"/>
        <a:ea typeface="+mn-ea"/>
        <a:cs typeface="+mn-cs"/>
      </a:defRPr>
    </a:lvl2pPr>
    <a:lvl3pPr marL="957816" algn="l" defTabSz="957816" rtl="0" eaLnBrk="1" latinLnBrk="0" hangingPunct="1">
      <a:defRPr sz="1300" kern="1200">
        <a:solidFill>
          <a:schemeClr val="tx1"/>
        </a:solidFill>
        <a:latin typeface="+mn-lt"/>
        <a:ea typeface="+mn-ea"/>
        <a:cs typeface="+mn-cs"/>
      </a:defRPr>
    </a:lvl3pPr>
    <a:lvl4pPr marL="1436724" algn="l" defTabSz="957816" rtl="0" eaLnBrk="1" latinLnBrk="0" hangingPunct="1">
      <a:defRPr sz="1300" kern="1200">
        <a:solidFill>
          <a:schemeClr val="tx1"/>
        </a:solidFill>
        <a:latin typeface="+mn-lt"/>
        <a:ea typeface="+mn-ea"/>
        <a:cs typeface="+mn-cs"/>
      </a:defRPr>
    </a:lvl4pPr>
    <a:lvl5pPr marL="1915631" algn="l" defTabSz="957816" rtl="0" eaLnBrk="1" latinLnBrk="0" hangingPunct="1">
      <a:defRPr sz="1300" kern="1200">
        <a:solidFill>
          <a:schemeClr val="tx1"/>
        </a:solidFill>
        <a:latin typeface="+mn-lt"/>
        <a:ea typeface="+mn-ea"/>
        <a:cs typeface="+mn-cs"/>
      </a:defRPr>
    </a:lvl5pPr>
    <a:lvl6pPr marL="2394539" algn="l" defTabSz="957816" rtl="0" eaLnBrk="1" latinLnBrk="0" hangingPunct="1">
      <a:defRPr sz="1300" kern="1200">
        <a:solidFill>
          <a:schemeClr val="tx1"/>
        </a:solidFill>
        <a:latin typeface="+mn-lt"/>
        <a:ea typeface="+mn-ea"/>
        <a:cs typeface="+mn-cs"/>
      </a:defRPr>
    </a:lvl6pPr>
    <a:lvl7pPr marL="2873447" algn="l" defTabSz="957816" rtl="0" eaLnBrk="1" latinLnBrk="0" hangingPunct="1">
      <a:defRPr sz="1300" kern="1200">
        <a:solidFill>
          <a:schemeClr val="tx1"/>
        </a:solidFill>
        <a:latin typeface="+mn-lt"/>
        <a:ea typeface="+mn-ea"/>
        <a:cs typeface="+mn-cs"/>
      </a:defRPr>
    </a:lvl7pPr>
    <a:lvl8pPr marL="3352355" algn="l" defTabSz="957816" rtl="0" eaLnBrk="1" latinLnBrk="0" hangingPunct="1">
      <a:defRPr sz="1300" kern="1200">
        <a:solidFill>
          <a:schemeClr val="tx1"/>
        </a:solidFill>
        <a:latin typeface="+mn-lt"/>
        <a:ea typeface="+mn-ea"/>
        <a:cs typeface="+mn-cs"/>
      </a:defRPr>
    </a:lvl8pPr>
    <a:lvl9pPr marL="3831263" algn="l" defTabSz="957816"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600" dirty="0"/>
              <a:t>Short</a:t>
            </a:r>
          </a:p>
          <a:p>
            <a:endParaRPr lang="en-GB" sz="1600" dirty="0"/>
          </a:p>
          <a:p>
            <a:r>
              <a:rPr lang="en-GB" sz="1600" dirty="0"/>
              <a:t>Welcome</a:t>
            </a:r>
          </a:p>
          <a:p>
            <a:r>
              <a:rPr lang="en-GB" sz="1600" dirty="0"/>
              <a:t>Special welcome to first timers</a:t>
            </a:r>
          </a:p>
          <a:p>
            <a:r>
              <a:rPr lang="en-GB" sz="1600" dirty="0"/>
              <a:t>Refer to Quality Awards in November</a:t>
            </a:r>
          </a:p>
          <a:p>
            <a:r>
              <a:rPr lang="en-GB" sz="1600" dirty="0"/>
              <a:t>Aims to Brief, Inform, Look Ahead</a:t>
            </a:r>
          </a:p>
          <a:p>
            <a:r>
              <a:rPr lang="en-GB" sz="1600" dirty="0"/>
              <a:t>Hope you will share</a:t>
            </a:r>
          </a:p>
        </p:txBody>
      </p:sp>
      <p:sp>
        <p:nvSpPr>
          <p:cNvPr id="4" name="Slide Number Placeholder 3"/>
          <p:cNvSpPr>
            <a:spLocks noGrp="1"/>
          </p:cNvSpPr>
          <p:nvPr>
            <p:ph type="sldNum" sz="quarter" idx="10"/>
          </p:nvPr>
        </p:nvSpPr>
        <p:spPr/>
        <p:txBody>
          <a:bodyPr/>
          <a:lstStyle/>
          <a:p>
            <a:fld id="{7427AA53-D485-48C4-A1C3-631D24EF3759}" type="slidenum">
              <a:rPr lang="en-GB" smtClean="0"/>
              <a:t>1</a:t>
            </a:fld>
            <a:endParaRPr lang="en-GB"/>
          </a:p>
        </p:txBody>
      </p:sp>
    </p:spTree>
    <p:extLst>
      <p:ext uri="{BB962C8B-B14F-4D97-AF65-F5344CB8AC3E}">
        <p14:creationId xmlns:p14="http://schemas.microsoft.com/office/powerpoint/2010/main" val="1589899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a:p>
            <a:endParaRPr lang="en-GB" sz="1600" dirty="0"/>
          </a:p>
        </p:txBody>
      </p:sp>
      <p:sp>
        <p:nvSpPr>
          <p:cNvPr id="4" name="Slide Number Placeholder 3"/>
          <p:cNvSpPr>
            <a:spLocks noGrp="1"/>
          </p:cNvSpPr>
          <p:nvPr>
            <p:ph type="sldNum" sz="quarter" idx="10"/>
          </p:nvPr>
        </p:nvSpPr>
        <p:spPr/>
        <p:txBody>
          <a:bodyPr/>
          <a:lstStyle/>
          <a:p>
            <a:fld id="{7427AA53-D485-48C4-A1C3-631D24EF3759}" type="slidenum">
              <a:rPr lang="en-GB" smtClean="0"/>
              <a:t>2</a:t>
            </a:fld>
            <a:endParaRPr lang="en-GB"/>
          </a:p>
        </p:txBody>
      </p:sp>
    </p:spTree>
    <p:extLst>
      <p:ext uri="{BB962C8B-B14F-4D97-AF65-F5344CB8AC3E}">
        <p14:creationId xmlns:p14="http://schemas.microsoft.com/office/powerpoint/2010/main" val="303592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4D6614D3-957E-421D-B2A5-0068A58F3E57}" type="slidenum">
              <a:rPr lang="en-GB" smtClean="0"/>
              <a:t>4</a:t>
            </a:fld>
            <a:endParaRPr lang="en-GB" dirty="0"/>
          </a:p>
        </p:txBody>
      </p:sp>
    </p:spTree>
    <p:extLst>
      <p:ext uri="{BB962C8B-B14F-4D97-AF65-F5344CB8AC3E}">
        <p14:creationId xmlns:p14="http://schemas.microsoft.com/office/powerpoint/2010/main" val="2681852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a:p>
            <a:endParaRPr lang="en-GB" sz="1600" dirty="0"/>
          </a:p>
        </p:txBody>
      </p:sp>
      <p:sp>
        <p:nvSpPr>
          <p:cNvPr id="4" name="Slide Number Placeholder 3"/>
          <p:cNvSpPr>
            <a:spLocks noGrp="1"/>
          </p:cNvSpPr>
          <p:nvPr>
            <p:ph type="sldNum" sz="quarter" idx="10"/>
          </p:nvPr>
        </p:nvSpPr>
        <p:spPr/>
        <p:txBody>
          <a:bodyPr/>
          <a:lstStyle/>
          <a:p>
            <a:fld id="{7427AA53-D485-48C4-A1C3-631D24EF3759}" type="slidenum">
              <a:rPr lang="en-GB" smtClean="0"/>
              <a:t>7</a:t>
            </a:fld>
            <a:endParaRPr lang="en-GB"/>
          </a:p>
        </p:txBody>
      </p:sp>
    </p:spTree>
    <p:extLst>
      <p:ext uri="{BB962C8B-B14F-4D97-AF65-F5344CB8AC3E}">
        <p14:creationId xmlns:p14="http://schemas.microsoft.com/office/powerpoint/2010/main" val="303592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2184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274638"/>
            <a:ext cx="89154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one line title</a:t>
            </a:r>
            <a:endParaRPr lang="en-GB" dirty="0"/>
          </a:p>
        </p:txBody>
      </p:sp>
      <p:sp>
        <p:nvSpPr>
          <p:cNvPr id="3" name="Content Placeholder 2"/>
          <p:cNvSpPr>
            <a:spLocks noGrp="1"/>
          </p:cNvSpPr>
          <p:nvPr>
            <p:ph idx="1" hasCustomPrompt="1"/>
          </p:nvPr>
        </p:nvSpPr>
        <p:spPr>
          <a:xfrm>
            <a:off x="818543" y="1772816"/>
            <a:ext cx="4056451"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5" name="Straight Connector 4"/>
          <p:cNvCxnSpPr/>
          <p:nvPr userDrawn="1"/>
        </p:nvCxnSpPr>
        <p:spPr bwMode="auto">
          <a:xfrm>
            <a:off x="974558" y="1052736"/>
            <a:ext cx="8268442"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818543" y="1124744"/>
            <a:ext cx="8268919"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smtClean="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smtClean="0"/>
          </a:p>
        </p:txBody>
      </p:sp>
      <p:sp>
        <p:nvSpPr>
          <p:cNvPr id="7" name="Content Placeholder 2"/>
          <p:cNvSpPr>
            <a:spLocks noGrp="1"/>
          </p:cNvSpPr>
          <p:nvPr>
            <p:ph idx="11" hasCustomPrompt="1"/>
          </p:nvPr>
        </p:nvSpPr>
        <p:spPr>
          <a:xfrm>
            <a:off x="5031011" y="1772816"/>
            <a:ext cx="4056451"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3648210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274638"/>
            <a:ext cx="89154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a:t>
            </a:r>
            <a:br>
              <a:rPr lang="en-US" dirty="0" smtClean="0"/>
            </a:br>
            <a:r>
              <a:rPr lang="en-US" dirty="0" smtClean="0"/>
              <a:t>two line title</a:t>
            </a:r>
            <a:endParaRPr lang="en-GB" dirty="0"/>
          </a:p>
        </p:txBody>
      </p:sp>
      <p:sp>
        <p:nvSpPr>
          <p:cNvPr id="3" name="Content Placeholder 2"/>
          <p:cNvSpPr>
            <a:spLocks noGrp="1"/>
          </p:cNvSpPr>
          <p:nvPr>
            <p:ph idx="1" hasCustomPrompt="1"/>
          </p:nvPr>
        </p:nvSpPr>
        <p:spPr>
          <a:xfrm>
            <a:off x="818543" y="2348880"/>
            <a:ext cx="4056451"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6" name="Straight Connector 5"/>
          <p:cNvCxnSpPr/>
          <p:nvPr userDrawn="1"/>
        </p:nvCxnSpPr>
        <p:spPr bwMode="auto">
          <a:xfrm>
            <a:off x="818543" y="1628800"/>
            <a:ext cx="8424459"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818543" y="1700809"/>
            <a:ext cx="8268919"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smtClean="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smtClean="0"/>
          </a:p>
        </p:txBody>
      </p:sp>
      <p:sp>
        <p:nvSpPr>
          <p:cNvPr id="7" name="Content Placeholder 2"/>
          <p:cNvSpPr>
            <a:spLocks noGrp="1"/>
          </p:cNvSpPr>
          <p:nvPr>
            <p:ph idx="11" hasCustomPrompt="1"/>
          </p:nvPr>
        </p:nvSpPr>
        <p:spPr>
          <a:xfrm>
            <a:off x="5031011" y="2348880"/>
            <a:ext cx="4056451"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4275212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3908" y="548680"/>
            <a:ext cx="2868962" cy="1162050"/>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caption title </a:t>
            </a:r>
            <a:endParaRPr lang="en-GB" dirty="0"/>
          </a:p>
        </p:txBody>
      </p:sp>
      <p:sp>
        <p:nvSpPr>
          <p:cNvPr id="4" name="Content Placeholder 2"/>
          <p:cNvSpPr>
            <a:spLocks noGrp="1"/>
          </p:cNvSpPr>
          <p:nvPr>
            <p:ph idx="1"/>
          </p:nvPr>
        </p:nvSpPr>
        <p:spPr>
          <a:xfrm>
            <a:off x="3938887" y="548682"/>
            <a:ext cx="5159778" cy="5853113"/>
          </a:xfrm>
          <a:prstGeom prst="rect">
            <a:avLst/>
          </a:prstGeom>
        </p:spPr>
        <p:txBody>
          <a:bodyPr/>
          <a:lstStyle>
            <a:lvl1pPr>
              <a:defRPr sz="2800">
                <a:latin typeface="Ebrima" panose="02000000000000000000" pitchFamily="2" charset="0"/>
                <a:ea typeface="Ebrima" panose="02000000000000000000" pitchFamily="2" charset="0"/>
                <a:cs typeface="Ebrima" panose="02000000000000000000" pitchFamily="2" charset="0"/>
              </a:defRPr>
            </a:lvl1pPr>
            <a:lvl2pPr>
              <a:defRPr sz="24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1800">
                <a:latin typeface="Ebrima" panose="02000000000000000000" pitchFamily="2" charset="0"/>
                <a:ea typeface="Ebrima" panose="02000000000000000000" pitchFamily="2" charset="0"/>
                <a:cs typeface="Ebrima" panose="02000000000000000000" pitchFamily="2" charset="0"/>
              </a:defRPr>
            </a:lvl4pPr>
            <a:lvl5pPr>
              <a:defRPr sz="1800">
                <a:latin typeface="Ebrima" panose="02000000000000000000" pitchFamily="2" charset="0"/>
                <a:ea typeface="Ebrima" panose="02000000000000000000" pitchFamily="2" charset="0"/>
                <a:cs typeface="Ebrima" panose="02000000000000000000" pitchFamily="2"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ext Placeholder 3"/>
          <p:cNvSpPr>
            <a:spLocks noGrp="1"/>
          </p:cNvSpPr>
          <p:nvPr>
            <p:ph type="body" sz="half" idx="2" hasCustomPrompt="1"/>
          </p:nvPr>
        </p:nvSpPr>
        <p:spPr>
          <a:xfrm>
            <a:off x="913908" y="1710735"/>
            <a:ext cx="2868962" cy="4691063"/>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body text</a:t>
            </a:r>
          </a:p>
        </p:txBody>
      </p:sp>
    </p:spTree>
    <p:extLst>
      <p:ext uri="{BB962C8B-B14F-4D97-AF65-F5344CB8AC3E}">
        <p14:creationId xmlns:p14="http://schemas.microsoft.com/office/powerpoint/2010/main" val="856372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941645" y="5153744"/>
            <a:ext cx="5943600" cy="566738"/>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photo title</a:t>
            </a:r>
            <a:endParaRPr lang="en-GB" dirty="0"/>
          </a:p>
        </p:txBody>
      </p:sp>
      <p:sp>
        <p:nvSpPr>
          <p:cNvPr id="4" name="Picture Placeholder 2"/>
          <p:cNvSpPr>
            <a:spLocks noGrp="1"/>
          </p:cNvSpPr>
          <p:nvPr>
            <p:ph type="pic" idx="1"/>
          </p:nvPr>
        </p:nvSpPr>
        <p:spPr>
          <a:xfrm>
            <a:off x="1941645" y="612779"/>
            <a:ext cx="5943600" cy="4472409"/>
          </a:xfrm>
          <a:prstGeom prst="rect">
            <a:avLst/>
          </a:prstGeom>
        </p:spPr>
        <p:txBody>
          <a:bodyPr/>
          <a:lstStyle>
            <a:lvl1pPr marL="0" indent="0">
              <a:buNone/>
              <a:defRPr sz="3200">
                <a:latin typeface="Ebrima" panose="02000000000000000000" pitchFamily="2" charset="0"/>
                <a:ea typeface="Ebrima" panose="02000000000000000000" pitchFamily="2" charset="0"/>
                <a:cs typeface="Ebrima"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5" name="Text Placeholder 3"/>
          <p:cNvSpPr>
            <a:spLocks noGrp="1"/>
          </p:cNvSpPr>
          <p:nvPr>
            <p:ph type="body" sz="half" idx="2" hasCustomPrompt="1"/>
          </p:nvPr>
        </p:nvSpPr>
        <p:spPr>
          <a:xfrm>
            <a:off x="1941645" y="5720482"/>
            <a:ext cx="5943600" cy="876870"/>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photo description</a:t>
            </a:r>
          </a:p>
        </p:txBody>
      </p:sp>
    </p:spTree>
    <p:extLst>
      <p:ext uri="{BB962C8B-B14F-4D97-AF65-F5344CB8AC3E}">
        <p14:creationId xmlns:p14="http://schemas.microsoft.com/office/powerpoint/2010/main" val="1047829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123587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19161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1883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274638"/>
            <a:ext cx="89154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one line title</a:t>
            </a:r>
            <a:endParaRPr lang="en-GB" dirty="0"/>
          </a:p>
        </p:txBody>
      </p:sp>
      <p:cxnSp>
        <p:nvCxnSpPr>
          <p:cNvPr id="3" name="Straight Connector 2"/>
          <p:cNvCxnSpPr/>
          <p:nvPr userDrawn="1"/>
        </p:nvCxnSpPr>
        <p:spPr bwMode="auto">
          <a:xfrm>
            <a:off x="974558" y="1052736"/>
            <a:ext cx="8268442"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7472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95300" y="274638"/>
            <a:ext cx="89154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a:t>
            </a:r>
            <a:br>
              <a:rPr lang="en-US" dirty="0" smtClean="0"/>
            </a:br>
            <a:r>
              <a:rPr lang="en-US" dirty="0" smtClean="0"/>
              <a:t>two line title</a:t>
            </a:r>
            <a:endParaRPr lang="en-GB" dirty="0"/>
          </a:p>
        </p:txBody>
      </p:sp>
      <p:cxnSp>
        <p:nvCxnSpPr>
          <p:cNvPr id="5" name="Straight Connector 4"/>
          <p:cNvCxnSpPr/>
          <p:nvPr userDrawn="1"/>
        </p:nvCxnSpPr>
        <p:spPr bwMode="auto">
          <a:xfrm>
            <a:off x="818543" y="1628800"/>
            <a:ext cx="8424459"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148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974558" y="1052736"/>
            <a:ext cx="8268442"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95300" y="274638"/>
            <a:ext cx="89154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one line title </a:t>
            </a:r>
            <a:endParaRPr lang="en-GB" dirty="0"/>
          </a:p>
        </p:txBody>
      </p:sp>
      <p:sp>
        <p:nvSpPr>
          <p:cNvPr id="6" name="Content Placeholder 2"/>
          <p:cNvSpPr>
            <a:spLocks noGrp="1"/>
          </p:cNvSpPr>
          <p:nvPr>
            <p:ph idx="1" hasCustomPrompt="1"/>
          </p:nvPr>
        </p:nvSpPr>
        <p:spPr>
          <a:xfrm>
            <a:off x="829749" y="1772816"/>
            <a:ext cx="8257713"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smtClean="0"/>
              <a:t>Click to edit body text</a:t>
            </a:r>
          </a:p>
          <a:p>
            <a:pPr lvl="0"/>
            <a:endParaRPr lang="en-US" dirty="0" smtClean="0"/>
          </a:p>
          <a:p>
            <a:pPr lvl="0"/>
            <a:r>
              <a:rPr lang="en-US" dirty="0" smtClean="0"/>
              <a:t>Click to edit bullet lists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0" name="Content Placeholder 2"/>
          <p:cNvSpPr>
            <a:spLocks noGrp="1"/>
          </p:cNvSpPr>
          <p:nvPr>
            <p:ph idx="10" hasCustomPrompt="1"/>
          </p:nvPr>
        </p:nvSpPr>
        <p:spPr>
          <a:xfrm>
            <a:off x="818543" y="1124744"/>
            <a:ext cx="8268919"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smtClean="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smtClean="0"/>
          </a:p>
        </p:txBody>
      </p:sp>
    </p:spTree>
    <p:extLst>
      <p:ext uri="{BB962C8B-B14F-4D97-AF65-F5344CB8AC3E}">
        <p14:creationId xmlns:p14="http://schemas.microsoft.com/office/powerpoint/2010/main" val="542800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18543" y="1628800"/>
            <a:ext cx="8424459"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95300" y="274638"/>
            <a:ext cx="8915400" cy="1210146"/>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a:t>
            </a:r>
            <a:br>
              <a:rPr lang="en-US" dirty="0" smtClean="0"/>
            </a:br>
            <a:r>
              <a:rPr lang="en-US" dirty="0" smtClean="0"/>
              <a:t>Two line title</a:t>
            </a:r>
            <a:endParaRPr lang="en-GB" dirty="0"/>
          </a:p>
        </p:txBody>
      </p:sp>
      <p:sp>
        <p:nvSpPr>
          <p:cNvPr id="6" name="Content Placeholder 2"/>
          <p:cNvSpPr>
            <a:spLocks noGrp="1"/>
          </p:cNvSpPr>
          <p:nvPr>
            <p:ph idx="1" hasCustomPrompt="1"/>
          </p:nvPr>
        </p:nvSpPr>
        <p:spPr>
          <a:xfrm>
            <a:off x="818543" y="2348885"/>
            <a:ext cx="8268919" cy="4032449"/>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smtClean="0"/>
              <a:t>Click to edit body text</a:t>
            </a:r>
          </a:p>
          <a:p>
            <a:pPr lvl="0"/>
            <a:endParaRPr lang="en-US" dirty="0" smtClean="0"/>
          </a:p>
          <a:p>
            <a:pPr lvl="0"/>
            <a:r>
              <a:rPr lang="en-US" dirty="0" smtClean="0"/>
              <a:t>Click to edit bullet lists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0" name="Content Placeholder 2"/>
          <p:cNvSpPr>
            <a:spLocks noGrp="1"/>
          </p:cNvSpPr>
          <p:nvPr>
            <p:ph idx="10" hasCustomPrompt="1"/>
          </p:nvPr>
        </p:nvSpPr>
        <p:spPr>
          <a:xfrm>
            <a:off x="818543" y="1700809"/>
            <a:ext cx="8268919"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smtClean="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smtClean="0"/>
          </a:p>
        </p:txBody>
      </p:sp>
    </p:spTree>
    <p:extLst>
      <p:ext uri="{BB962C8B-B14F-4D97-AF65-F5344CB8AC3E}">
        <p14:creationId xmlns:p14="http://schemas.microsoft.com/office/powerpoint/2010/main" val="2202282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274638"/>
            <a:ext cx="89154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one line title</a:t>
            </a:r>
            <a:endParaRPr lang="en-GB" dirty="0"/>
          </a:p>
        </p:txBody>
      </p:sp>
      <p:sp>
        <p:nvSpPr>
          <p:cNvPr id="3" name="Content Placeholder 2"/>
          <p:cNvSpPr>
            <a:spLocks noGrp="1"/>
          </p:cNvSpPr>
          <p:nvPr>
            <p:ph idx="1" hasCustomPrompt="1"/>
          </p:nvPr>
        </p:nvSpPr>
        <p:spPr>
          <a:xfrm>
            <a:off x="818543" y="1196752"/>
            <a:ext cx="8268919"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5" name="Straight Connector 4"/>
          <p:cNvCxnSpPr/>
          <p:nvPr userDrawn="1"/>
        </p:nvCxnSpPr>
        <p:spPr bwMode="auto">
          <a:xfrm>
            <a:off x="974558" y="1052736"/>
            <a:ext cx="8268442"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1570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274638"/>
            <a:ext cx="89154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a:t>
            </a:r>
            <a:br>
              <a:rPr lang="en-US" dirty="0" smtClean="0"/>
            </a:br>
            <a:r>
              <a:rPr lang="en-US" dirty="0" smtClean="0"/>
              <a:t>two line title</a:t>
            </a:r>
            <a:endParaRPr lang="en-GB" dirty="0"/>
          </a:p>
        </p:txBody>
      </p:sp>
      <p:sp>
        <p:nvSpPr>
          <p:cNvPr id="3" name="Content Placeholder 2"/>
          <p:cNvSpPr>
            <a:spLocks noGrp="1"/>
          </p:cNvSpPr>
          <p:nvPr>
            <p:ph idx="1" hasCustomPrompt="1"/>
          </p:nvPr>
        </p:nvSpPr>
        <p:spPr>
          <a:xfrm>
            <a:off x="818543" y="1772816"/>
            <a:ext cx="8268919"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6" name="Straight Connector 5"/>
          <p:cNvCxnSpPr/>
          <p:nvPr userDrawn="1"/>
        </p:nvCxnSpPr>
        <p:spPr bwMode="auto">
          <a:xfrm>
            <a:off x="818543" y="1628800"/>
            <a:ext cx="8424459"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0511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274638"/>
            <a:ext cx="89154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one line title</a:t>
            </a:r>
            <a:endParaRPr lang="en-GB" dirty="0"/>
          </a:p>
        </p:txBody>
      </p:sp>
      <p:sp>
        <p:nvSpPr>
          <p:cNvPr id="3" name="Content Placeholder 2"/>
          <p:cNvSpPr>
            <a:spLocks noGrp="1"/>
          </p:cNvSpPr>
          <p:nvPr>
            <p:ph idx="1" hasCustomPrompt="1"/>
          </p:nvPr>
        </p:nvSpPr>
        <p:spPr>
          <a:xfrm>
            <a:off x="818543" y="1772816"/>
            <a:ext cx="8268919"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5" name="Straight Connector 4"/>
          <p:cNvCxnSpPr/>
          <p:nvPr userDrawn="1"/>
        </p:nvCxnSpPr>
        <p:spPr bwMode="auto">
          <a:xfrm>
            <a:off x="974558" y="1052736"/>
            <a:ext cx="8268442"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818543" y="1124744"/>
            <a:ext cx="8268919"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smtClean="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smtClean="0"/>
          </a:p>
        </p:txBody>
      </p:sp>
    </p:spTree>
    <p:extLst>
      <p:ext uri="{BB962C8B-B14F-4D97-AF65-F5344CB8AC3E}">
        <p14:creationId xmlns:p14="http://schemas.microsoft.com/office/powerpoint/2010/main" val="3542064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274638"/>
            <a:ext cx="89154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smtClean="0"/>
              <a:t>Click to edit </a:t>
            </a:r>
            <a:br>
              <a:rPr lang="en-US" dirty="0" smtClean="0"/>
            </a:br>
            <a:r>
              <a:rPr lang="en-US" dirty="0" smtClean="0"/>
              <a:t>two line title</a:t>
            </a:r>
            <a:endParaRPr lang="en-GB" dirty="0"/>
          </a:p>
        </p:txBody>
      </p:sp>
      <p:sp>
        <p:nvSpPr>
          <p:cNvPr id="3" name="Content Placeholder 2"/>
          <p:cNvSpPr>
            <a:spLocks noGrp="1"/>
          </p:cNvSpPr>
          <p:nvPr>
            <p:ph idx="1" hasCustomPrompt="1"/>
          </p:nvPr>
        </p:nvSpPr>
        <p:spPr>
          <a:xfrm>
            <a:off x="818543" y="2348880"/>
            <a:ext cx="8268919"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smtClean="0"/>
              <a:t>Click to edit bullet list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cxnSp>
        <p:nvCxnSpPr>
          <p:cNvPr id="6" name="Straight Connector 5"/>
          <p:cNvCxnSpPr/>
          <p:nvPr userDrawn="1"/>
        </p:nvCxnSpPr>
        <p:spPr bwMode="auto">
          <a:xfrm>
            <a:off x="818543" y="1628800"/>
            <a:ext cx="8424459"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818543" y="1700809"/>
            <a:ext cx="8268919"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smtClean="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smtClean="0"/>
          </a:p>
        </p:txBody>
      </p:sp>
    </p:spTree>
    <p:extLst>
      <p:ext uri="{BB962C8B-B14F-4D97-AF65-F5344CB8AC3E}">
        <p14:creationId xmlns:p14="http://schemas.microsoft.com/office/powerpoint/2010/main" val="3193879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3" y="0"/>
            <a:ext cx="1486906" cy="2376000"/>
          </a:xfrm>
          <a:prstGeom prst="rect">
            <a:avLst/>
          </a:prstGeom>
        </p:spPr>
      </p:pic>
      <p:pic>
        <p:nvPicPr>
          <p:cNvPr id="8" name="Picture 7"/>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8419980" y="4482000"/>
            <a:ext cx="1486020" cy="2376000"/>
          </a:xfrm>
          <a:prstGeom prst="rect">
            <a:avLst/>
          </a:prstGeom>
        </p:spPr>
      </p:pic>
    </p:spTree>
    <p:extLst>
      <p:ext uri="{BB962C8B-B14F-4D97-AF65-F5344CB8AC3E}">
        <p14:creationId xmlns:p14="http://schemas.microsoft.com/office/powerpoint/2010/main" val="432494614"/>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61" r:id="rId14"/>
    <p:sldLayoutId id="2147483681" r:id="rId15"/>
    <p:sldLayoutId id="2147483683" r:id="rId1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0"/>
          <p:cNvSpPr txBox="1">
            <a:spLocks noChangeArrowheads="1"/>
          </p:cNvSpPr>
          <p:nvPr/>
        </p:nvSpPr>
        <p:spPr bwMode="auto">
          <a:xfrm>
            <a:off x="0" y="1587565"/>
            <a:ext cx="9906000"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GB" sz="4800" b="1" dirty="0" smtClean="0">
                <a:solidFill>
                  <a:srgbClr val="492F92"/>
                </a:solidFill>
              </a:rPr>
              <a:t>Redesign Board</a:t>
            </a:r>
            <a:endParaRPr lang="en-GB" sz="4800" b="1" dirty="0" smtClean="0">
              <a:solidFill>
                <a:srgbClr val="492F92"/>
              </a:solidFill>
              <a:latin typeface="Ebrima" panose="02000000000000000000" pitchFamily="2" charset="0"/>
              <a:ea typeface="Ebrima" panose="02000000000000000000" pitchFamily="2" charset="0"/>
              <a:cs typeface="Ebrima" panose="02000000000000000000" pitchFamily="2" charset="0"/>
            </a:endParaRPr>
          </a:p>
          <a:p>
            <a:pPr algn="ctr" eaLnBrk="1" hangingPunct="1"/>
            <a:endParaRPr lang="en-GB" sz="5400" b="1" dirty="0" smtClean="0">
              <a:solidFill>
                <a:srgbClr val="007C4D"/>
              </a:solidFill>
              <a:latin typeface="Ebrima" panose="02000000000000000000" pitchFamily="2" charset="0"/>
              <a:ea typeface="Ebrima" panose="02000000000000000000" pitchFamily="2" charset="0"/>
              <a:cs typeface="Ebrima" panose="02000000000000000000" pitchFamily="2" charset="0"/>
            </a:endParaRPr>
          </a:p>
          <a:p>
            <a:pPr algn="ctr" eaLnBrk="1" hangingPunct="1"/>
            <a:r>
              <a:rPr lang="en-GB" sz="5400" b="1" dirty="0" smtClean="0">
                <a:solidFill>
                  <a:srgbClr val="007C4D"/>
                </a:solidFill>
                <a:latin typeface="Ebrima" panose="02000000000000000000" pitchFamily="2" charset="0"/>
                <a:ea typeface="Ebrima" panose="02000000000000000000" pitchFamily="2" charset="0"/>
                <a:cs typeface="Ebrima" panose="02000000000000000000" pitchFamily="2" charset="0"/>
              </a:rPr>
              <a:t>Lean Programme Up-date</a:t>
            </a:r>
          </a:p>
          <a:p>
            <a:pPr algn="ctr" eaLnBrk="1" hangingPunct="1"/>
            <a:endParaRPr lang="en-GB" sz="5400" b="1" dirty="0">
              <a:solidFill>
                <a:srgbClr val="007C4D"/>
              </a:solidFill>
              <a:latin typeface="Ebrima" panose="02000000000000000000" pitchFamily="2" charset="0"/>
              <a:ea typeface="Ebrima" panose="02000000000000000000" pitchFamily="2" charset="0"/>
              <a:cs typeface="Ebrima" panose="02000000000000000000" pitchFamily="2" charset="0"/>
            </a:endParaRPr>
          </a:p>
        </p:txBody>
      </p:sp>
      <p:cxnSp>
        <p:nvCxnSpPr>
          <p:cNvPr id="11" name="Straight Connector 10"/>
          <p:cNvCxnSpPr/>
          <p:nvPr/>
        </p:nvCxnSpPr>
        <p:spPr bwMode="auto">
          <a:xfrm>
            <a:off x="663000" y="2708920"/>
            <a:ext cx="858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7832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876852" y="116633"/>
            <a:ext cx="9020535" cy="1323439"/>
            <a:chOff x="-7950" y="116632"/>
            <a:chExt cx="9144000" cy="1323439"/>
          </a:xfrm>
        </p:grpSpPr>
        <p:sp>
          <p:nvSpPr>
            <p:cNvPr id="3" name="Text Box 10"/>
            <p:cNvSpPr txBox="1">
              <a:spLocks noChangeArrowheads="1"/>
            </p:cNvSpPr>
            <p:nvPr/>
          </p:nvSpPr>
          <p:spPr bwMode="auto">
            <a:xfrm>
              <a:off x="-7950" y="116632"/>
              <a:ext cx="91440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GB" sz="4000" b="1" dirty="0">
                  <a:solidFill>
                    <a:srgbClr val="492F92"/>
                  </a:solidFill>
                </a:rPr>
                <a:t>Redesign</a:t>
              </a:r>
              <a:r>
                <a:rPr lang="en-GB" sz="4000" b="1" dirty="0" smtClean="0">
                  <a:solidFill>
                    <a:srgbClr val="492F92"/>
                  </a:solidFill>
                </a:rPr>
                <a:t> Board remit and work plan</a:t>
              </a:r>
            </a:p>
            <a:p>
              <a:pPr algn="ctr" eaLnBrk="1" hangingPunct="1"/>
              <a:endParaRPr lang="en-GB" altLang="en-US" sz="4000" b="1" dirty="0" smtClean="0">
                <a:solidFill>
                  <a:srgbClr val="7030A0"/>
                </a:solidFill>
                <a:latin typeface="Ebrima" panose="02000000000000000000" pitchFamily="2" charset="0"/>
                <a:ea typeface="Ebrima" panose="02000000000000000000" pitchFamily="2" charset="0"/>
                <a:cs typeface="Ebrima" panose="02000000000000000000" pitchFamily="2" charset="0"/>
              </a:endParaRPr>
            </a:p>
          </p:txBody>
        </p:sp>
        <p:cxnSp>
          <p:nvCxnSpPr>
            <p:cNvPr id="4" name="Straight Connector 3"/>
            <p:cNvCxnSpPr/>
            <p:nvPr/>
          </p:nvCxnSpPr>
          <p:spPr bwMode="auto">
            <a:xfrm>
              <a:off x="964050" y="1052736"/>
              <a:ext cx="720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5" name="Text Box 10"/>
          <p:cNvSpPr txBox="1">
            <a:spLocks noChangeArrowheads="1"/>
          </p:cNvSpPr>
          <p:nvPr/>
        </p:nvSpPr>
        <p:spPr bwMode="auto">
          <a:xfrm>
            <a:off x="527455" y="1052736"/>
            <a:ext cx="8746025" cy="5632311"/>
          </a:xfrm>
          <a:prstGeom prst="rect">
            <a:avLst/>
          </a:prstGeom>
          <a:noFill/>
          <a:ln>
            <a:noFill/>
          </a:ln>
          <a:effectLst/>
          <a:extLst/>
        </p:spPr>
        <p:txBody>
          <a:bodyPr wrap="square">
            <a:spAutoFit/>
          </a:bodyPr>
          <a:lstStyle/>
          <a:p>
            <a:pPr algn="ctr"/>
            <a:r>
              <a:rPr lang="en-GB" sz="2400" b="1" dirty="0" smtClean="0">
                <a:solidFill>
                  <a:srgbClr val="492F92"/>
                </a:solidFill>
              </a:rPr>
              <a:t>Being more </a:t>
            </a:r>
            <a:r>
              <a:rPr lang="en-GB" sz="2400" b="1" dirty="0">
                <a:solidFill>
                  <a:srgbClr val="492F92"/>
                </a:solidFill>
              </a:rPr>
              <a:t>commercially-minded by adopting more efficient business practice.</a:t>
            </a:r>
            <a:r>
              <a:rPr lang="en-GB" sz="2400" dirty="0">
                <a:solidFill>
                  <a:srgbClr val="492F92"/>
                </a:solidFill>
              </a:rPr>
              <a:t> </a:t>
            </a:r>
            <a:endParaRPr lang="en-GB" sz="2400" dirty="0" smtClean="0">
              <a:solidFill>
                <a:srgbClr val="492F92"/>
              </a:solidFill>
            </a:endParaRPr>
          </a:p>
          <a:p>
            <a:r>
              <a:rPr lang="en-GB" sz="2400" dirty="0" smtClean="0">
                <a:solidFill>
                  <a:srgbClr val="492F92"/>
                </a:solidFill>
              </a:rPr>
              <a:t>The </a:t>
            </a:r>
            <a:r>
              <a:rPr lang="en-GB" sz="2400" dirty="0">
                <a:solidFill>
                  <a:srgbClr val="492F92"/>
                </a:solidFill>
              </a:rPr>
              <a:t>Board will:</a:t>
            </a:r>
          </a:p>
          <a:p>
            <a:pPr marL="800100" lvl="1" indent="-342900">
              <a:buFont typeface="+mj-lt"/>
              <a:buAutoNum type="arabicPeriod"/>
            </a:pPr>
            <a:r>
              <a:rPr lang="en-GB" sz="2400" dirty="0">
                <a:solidFill>
                  <a:srgbClr val="492F92"/>
                </a:solidFill>
              </a:rPr>
              <a:t>Oversee the programme of Lean and similar reviews and ensure that staff are engaged in this process. </a:t>
            </a:r>
          </a:p>
          <a:p>
            <a:pPr marL="800100" lvl="1" indent="-342900">
              <a:buFont typeface="+mj-lt"/>
              <a:buAutoNum type="arabicPeriod"/>
            </a:pPr>
            <a:r>
              <a:rPr lang="en-GB" sz="2400" dirty="0">
                <a:solidFill>
                  <a:srgbClr val="492F92"/>
                </a:solidFill>
              </a:rPr>
              <a:t>Capture the extent to which unnecessary processes and burdens on staff are removed and work is streamlined to help manage workloads and improve responsiveness of services, from the programme of Lean and other reviews.</a:t>
            </a:r>
          </a:p>
          <a:p>
            <a:pPr marL="800100" lvl="1" indent="-342900">
              <a:buFont typeface="+mj-lt"/>
              <a:buAutoNum type="arabicPeriod"/>
            </a:pPr>
            <a:r>
              <a:rPr lang="en-GB" sz="2400" dirty="0">
                <a:solidFill>
                  <a:srgbClr val="492F92"/>
                </a:solidFill>
              </a:rPr>
              <a:t>Celebrate and communicate the achievements of staff in identifying the change needed and making the change happen.</a:t>
            </a:r>
          </a:p>
          <a:p>
            <a:pPr lvl="0"/>
            <a:endParaRPr lang="en-GB" sz="2400" dirty="0" smtClean="0">
              <a:solidFill>
                <a:srgbClr val="492F92"/>
              </a:solidFill>
            </a:endParaRPr>
          </a:p>
          <a:p>
            <a:pPr lvl="0"/>
            <a:r>
              <a:rPr lang="en-GB" sz="2400" dirty="0" smtClean="0">
                <a:solidFill>
                  <a:srgbClr val="492F92"/>
                </a:solidFill>
              </a:rPr>
              <a:t>The timeline shows that Lean projects will be show-cased to the Board and benefits will be recorded.</a:t>
            </a:r>
            <a:endParaRPr lang="en-GB" sz="2800" b="1" dirty="0" smtClean="0">
              <a:solidFill>
                <a:srgbClr val="492F92"/>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964420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32520" y="1130372"/>
            <a:ext cx="9001000" cy="5404224"/>
          </a:xfrm>
          <a:prstGeom prst="rect">
            <a:avLst/>
          </a:prstGeom>
        </p:spPr>
        <p:txBody>
          <a:bodyPr>
            <a:noAutofit/>
          </a:bodyPr>
          <a:lstStyle/>
          <a:p>
            <a:pPr>
              <a:spcBef>
                <a:spcPts val="0"/>
              </a:spcBef>
              <a:spcAft>
                <a:spcPts val="1200"/>
              </a:spcAft>
            </a:pPr>
            <a:r>
              <a:rPr lang="en-GB" sz="2400" dirty="0" smtClean="0">
                <a:solidFill>
                  <a:srgbClr val="492F92"/>
                </a:solidFill>
              </a:rPr>
              <a:t>36 staff trained, plus Lean awareness, coaching and support </a:t>
            </a:r>
          </a:p>
          <a:p>
            <a:pPr>
              <a:spcBef>
                <a:spcPts val="0"/>
              </a:spcBef>
              <a:spcAft>
                <a:spcPts val="1200"/>
              </a:spcAft>
            </a:pPr>
            <a:r>
              <a:rPr lang="en-GB" sz="2400" dirty="0" smtClean="0">
                <a:solidFill>
                  <a:srgbClr val="492F92"/>
                </a:solidFill>
              </a:rPr>
              <a:t>8 projects completed or coming to close</a:t>
            </a:r>
            <a:endParaRPr lang="en-GB" sz="2400" dirty="0">
              <a:solidFill>
                <a:srgbClr val="492F92"/>
              </a:solidFill>
            </a:endParaRPr>
          </a:p>
          <a:p>
            <a:pPr>
              <a:spcBef>
                <a:spcPts val="0"/>
              </a:spcBef>
              <a:spcAft>
                <a:spcPts val="1200"/>
              </a:spcAft>
            </a:pPr>
            <a:r>
              <a:rPr lang="en-GB" sz="2400" dirty="0">
                <a:solidFill>
                  <a:srgbClr val="492F92"/>
                </a:solidFill>
              </a:rPr>
              <a:t>Customer B</a:t>
            </a:r>
            <a:r>
              <a:rPr lang="en-GB" sz="2400" dirty="0" smtClean="0">
                <a:solidFill>
                  <a:srgbClr val="492F92"/>
                </a:solidFill>
              </a:rPr>
              <a:t>enefits – </a:t>
            </a:r>
            <a:r>
              <a:rPr lang="en-GB" sz="2400" dirty="0">
                <a:solidFill>
                  <a:srgbClr val="492F92"/>
                </a:solidFill>
              </a:rPr>
              <a:t>various </a:t>
            </a:r>
            <a:r>
              <a:rPr lang="en-GB" sz="2400" dirty="0" smtClean="0">
                <a:solidFill>
                  <a:srgbClr val="492F92"/>
                </a:solidFill>
              </a:rPr>
              <a:t>(</a:t>
            </a:r>
            <a:r>
              <a:rPr lang="en-GB" sz="2400" dirty="0">
                <a:solidFill>
                  <a:srgbClr val="492F92"/>
                </a:solidFill>
              </a:rPr>
              <a:t>external/internal</a:t>
            </a:r>
            <a:r>
              <a:rPr lang="en-GB" sz="2400" dirty="0" smtClean="0">
                <a:solidFill>
                  <a:srgbClr val="492F92"/>
                </a:solidFill>
              </a:rPr>
              <a:t>), e.g. quicker response times, reduced bureaucracy</a:t>
            </a:r>
            <a:endParaRPr lang="en-GB" sz="2400" dirty="0">
              <a:solidFill>
                <a:srgbClr val="492F92"/>
              </a:solidFill>
            </a:endParaRPr>
          </a:p>
          <a:p>
            <a:pPr>
              <a:spcBef>
                <a:spcPts val="0"/>
              </a:spcBef>
              <a:spcAft>
                <a:spcPts val="1200"/>
              </a:spcAft>
            </a:pPr>
            <a:r>
              <a:rPr lang="en-GB" sz="2400" dirty="0" smtClean="0">
                <a:solidFill>
                  <a:srgbClr val="492F92"/>
                </a:solidFill>
              </a:rPr>
              <a:t>Financial Benefits – good return </a:t>
            </a:r>
            <a:r>
              <a:rPr lang="en-GB" sz="2400" dirty="0">
                <a:solidFill>
                  <a:srgbClr val="492F92"/>
                </a:solidFill>
              </a:rPr>
              <a:t>on </a:t>
            </a:r>
            <a:r>
              <a:rPr lang="en-GB" sz="2400" dirty="0" smtClean="0">
                <a:solidFill>
                  <a:srgbClr val="492F92"/>
                </a:solidFill>
              </a:rPr>
              <a:t>investment, savings include </a:t>
            </a:r>
            <a:r>
              <a:rPr lang="en-GB" sz="2400" dirty="0">
                <a:solidFill>
                  <a:srgbClr val="492F92"/>
                </a:solidFill>
              </a:rPr>
              <a:t>£120k (Bulky Uplifts, OH),  £270k avoided cost for Early Learning &amp; Child Care system - </a:t>
            </a:r>
            <a:r>
              <a:rPr lang="en-GB" sz="2400" dirty="0" smtClean="0">
                <a:solidFill>
                  <a:srgbClr val="492F92"/>
                </a:solidFill>
              </a:rPr>
              <a:t>more savings </a:t>
            </a:r>
            <a:r>
              <a:rPr lang="en-GB" sz="2400" dirty="0">
                <a:solidFill>
                  <a:srgbClr val="492F92"/>
                </a:solidFill>
              </a:rPr>
              <a:t>to be realised </a:t>
            </a:r>
          </a:p>
          <a:p>
            <a:pPr>
              <a:spcBef>
                <a:spcPts val="0"/>
              </a:spcBef>
              <a:spcAft>
                <a:spcPts val="1200"/>
              </a:spcAft>
            </a:pPr>
            <a:r>
              <a:rPr lang="en-GB" sz="2400" dirty="0">
                <a:solidFill>
                  <a:srgbClr val="492F92"/>
                </a:solidFill>
              </a:rPr>
              <a:t>Staff, Team and Service </a:t>
            </a:r>
            <a:r>
              <a:rPr lang="en-GB" sz="2400" dirty="0" smtClean="0">
                <a:solidFill>
                  <a:srgbClr val="492F92"/>
                </a:solidFill>
              </a:rPr>
              <a:t>Benefits - through </a:t>
            </a:r>
            <a:r>
              <a:rPr lang="en-GB" sz="2400" dirty="0">
                <a:solidFill>
                  <a:srgbClr val="492F92"/>
                </a:solidFill>
              </a:rPr>
              <a:t>involvement, collaboration, team working and </a:t>
            </a:r>
            <a:r>
              <a:rPr lang="en-GB" sz="2400" dirty="0" smtClean="0">
                <a:solidFill>
                  <a:srgbClr val="492F92"/>
                </a:solidFill>
              </a:rPr>
              <a:t>recognition - encouraging </a:t>
            </a:r>
            <a:r>
              <a:rPr lang="en-GB" sz="2400" dirty="0">
                <a:solidFill>
                  <a:srgbClr val="492F92"/>
                </a:solidFill>
              </a:rPr>
              <a:t>staff to be open about problems and </a:t>
            </a:r>
            <a:r>
              <a:rPr lang="en-GB" sz="2400" dirty="0" smtClean="0">
                <a:solidFill>
                  <a:srgbClr val="492F92"/>
                </a:solidFill>
              </a:rPr>
              <a:t>finding solutions</a:t>
            </a:r>
          </a:p>
          <a:p>
            <a:pPr>
              <a:spcBef>
                <a:spcPts val="0"/>
              </a:spcBef>
              <a:spcAft>
                <a:spcPts val="1200"/>
              </a:spcAft>
            </a:pPr>
            <a:r>
              <a:rPr lang="en-GB" sz="2400" dirty="0" smtClean="0">
                <a:solidFill>
                  <a:srgbClr val="492F92"/>
                </a:solidFill>
              </a:rPr>
              <a:t>Common themes (e.g. not getting income in, unclear roles and responsibilities) and transferable solutions (e.g. Fly Tipping mapping)</a:t>
            </a:r>
            <a:endParaRPr lang="en-GB" sz="2400" dirty="0">
              <a:solidFill>
                <a:srgbClr val="492F92"/>
              </a:solidFill>
            </a:endParaRPr>
          </a:p>
        </p:txBody>
      </p:sp>
      <p:cxnSp>
        <p:nvCxnSpPr>
          <p:cNvPr id="6" name="Straight Connector 5"/>
          <p:cNvCxnSpPr/>
          <p:nvPr/>
        </p:nvCxnSpPr>
        <p:spPr bwMode="auto">
          <a:xfrm>
            <a:off x="818541" y="1124744"/>
            <a:ext cx="858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1247112" y="188640"/>
            <a:ext cx="8386408" cy="707886"/>
          </a:xfrm>
          <a:prstGeom prst="rect">
            <a:avLst/>
          </a:prstGeom>
        </p:spPr>
        <p:txBody>
          <a:bodyPr wrap="square">
            <a:spAutoFit/>
          </a:bodyPr>
          <a:lstStyle/>
          <a:p>
            <a:r>
              <a:rPr lang="en-GB" sz="4000" b="1" dirty="0">
                <a:solidFill>
                  <a:srgbClr val="492F92"/>
                </a:solidFill>
                <a:latin typeface="Calibri" pitchFamily="34" charset="0"/>
                <a:cs typeface="Arial" charset="0"/>
              </a:rPr>
              <a:t>Lean Programme </a:t>
            </a:r>
            <a:r>
              <a:rPr lang="en-GB" sz="4000" b="1" dirty="0" smtClean="0">
                <a:solidFill>
                  <a:srgbClr val="492F92"/>
                </a:solidFill>
                <a:latin typeface="Calibri" pitchFamily="34" charset="0"/>
                <a:cs typeface="Arial" charset="0"/>
              </a:rPr>
              <a:t>– First 12 months</a:t>
            </a:r>
            <a:endParaRPr lang="en-GB" sz="4000" b="1" dirty="0">
              <a:solidFill>
                <a:srgbClr val="492F92"/>
              </a:solidFill>
              <a:latin typeface="Calibri" pitchFamily="34" charset="0"/>
              <a:cs typeface="Arial" charset="0"/>
            </a:endParaRPr>
          </a:p>
        </p:txBody>
      </p:sp>
    </p:spTree>
    <p:extLst>
      <p:ext uri="{BB962C8B-B14F-4D97-AF65-F5344CB8AC3E}">
        <p14:creationId xmlns:p14="http://schemas.microsoft.com/office/powerpoint/2010/main" val="1424552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bwMode="auto">
          <a:xfrm>
            <a:off x="1136576" y="908720"/>
            <a:ext cx="858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1208584" y="97468"/>
            <a:ext cx="8784976" cy="707886"/>
          </a:xfrm>
          <a:prstGeom prst="rect">
            <a:avLst/>
          </a:prstGeom>
        </p:spPr>
        <p:txBody>
          <a:bodyPr wrap="square">
            <a:spAutoFit/>
          </a:bodyPr>
          <a:lstStyle/>
          <a:p>
            <a:r>
              <a:rPr lang="en-GB" sz="4000" b="1" dirty="0" smtClean="0">
                <a:solidFill>
                  <a:srgbClr val="492F92"/>
                </a:solidFill>
                <a:latin typeface="Calibri" pitchFamily="34" charset="0"/>
                <a:cs typeface="Arial" charset="0"/>
              </a:rPr>
              <a:t>Lean: Supporting the Boards Ambition</a:t>
            </a:r>
            <a:endParaRPr lang="en-GB" sz="4000" b="1" dirty="0">
              <a:solidFill>
                <a:srgbClr val="492F92"/>
              </a:solidFill>
              <a:latin typeface="Calibri" pitchFamily="34" charset="0"/>
              <a:cs typeface="Arial" charset="0"/>
            </a:endParaRPr>
          </a:p>
        </p:txBody>
      </p:sp>
      <p:graphicFrame>
        <p:nvGraphicFramePr>
          <p:cNvPr id="3" name="Diagram 2"/>
          <p:cNvGraphicFramePr/>
          <p:nvPr>
            <p:extLst>
              <p:ext uri="{D42A27DB-BD31-4B8C-83A1-F6EECF244321}">
                <p14:modId xmlns:p14="http://schemas.microsoft.com/office/powerpoint/2010/main" val="3263765276"/>
              </p:ext>
            </p:extLst>
          </p:nvPr>
        </p:nvGraphicFramePr>
        <p:xfrm>
          <a:off x="1746346" y="964296"/>
          <a:ext cx="6194986" cy="52730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Rectangular Callout 7"/>
          <p:cNvSpPr/>
          <p:nvPr/>
        </p:nvSpPr>
        <p:spPr>
          <a:xfrm>
            <a:off x="6789204" y="1988840"/>
            <a:ext cx="3024336" cy="1548172"/>
          </a:xfrm>
          <a:prstGeom prst="wedgeRectCallout">
            <a:avLst>
              <a:gd name="adj1" fmla="val -30425"/>
              <a:gd name="adj2" fmla="val 88298"/>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smtClean="0">
                <a:solidFill>
                  <a:srgbClr val="492F92"/>
                </a:solidFill>
              </a:rPr>
              <a:t>Staff </a:t>
            </a:r>
            <a:r>
              <a:rPr lang="en-GB" sz="2000" b="1" dirty="0">
                <a:solidFill>
                  <a:srgbClr val="492F92"/>
                </a:solidFill>
              </a:rPr>
              <a:t>ideas, new </a:t>
            </a:r>
            <a:r>
              <a:rPr lang="en-GB" sz="2000" b="1" dirty="0" smtClean="0">
                <a:solidFill>
                  <a:srgbClr val="492F92"/>
                </a:solidFill>
              </a:rPr>
              <a:t> </a:t>
            </a:r>
            <a:r>
              <a:rPr lang="en-GB" sz="2000" b="1" dirty="0">
                <a:solidFill>
                  <a:srgbClr val="492F92"/>
                </a:solidFill>
              </a:rPr>
              <a:t>competencies, </a:t>
            </a:r>
            <a:r>
              <a:rPr lang="en-GB" sz="2000" b="1" dirty="0" smtClean="0">
                <a:solidFill>
                  <a:srgbClr val="492F92"/>
                </a:solidFill>
              </a:rPr>
              <a:t>training, freeing </a:t>
            </a:r>
            <a:r>
              <a:rPr lang="en-GB" sz="2000" b="1" dirty="0">
                <a:solidFill>
                  <a:srgbClr val="492F92"/>
                </a:solidFill>
              </a:rPr>
              <a:t>up staff to work boldly </a:t>
            </a:r>
            <a:r>
              <a:rPr lang="en-GB" sz="2000" b="1" dirty="0" smtClean="0">
                <a:solidFill>
                  <a:srgbClr val="492F92"/>
                </a:solidFill>
              </a:rPr>
              <a:t>and imaginatively</a:t>
            </a:r>
            <a:endParaRPr lang="en-GB" sz="2000" b="1" dirty="0">
              <a:solidFill>
                <a:srgbClr val="492F92"/>
              </a:solidFill>
            </a:endParaRPr>
          </a:p>
        </p:txBody>
      </p:sp>
      <p:sp>
        <p:nvSpPr>
          <p:cNvPr id="9" name="Rectangular Callout 8"/>
          <p:cNvSpPr/>
          <p:nvPr/>
        </p:nvSpPr>
        <p:spPr>
          <a:xfrm>
            <a:off x="272480" y="2132856"/>
            <a:ext cx="3096344" cy="1380666"/>
          </a:xfrm>
          <a:prstGeom prst="wedgeRectCallout">
            <a:avLst>
              <a:gd name="adj1" fmla="val 22340"/>
              <a:gd name="adj2" fmla="val 90877"/>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b="1" dirty="0">
                <a:solidFill>
                  <a:srgbClr val="492F92"/>
                </a:solidFill>
              </a:rPr>
              <a:t>Build on successes and continue to develop, action and govern a Targeted Programme (inc. Lean)</a:t>
            </a:r>
          </a:p>
        </p:txBody>
      </p:sp>
    </p:spTree>
    <p:extLst>
      <p:ext uri="{BB962C8B-B14F-4D97-AF65-F5344CB8AC3E}">
        <p14:creationId xmlns:p14="http://schemas.microsoft.com/office/powerpoint/2010/main" val="10607696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0552" y="1196752"/>
            <a:ext cx="8352928" cy="4154984"/>
          </a:xfrm>
          <a:prstGeom prst="rect">
            <a:avLst/>
          </a:prstGeom>
        </p:spPr>
        <p:txBody>
          <a:bodyPr wrap="square">
            <a:spAutoFit/>
          </a:bodyPr>
          <a:lstStyle/>
          <a:p>
            <a:pPr lvl="0">
              <a:spcAft>
                <a:spcPts val="0"/>
              </a:spcAft>
            </a:pPr>
            <a:r>
              <a:rPr lang="en-GB" sz="2400" dirty="0">
                <a:solidFill>
                  <a:srgbClr val="492F92"/>
                </a:solidFill>
              </a:rPr>
              <a:t>Current programme comprises projects across a broad range of service delivery, and are in the process of being completed, including:</a:t>
            </a:r>
          </a:p>
          <a:p>
            <a:pPr lvl="0">
              <a:spcAft>
                <a:spcPts val="0"/>
              </a:spcAft>
            </a:pPr>
            <a:endParaRPr lang="en-GB" sz="2400" dirty="0">
              <a:solidFill>
                <a:srgbClr val="492F92"/>
              </a:solidFill>
            </a:endParaRPr>
          </a:p>
          <a:p>
            <a:pPr marL="457200" lvl="0" indent="-457200">
              <a:spcAft>
                <a:spcPts val="0"/>
              </a:spcAft>
              <a:buFont typeface="Arial" panose="020B0604020202020204" pitchFamily="34" charset="0"/>
              <a:buChar char="•"/>
            </a:pPr>
            <a:r>
              <a:rPr lang="en-GB" sz="2400" dirty="0">
                <a:solidFill>
                  <a:srgbClr val="492F92"/>
                </a:solidFill>
              </a:rPr>
              <a:t>Fly Tipping (report out today) </a:t>
            </a:r>
          </a:p>
          <a:p>
            <a:pPr marL="457200" indent="-457200">
              <a:buFont typeface="Arial" panose="020B0604020202020204" pitchFamily="34" charset="0"/>
              <a:buChar char="•"/>
            </a:pPr>
            <a:r>
              <a:rPr lang="en-GB" sz="2400" dirty="0">
                <a:solidFill>
                  <a:srgbClr val="492F92"/>
                </a:solidFill>
              </a:rPr>
              <a:t>ASN </a:t>
            </a:r>
            <a:r>
              <a:rPr lang="en-GB" sz="2400" dirty="0" smtClean="0">
                <a:solidFill>
                  <a:srgbClr val="492F92"/>
                </a:solidFill>
              </a:rPr>
              <a:t>Allocation</a:t>
            </a:r>
          </a:p>
          <a:p>
            <a:pPr marL="457200" indent="-457200">
              <a:buFont typeface="Arial" panose="020B0604020202020204" pitchFamily="34" charset="0"/>
              <a:buChar char="•"/>
            </a:pPr>
            <a:r>
              <a:rPr lang="en-GB" sz="2400" dirty="0" smtClean="0">
                <a:solidFill>
                  <a:srgbClr val="492F92"/>
                </a:solidFill>
              </a:rPr>
              <a:t>Fostering </a:t>
            </a:r>
            <a:r>
              <a:rPr lang="en-GB" sz="2400" dirty="0">
                <a:solidFill>
                  <a:srgbClr val="492F92"/>
                </a:solidFill>
              </a:rPr>
              <a:t>and Adoption</a:t>
            </a:r>
          </a:p>
          <a:p>
            <a:pPr marL="457200" lvl="0" indent="-457200">
              <a:spcAft>
                <a:spcPts val="0"/>
              </a:spcAft>
              <a:buFont typeface="Arial" panose="020B0604020202020204" pitchFamily="34" charset="0"/>
              <a:buChar char="•"/>
            </a:pPr>
            <a:r>
              <a:rPr lang="en-GB" sz="2400" dirty="0" smtClean="0">
                <a:solidFill>
                  <a:srgbClr val="492F92"/>
                </a:solidFill>
              </a:rPr>
              <a:t>Commercial </a:t>
            </a:r>
            <a:r>
              <a:rPr lang="en-GB" sz="2400" dirty="0">
                <a:solidFill>
                  <a:srgbClr val="492F92"/>
                </a:solidFill>
              </a:rPr>
              <a:t>Waste</a:t>
            </a:r>
          </a:p>
          <a:p>
            <a:pPr marL="457200" lvl="0" indent="-457200">
              <a:spcAft>
                <a:spcPts val="0"/>
              </a:spcAft>
              <a:buFont typeface="Arial" panose="020B0604020202020204" pitchFamily="34" charset="0"/>
              <a:buChar char="•"/>
            </a:pPr>
            <a:r>
              <a:rPr lang="en-GB" sz="2400" dirty="0">
                <a:solidFill>
                  <a:srgbClr val="492F92"/>
                </a:solidFill>
              </a:rPr>
              <a:t>Complaints</a:t>
            </a:r>
          </a:p>
          <a:p>
            <a:pPr marL="457200" lvl="0" indent="-457200">
              <a:spcAft>
                <a:spcPts val="0"/>
              </a:spcAft>
              <a:buFont typeface="Arial" panose="020B0604020202020204" pitchFamily="34" charset="0"/>
              <a:buChar char="•"/>
            </a:pPr>
            <a:r>
              <a:rPr lang="en-GB" sz="2400" dirty="0">
                <a:solidFill>
                  <a:srgbClr val="492F92"/>
                </a:solidFill>
              </a:rPr>
              <a:t>Facilities Lets</a:t>
            </a:r>
          </a:p>
          <a:p>
            <a:pPr marL="457200" lvl="0" indent="-457200">
              <a:spcAft>
                <a:spcPts val="0"/>
              </a:spcAft>
              <a:buFont typeface="Arial" panose="020B0604020202020204" pitchFamily="34" charset="0"/>
              <a:buChar char="•"/>
            </a:pPr>
            <a:r>
              <a:rPr lang="en-GB" sz="2400" dirty="0">
                <a:solidFill>
                  <a:srgbClr val="492F92"/>
                </a:solidFill>
              </a:rPr>
              <a:t>Community Asset Transfer</a:t>
            </a:r>
          </a:p>
        </p:txBody>
      </p:sp>
      <p:sp>
        <p:nvSpPr>
          <p:cNvPr id="6" name="Rectangle 5"/>
          <p:cNvSpPr/>
          <p:nvPr/>
        </p:nvSpPr>
        <p:spPr>
          <a:xfrm>
            <a:off x="1247112" y="188640"/>
            <a:ext cx="8386408" cy="707886"/>
          </a:xfrm>
          <a:prstGeom prst="rect">
            <a:avLst/>
          </a:prstGeom>
        </p:spPr>
        <p:txBody>
          <a:bodyPr wrap="square">
            <a:spAutoFit/>
          </a:bodyPr>
          <a:lstStyle/>
          <a:p>
            <a:r>
              <a:rPr lang="en-GB" sz="4000" b="1" dirty="0">
                <a:solidFill>
                  <a:srgbClr val="492F92"/>
                </a:solidFill>
                <a:latin typeface="Calibri" pitchFamily="34" charset="0"/>
                <a:cs typeface="Arial" charset="0"/>
              </a:rPr>
              <a:t>Lean Programme: Live Projects</a:t>
            </a:r>
          </a:p>
        </p:txBody>
      </p:sp>
    </p:spTree>
    <p:extLst>
      <p:ext uri="{BB962C8B-B14F-4D97-AF65-F5344CB8AC3E}">
        <p14:creationId xmlns:p14="http://schemas.microsoft.com/office/powerpoint/2010/main" val="31308186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76536" y="1124744"/>
            <a:ext cx="9001000" cy="5293757"/>
          </a:xfrm>
          <a:prstGeom prst="rect">
            <a:avLst/>
          </a:prstGeom>
        </p:spPr>
        <p:txBody>
          <a:bodyPr wrap="square">
            <a:spAutoFit/>
          </a:bodyPr>
          <a:lstStyle/>
          <a:p>
            <a:pPr lvl="0">
              <a:spcAft>
                <a:spcPts val="1200"/>
              </a:spcAft>
            </a:pPr>
            <a:r>
              <a:rPr lang="en-GB" sz="2400" dirty="0" smtClean="0">
                <a:solidFill>
                  <a:srgbClr val="492F92"/>
                </a:solidFill>
              </a:rPr>
              <a:t>Next phase of Targeted Lean being developed:</a:t>
            </a:r>
          </a:p>
          <a:p>
            <a:pPr marL="342900" lvl="0" indent="-342900">
              <a:spcAft>
                <a:spcPts val="1200"/>
              </a:spcAft>
              <a:buFont typeface="Arial" panose="020B0604020202020204" pitchFamily="34" charset="0"/>
              <a:buChar char="•"/>
            </a:pPr>
            <a:r>
              <a:rPr lang="en-GB" sz="2400" dirty="0" smtClean="0">
                <a:solidFill>
                  <a:srgbClr val="492F92"/>
                </a:solidFill>
              </a:rPr>
              <a:t>From </a:t>
            </a:r>
            <a:r>
              <a:rPr lang="en-GB" sz="2400" b="1" dirty="0" smtClean="0">
                <a:solidFill>
                  <a:srgbClr val="492F92"/>
                </a:solidFill>
              </a:rPr>
              <a:t>Staff </a:t>
            </a:r>
            <a:r>
              <a:rPr lang="en-GB" sz="2400" b="1" dirty="0">
                <a:solidFill>
                  <a:srgbClr val="492F92"/>
                </a:solidFill>
              </a:rPr>
              <a:t>Forum </a:t>
            </a:r>
            <a:r>
              <a:rPr lang="en-GB" sz="2400" b="1" dirty="0" smtClean="0">
                <a:solidFill>
                  <a:srgbClr val="492F92"/>
                </a:solidFill>
              </a:rPr>
              <a:t>suggestions </a:t>
            </a:r>
            <a:r>
              <a:rPr lang="en-GB" sz="2400" dirty="0" smtClean="0">
                <a:solidFill>
                  <a:srgbClr val="492F92"/>
                </a:solidFill>
              </a:rPr>
              <a:t>and from other </a:t>
            </a:r>
            <a:r>
              <a:rPr lang="en-GB" sz="2400" dirty="0">
                <a:solidFill>
                  <a:srgbClr val="492F92"/>
                </a:solidFill>
              </a:rPr>
              <a:t>sources</a:t>
            </a:r>
          </a:p>
          <a:p>
            <a:pPr marL="342900" lvl="0" indent="-342900">
              <a:spcAft>
                <a:spcPts val="1200"/>
              </a:spcAft>
              <a:buFont typeface="Arial" panose="020B0604020202020204" pitchFamily="34" charset="0"/>
              <a:buChar char="•"/>
            </a:pPr>
            <a:r>
              <a:rPr lang="en-GB" sz="2400" b="1" dirty="0" smtClean="0">
                <a:solidFill>
                  <a:srgbClr val="492F92"/>
                </a:solidFill>
              </a:rPr>
              <a:t>25 ideas being assessed for relevant action</a:t>
            </a:r>
            <a:r>
              <a:rPr lang="en-GB" sz="2400" dirty="0" smtClean="0">
                <a:solidFill>
                  <a:srgbClr val="492F92"/>
                </a:solidFill>
              </a:rPr>
              <a:t>, including commissioning Lean projects and involving staff who recommended </a:t>
            </a:r>
            <a:endParaRPr lang="en-GB" sz="2400" dirty="0">
              <a:solidFill>
                <a:srgbClr val="492F92"/>
              </a:solidFill>
            </a:endParaRPr>
          </a:p>
          <a:p>
            <a:pPr marL="821808" lvl="1" indent="-342900">
              <a:spcAft>
                <a:spcPts val="1200"/>
              </a:spcAft>
              <a:buFont typeface="Wingdings" panose="05000000000000000000" pitchFamily="2" charset="2"/>
              <a:buChar char="ü"/>
            </a:pPr>
            <a:r>
              <a:rPr lang="en-GB" sz="2400" b="1" dirty="0" smtClean="0">
                <a:solidFill>
                  <a:srgbClr val="00B050"/>
                </a:solidFill>
              </a:rPr>
              <a:t>Important to </a:t>
            </a:r>
            <a:r>
              <a:rPr lang="en-GB" sz="2400" b="1" dirty="0">
                <a:solidFill>
                  <a:srgbClr val="00B050"/>
                </a:solidFill>
              </a:rPr>
              <a:t>feedback to staff on how the Council is responding to their </a:t>
            </a:r>
            <a:r>
              <a:rPr lang="en-GB" sz="2400" b="1" dirty="0" smtClean="0">
                <a:solidFill>
                  <a:srgbClr val="00B050"/>
                </a:solidFill>
              </a:rPr>
              <a:t>suggestions</a:t>
            </a:r>
          </a:p>
          <a:p>
            <a:pPr marL="342900" lvl="0" indent="-342900">
              <a:spcAft>
                <a:spcPts val="1200"/>
              </a:spcAft>
              <a:buFont typeface="Arial" panose="020B0604020202020204" pitchFamily="34" charset="0"/>
              <a:buChar char="•"/>
            </a:pPr>
            <a:r>
              <a:rPr lang="en-GB" sz="2400" dirty="0" smtClean="0">
                <a:solidFill>
                  <a:srgbClr val="492F92"/>
                </a:solidFill>
              </a:rPr>
              <a:t>Corporate </a:t>
            </a:r>
            <a:r>
              <a:rPr lang="en-GB" sz="2400" dirty="0">
                <a:solidFill>
                  <a:srgbClr val="492F92"/>
                </a:solidFill>
              </a:rPr>
              <a:t>Resources </a:t>
            </a:r>
            <a:r>
              <a:rPr lang="en-GB" sz="2400" dirty="0" smtClean="0">
                <a:solidFill>
                  <a:srgbClr val="492F92"/>
                </a:solidFill>
              </a:rPr>
              <a:t>Service to </a:t>
            </a:r>
            <a:r>
              <a:rPr lang="en-GB" sz="2400" b="1" dirty="0">
                <a:solidFill>
                  <a:srgbClr val="492F92"/>
                </a:solidFill>
              </a:rPr>
              <a:t>assess </a:t>
            </a:r>
            <a:r>
              <a:rPr lang="en-GB" sz="2400" b="1" dirty="0" smtClean="0">
                <a:solidFill>
                  <a:srgbClr val="492F92"/>
                </a:solidFill>
              </a:rPr>
              <a:t>resourcing of Lean and other improvement </a:t>
            </a:r>
            <a:r>
              <a:rPr lang="en-GB" sz="2400" b="1" dirty="0">
                <a:solidFill>
                  <a:srgbClr val="492F92"/>
                </a:solidFill>
              </a:rPr>
              <a:t>related work streams </a:t>
            </a:r>
            <a:r>
              <a:rPr lang="en-GB" sz="2400" dirty="0" smtClean="0">
                <a:solidFill>
                  <a:srgbClr val="492F92"/>
                </a:solidFill>
              </a:rPr>
              <a:t>to account for capacity to deliver and to maximise return</a:t>
            </a:r>
            <a:endParaRPr lang="en-GB" sz="2400" dirty="0">
              <a:solidFill>
                <a:srgbClr val="492F92"/>
              </a:solidFill>
            </a:endParaRPr>
          </a:p>
          <a:p>
            <a:pPr marL="342900" lvl="0" indent="-342900">
              <a:spcAft>
                <a:spcPts val="1200"/>
              </a:spcAft>
              <a:buFont typeface="Arial" panose="020B0604020202020204" pitchFamily="34" charset="0"/>
              <a:buChar char="•"/>
            </a:pPr>
            <a:r>
              <a:rPr lang="en-GB" sz="2400" dirty="0" smtClean="0">
                <a:solidFill>
                  <a:srgbClr val="492F92"/>
                </a:solidFill>
              </a:rPr>
              <a:t>Systematic approach – as well as staff suggestions, </a:t>
            </a:r>
            <a:r>
              <a:rPr lang="en-GB" sz="2400" b="1" dirty="0" smtClean="0">
                <a:solidFill>
                  <a:srgbClr val="492F92"/>
                </a:solidFill>
              </a:rPr>
              <a:t>target Lean interventions</a:t>
            </a:r>
            <a:r>
              <a:rPr lang="en-GB" sz="2400" dirty="0" smtClean="0">
                <a:solidFill>
                  <a:srgbClr val="492F92"/>
                </a:solidFill>
              </a:rPr>
              <a:t> based on financial, performance and customer </a:t>
            </a:r>
            <a:r>
              <a:rPr lang="en-GB" sz="2400" dirty="0">
                <a:solidFill>
                  <a:srgbClr val="492F92"/>
                </a:solidFill>
              </a:rPr>
              <a:t>data/information (e.g. </a:t>
            </a:r>
            <a:r>
              <a:rPr lang="en-GB" sz="2400" dirty="0" smtClean="0">
                <a:solidFill>
                  <a:srgbClr val="492F92"/>
                </a:solidFill>
              </a:rPr>
              <a:t>200,000 </a:t>
            </a:r>
            <a:r>
              <a:rPr lang="en-GB" sz="2400" dirty="0">
                <a:solidFill>
                  <a:srgbClr val="492F92"/>
                </a:solidFill>
              </a:rPr>
              <a:t>calls pa to service centre</a:t>
            </a:r>
            <a:r>
              <a:rPr lang="en-GB" sz="2400" dirty="0" smtClean="0">
                <a:solidFill>
                  <a:srgbClr val="492F92"/>
                </a:solidFill>
              </a:rPr>
              <a:t>)</a:t>
            </a:r>
            <a:endParaRPr lang="en-GB" sz="2400" dirty="0">
              <a:solidFill>
                <a:srgbClr val="492F92"/>
              </a:solidFill>
            </a:endParaRPr>
          </a:p>
        </p:txBody>
      </p:sp>
      <p:sp>
        <p:nvSpPr>
          <p:cNvPr id="6" name="Rectangle 5"/>
          <p:cNvSpPr/>
          <p:nvPr/>
        </p:nvSpPr>
        <p:spPr>
          <a:xfrm>
            <a:off x="1247112" y="188640"/>
            <a:ext cx="8386408" cy="707886"/>
          </a:xfrm>
          <a:prstGeom prst="rect">
            <a:avLst/>
          </a:prstGeom>
        </p:spPr>
        <p:txBody>
          <a:bodyPr wrap="square">
            <a:spAutoFit/>
          </a:bodyPr>
          <a:lstStyle/>
          <a:p>
            <a:r>
              <a:rPr lang="en-GB" sz="4000" b="1" dirty="0">
                <a:solidFill>
                  <a:srgbClr val="492F92"/>
                </a:solidFill>
                <a:latin typeface="Calibri" pitchFamily="34" charset="0"/>
                <a:cs typeface="Arial" charset="0"/>
              </a:rPr>
              <a:t>Lean Programme: Next</a:t>
            </a:r>
            <a:r>
              <a:rPr lang="en-GB" sz="2800" b="1" dirty="0" smtClean="0">
                <a:solidFill>
                  <a:srgbClr val="007C4D"/>
                </a:solidFill>
              </a:rPr>
              <a:t> </a:t>
            </a:r>
            <a:r>
              <a:rPr lang="en-GB" sz="4000" b="1" dirty="0">
                <a:solidFill>
                  <a:srgbClr val="492F92"/>
                </a:solidFill>
                <a:latin typeface="Calibri" pitchFamily="34" charset="0"/>
                <a:cs typeface="Arial" charset="0"/>
              </a:rPr>
              <a:t>Projects</a:t>
            </a:r>
          </a:p>
        </p:txBody>
      </p:sp>
    </p:spTree>
    <p:extLst>
      <p:ext uri="{BB962C8B-B14F-4D97-AF65-F5344CB8AC3E}">
        <p14:creationId xmlns:p14="http://schemas.microsoft.com/office/powerpoint/2010/main" val="3130818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876852" y="116633"/>
            <a:ext cx="9020535" cy="1323439"/>
            <a:chOff x="-7950" y="116632"/>
            <a:chExt cx="9144000" cy="1323439"/>
          </a:xfrm>
        </p:grpSpPr>
        <p:sp>
          <p:nvSpPr>
            <p:cNvPr id="3" name="Text Box 10"/>
            <p:cNvSpPr txBox="1">
              <a:spLocks noChangeArrowheads="1"/>
            </p:cNvSpPr>
            <p:nvPr/>
          </p:nvSpPr>
          <p:spPr bwMode="auto">
            <a:xfrm>
              <a:off x="-7950" y="116632"/>
              <a:ext cx="91440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r>
                <a:rPr lang="en-GB" sz="4000" b="1" dirty="0" smtClean="0">
                  <a:solidFill>
                    <a:srgbClr val="492F92"/>
                  </a:solidFill>
                </a:rPr>
                <a:t>Work under development</a:t>
              </a:r>
            </a:p>
            <a:p>
              <a:pPr algn="ctr" eaLnBrk="1" hangingPunct="1"/>
              <a:endParaRPr lang="en-GB" altLang="en-US" sz="4000" b="1" dirty="0" smtClean="0">
                <a:solidFill>
                  <a:srgbClr val="7030A0"/>
                </a:solidFill>
                <a:latin typeface="Ebrima" panose="02000000000000000000" pitchFamily="2" charset="0"/>
                <a:ea typeface="Ebrima" panose="02000000000000000000" pitchFamily="2" charset="0"/>
                <a:cs typeface="Ebrima" panose="02000000000000000000" pitchFamily="2" charset="0"/>
              </a:endParaRPr>
            </a:p>
          </p:txBody>
        </p:sp>
        <p:cxnSp>
          <p:nvCxnSpPr>
            <p:cNvPr id="4" name="Straight Connector 3"/>
            <p:cNvCxnSpPr/>
            <p:nvPr/>
          </p:nvCxnSpPr>
          <p:spPr bwMode="auto">
            <a:xfrm>
              <a:off x="255329" y="1052736"/>
              <a:ext cx="8467255"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grpSp>
      <p:sp>
        <p:nvSpPr>
          <p:cNvPr id="5" name="Text Box 10"/>
          <p:cNvSpPr txBox="1">
            <a:spLocks noChangeArrowheads="1"/>
          </p:cNvSpPr>
          <p:nvPr/>
        </p:nvSpPr>
        <p:spPr bwMode="auto">
          <a:xfrm>
            <a:off x="1136576" y="1268760"/>
            <a:ext cx="8136904" cy="5293757"/>
          </a:xfrm>
          <a:prstGeom prst="rect">
            <a:avLst/>
          </a:prstGeom>
          <a:noFill/>
          <a:ln>
            <a:noFill/>
          </a:ln>
          <a:effectLst/>
          <a:extLst/>
        </p:spPr>
        <p:txBody>
          <a:bodyPr wrap="square">
            <a:spAutoFit/>
          </a:bodyPr>
          <a:lstStyle/>
          <a:p>
            <a:pPr>
              <a:spcAft>
                <a:spcPts val="1200"/>
              </a:spcAft>
            </a:pPr>
            <a:r>
              <a:rPr lang="en-GB" sz="2400" dirty="0" smtClean="0">
                <a:solidFill>
                  <a:srgbClr val="492F92"/>
                </a:solidFill>
              </a:rPr>
              <a:t>Following being considered:</a:t>
            </a:r>
          </a:p>
          <a:p>
            <a:pPr marL="342900" indent="-342900">
              <a:spcAft>
                <a:spcPts val="1200"/>
              </a:spcAft>
              <a:buFont typeface="Arial" panose="020B0604020202020204" pitchFamily="34" charset="0"/>
              <a:buChar char="•"/>
            </a:pPr>
            <a:r>
              <a:rPr lang="en-GB" sz="2400" dirty="0" smtClean="0">
                <a:solidFill>
                  <a:srgbClr val="492F92"/>
                </a:solidFill>
              </a:rPr>
              <a:t>Making </a:t>
            </a:r>
            <a:r>
              <a:rPr lang="en-GB" sz="2400" dirty="0">
                <a:solidFill>
                  <a:srgbClr val="492F92"/>
                </a:solidFill>
              </a:rPr>
              <a:t>sure we capture all the benefits including the softer benefits around staff morale/motivation/feeling empowered and valued</a:t>
            </a:r>
          </a:p>
          <a:p>
            <a:pPr marL="342900" indent="-342900">
              <a:spcAft>
                <a:spcPts val="1200"/>
              </a:spcAft>
              <a:buFont typeface="Arial" panose="020B0604020202020204" pitchFamily="34" charset="0"/>
              <a:buChar char="•"/>
            </a:pPr>
            <a:r>
              <a:rPr lang="en-GB" sz="2400" dirty="0">
                <a:solidFill>
                  <a:srgbClr val="492F92"/>
                </a:solidFill>
              </a:rPr>
              <a:t>Timescales for checking-in and reporting on benefits after reviews conclude – follow through, and what we can learn</a:t>
            </a:r>
          </a:p>
          <a:p>
            <a:pPr marL="342900" lvl="0" indent="-342900">
              <a:spcAft>
                <a:spcPts val="1200"/>
              </a:spcAft>
              <a:buFont typeface="Arial" panose="020B0604020202020204" pitchFamily="34" charset="0"/>
              <a:buChar char="•"/>
            </a:pPr>
            <a:r>
              <a:rPr lang="en-GB" sz="2400" dirty="0" smtClean="0">
                <a:solidFill>
                  <a:srgbClr val="492F92"/>
                </a:solidFill>
              </a:rPr>
              <a:t>Looking at options </a:t>
            </a:r>
            <a:r>
              <a:rPr lang="en-GB" sz="2400" dirty="0">
                <a:solidFill>
                  <a:srgbClr val="492F92"/>
                </a:solidFill>
              </a:rPr>
              <a:t>for celebrating achievement and promoting the method </a:t>
            </a:r>
            <a:r>
              <a:rPr lang="en-GB" sz="2400" dirty="0" smtClean="0">
                <a:solidFill>
                  <a:srgbClr val="492F92"/>
                </a:solidFill>
              </a:rPr>
              <a:t>further </a:t>
            </a:r>
            <a:endParaRPr lang="en-GB" sz="2400" dirty="0">
              <a:solidFill>
                <a:srgbClr val="492F92"/>
              </a:solidFill>
            </a:endParaRPr>
          </a:p>
          <a:p>
            <a:pPr marL="342900" lvl="0" indent="-342900">
              <a:spcAft>
                <a:spcPts val="1200"/>
              </a:spcAft>
              <a:buFont typeface="Arial" panose="020B0604020202020204" pitchFamily="34" charset="0"/>
              <a:buChar char="•"/>
            </a:pPr>
            <a:r>
              <a:rPr lang="en-GB" sz="2400" dirty="0" smtClean="0">
                <a:solidFill>
                  <a:srgbClr val="492F92"/>
                </a:solidFill>
              </a:rPr>
              <a:t>Focus Groups for lessons learned and an annual “gathering” for all Lean events </a:t>
            </a:r>
          </a:p>
          <a:p>
            <a:pPr marL="342900" lvl="0" indent="-342900">
              <a:spcAft>
                <a:spcPts val="1200"/>
              </a:spcAft>
              <a:buFont typeface="Arial" panose="020B0604020202020204" pitchFamily="34" charset="0"/>
              <a:buChar char="•"/>
            </a:pPr>
            <a:r>
              <a:rPr lang="en-GB" sz="2400" dirty="0" smtClean="0">
                <a:solidFill>
                  <a:srgbClr val="492F92"/>
                </a:solidFill>
              </a:rPr>
              <a:t>Producing an annual report for Members – aim for June Council</a:t>
            </a:r>
            <a:endParaRPr lang="en-GB" sz="2800" b="1" dirty="0" smtClean="0">
              <a:solidFill>
                <a:srgbClr val="492F92"/>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478429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CE24DBEE34FBE4394C005D94D7E25F0" ma:contentTypeVersion="0" ma:contentTypeDescription="Create a new document." ma:contentTypeScope="" ma:versionID="c6642db393ff2fb33069db1eb2b3a2a9">
  <xsd:schema xmlns:xsd="http://www.w3.org/2001/XMLSchema" xmlns:xs="http://www.w3.org/2001/XMLSchema" xmlns:p="http://schemas.microsoft.com/office/2006/metadata/properties" xmlns:ns2="4603a792-6ca5-49d6-bbc1-6cbf0ba6c6e0" targetNamespace="http://schemas.microsoft.com/office/2006/metadata/properties" ma:root="true" ma:fieldsID="16bb7730579b1520c3794cdd4016fece" ns2:_="">
    <xsd:import namespace="4603a792-6ca5-49d6-bbc1-6cbf0ba6c6e0"/>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03a792-6ca5-49d6-bbc1-6cbf0ba6c6e0"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dlc_DocId xmlns="4603a792-6ca5-49d6-bbc1-6cbf0ba6c6e0">FM23U5PJHRXQ-28-15</_dlc_DocId>
    <_dlc_DocIdUrl xmlns="4603a792-6ca5-49d6-bbc1-6cbf0ba6c6e0">
      <Url>http://ntsp2010web/sites/CIT/_layouts/DocIdRedir.aspx?ID=FM23U5PJHRXQ-28-15</Url>
      <Description>FM23U5PJHRXQ-28-15</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file>

<file path=customXml/itemProps1.xml><?xml version="1.0" encoding="utf-8"?>
<ds:datastoreItem xmlns:ds="http://schemas.openxmlformats.org/officeDocument/2006/customXml" ds:itemID="{B9E2745A-386A-43D5-8442-863E874F04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03a792-6ca5-49d6-bbc1-6cbf0ba6c6e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6D346B-E33A-4FE6-9799-25A8A3CA4EBC}">
  <ds:schemaRefs>
    <ds:schemaRef ds:uri="http://www.w3.org/XML/1998/namespace"/>
    <ds:schemaRef ds:uri="http://purl.org/dc/elements/1.1/"/>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purl.org/dc/dcmitype/"/>
    <ds:schemaRef ds:uri="4603a792-6ca5-49d6-bbc1-6cbf0ba6c6e0"/>
    <ds:schemaRef ds:uri="http://schemas.microsoft.com/office/2006/metadata/properties"/>
  </ds:schemaRefs>
</ds:datastoreItem>
</file>

<file path=customXml/itemProps3.xml><?xml version="1.0" encoding="utf-8"?>
<ds:datastoreItem xmlns:ds="http://schemas.openxmlformats.org/officeDocument/2006/customXml" ds:itemID="{5DD9D606-FED6-4F13-9385-D8D8D43052A0}">
  <ds:schemaRefs>
    <ds:schemaRef ds:uri="http://schemas.microsoft.com/sharepoint/v3/contenttype/forms"/>
  </ds:schemaRefs>
</ds:datastoreItem>
</file>

<file path=customXml/itemProps4.xml><?xml version="1.0" encoding="utf-8"?>
<ds:datastoreItem xmlns:ds="http://schemas.openxmlformats.org/officeDocument/2006/customXml" ds:itemID="{3F943291-E0DB-4FE5-886C-17435C2C959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13821</TotalTime>
  <Words>559</Words>
  <Application>Microsoft Office PowerPoint</Application>
  <PresentationFormat>A4 Paper (210x297 mm)</PresentationFormat>
  <Paragraphs>60</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Text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Matt.Bailey@highland.gov.uk</dc:creator>
  <cp:lastModifiedBy>Carron McDiarmid</cp:lastModifiedBy>
  <cp:revision>891</cp:revision>
  <cp:lastPrinted>2018-02-05T10:59:33Z</cp:lastPrinted>
  <dcterms:created xsi:type="dcterms:W3CDTF">2016-11-29T11:33:03Z</dcterms:created>
  <dcterms:modified xsi:type="dcterms:W3CDTF">2018-02-13T11:47:16Z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0x0101001CE24DBEE34FBE4394C005D94D7E25F0</vt:lpwstr>
  </property>
  <property fmtid="{D5CDD505-2E9C-101B-9397-08002B2CF9AE}" pid="3" name="_dlc_DocIdItemGuid">
    <vt:lpwstr>e773d1c4-0439-4e9e-95bb-d8586667a8fb</vt:lpwstr>
  </property>
  <property fmtid="{D5CDD505-2E9C-101B-9397-08002B2CF9AE}" pid="4" name="_NewReviewCycle">
    <vt:lpwstr/>
  </property>
  <property fmtid="{D5CDD505-2E9C-101B-9397-08002B2CF9AE}" pid="5" name="_AdHocReviewCycleID">
    <vt:i4>-919088857</vt:i4>
  </property>
  <property fmtid="{D5CDD505-2E9C-101B-9397-08002B2CF9AE}" pid="6" name="_EmailSubject">
    <vt:lpwstr>redesign up-dates</vt:lpwstr>
  </property>
  <property fmtid="{D5CDD505-2E9C-101B-9397-08002B2CF9AE}" pid="7" name="_AuthorEmail">
    <vt:lpwstr>carron.mcdiarmid@highland.gov.uk</vt:lpwstr>
  </property>
  <property fmtid="{D5CDD505-2E9C-101B-9397-08002B2CF9AE}" pid="8" name="_AuthorEmailDisplayName">
    <vt:lpwstr>Carron McDiarmid</vt:lpwstr>
  </property>
  <property fmtid="{D5CDD505-2E9C-101B-9397-08002B2CF9AE}" pid="9" name="_PreviousAdHocReviewCycleID">
    <vt:i4>-1752446043</vt:i4>
  </property>
</Properties>
</file>