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6"/>
    <p:sldMasterId id="2147483667" r:id="rId7"/>
    <p:sldMasterId id="2147483671" r:id="rId8"/>
  </p:sldMasterIdLst>
  <p:notesMasterIdLst>
    <p:notesMasterId r:id="rId18"/>
  </p:notesMasterIdLst>
  <p:sldIdLst>
    <p:sldId id="271" r:id="rId9"/>
    <p:sldId id="272" r:id="rId10"/>
    <p:sldId id="273" r:id="rId11"/>
    <p:sldId id="279" r:id="rId12"/>
    <p:sldId id="280" r:id="rId13"/>
    <p:sldId id="278" r:id="rId14"/>
    <p:sldId id="282" r:id="rId15"/>
    <p:sldId id="281" r:id="rId16"/>
    <p:sldId id="277" r:id="rId17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B8B8CB-56B4-4AF6-B628-7E7054DD17AC}">
          <p14:sldIdLst/>
        </p14:section>
        <p14:section name="Untitled Section" id="{F03FAD01-DBDB-4B0B-B945-3374B6B275D1}">
          <p14:sldIdLst>
            <p14:sldId id="271"/>
            <p14:sldId id="272"/>
            <p14:sldId id="273"/>
            <p14:sldId id="279"/>
            <p14:sldId id="280"/>
            <p14:sldId id="278"/>
            <p14:sldId id="282"/>
            <p14:sldId id="281"/>
            <p14:sldId id="27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Urquhart" initials="CR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AB"/>
    <a:srgbClr val="006600"/>
    <a:srgbClr val="403152"/>
    <a:srgbClr val="008000"/>
    <a:srgbClr val="FFDD71"/>
    <a:srgbClr val="AC9AC2"/>
    <a:srgbClr val="8064A2"/>
    <a:srgbClr val="FFC000"/>
    <a:srgbClr val="009900"/>
    <a:srgbClr val="4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8002" autoAdjust="0"/>
  </p:normalViewPr>
  <p:slideViewPr>
    <p:cSldViewPr>
      <p:cViewPr>
        <p:scale>
          <a:sx n="100" d="100"/>
          <a:sy n="100" d="100"/>
        </p:scale>
        <p:origin x="-180" y="16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ntsp2010web/sites/CorpPerf/Benchmarking/Benchmark%20performance%20over%20tim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ntsp2010web/sites/CorpPerf/Benchmarking/Benchmark%20performance%20over%20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dirty="0"/>
              <a:t>Aberdeenshire's </a:t>
            </a:r>
            <a:r>
              <a:rPr lang="en-GB" sz="1600" baseline="0" dirty="0"/>
              <a:t>Performance by Service area, 2016/17</a:t>
            </a:r>
            <a:endParaRPr lang="en-GB" sz="1600" dirty="0"/>
          </a:p>
        </c:rich>
      </c:tx>
      <c:layout>
        <c:manualLayout>
          <c:xMode val="edge"/>
          <c:yMode val="edge"/>
          <c:x val="0.1088985088985089"/>
          <c:y val="3.6474164133738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373404082065496E-2"/>
          <c:y val="0.15036482141859928"/>
          <c:w val="0.8939190176985452"/>
          <c:h val="0.6305808582437834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Aberdeenshire!$V$56</c:f>
              <c:strCache>
                <c:ptCount val="1"/>
                <c:pt idx="0">
                  <c:v>4th Quartile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Aberdeenshire!$W$52:$AD$52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Aberdeenshire!$L$92:$S$92</c:f>
              <c:numCache>
                <c:formatCode>0.0%</c:formatCode>
                <c:ptCount val="8"/>
                <c:pt idx="0">
                  <c:v>0.29411764705882354</c:v>
                </c:pt>
                <c:pt idx="1">
                  <c:v>0.125</c:v>
                </c:pt>
                <c:pt idx="2">
                  <c:v>0</c:v>
                </c:pt>
                <c:pt idx="3">
                  <c:v>0</c:v>
                </c:pt>
                <c:pt idx="4">
                  <c:v>0.25</c:v>
                </c:pt>
                <c:pt idx="5">
                  <c:v>7.1428571428571425E-2</c:v>
                </c:pt>
                <c:pt idx="6">
                  <c:v>0.5</c:v>
                </c:pt>
                <c:pt idx="7">
                  <c:v>0.2</c:v>
                </c:pt>
              </c:numCache>
            </c:numRef>
          </c:val>
        </c:ser>
        <c:ser>
          <c:idx val="2"/>
          <c:order val="1"/>
          <c:tx>
            <c:strRef>
              <c:f>Aberdeenshire!$V$55</c:f>
              <c:strCache>
                <c:ptCount val="1"/>
                <c:pt idx="0">
                  <c:v>3rd Quartile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Aberdeenshire!$W$52:$AD$52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Aberdeenshire!$L$91:$S$91</c:f>
              <c:numCache>
                <c:formatCode>0.0%</c:formatCode>
                <c:ptCount val="8"/>
                <c:pt idx="0">
                  <c:v>0.47058823529411764</c:v>
                </c:pt>
                <c:pt idx="1">
                  <c:v>0.25</c:v>
                </c:pt>
                <c:pt idx="2">
                  <c:v>0.25</c:v>
                </c:pt>
                <c:pt idx="3">
                  <c:v>0.8</c:v>
                </c:pt>
                <c:pt idx="4">
                  <c:v>0.375</c:v>
                </c:pt>
                <c:pt idx="5">
                  <c:v>0.21428571428571427</c:v>
                </c:pt>
                <c:pt idx="6">
                  <c:v>0.5</c:v>
                </c:pt>
                <c:pt idx="7">
                  <c:v>0.4</c:v>
                </c:pt>
              </c:numCache>
            </c:numRef>
          </c:val>
        </c:ser>
        <c:ser>
          <c:idx val="1"/>
          <c:order val="2"/>
          <c:tx>
            <c:strRef>
              <c:f>Aberdeenshire!$V$54</c:f>
              <c:strCache>
                <c:ptCount val="1"/>
                <c:pt idx="0">
                  <c:v>2nd Quartile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cat>
            <c:strRef>
              <c:f>Aberdeenshire!$W$52:$AD$52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Aberdeenshire!$L$90:$S$90</c:f>
              <c:numCache>
                <c:formatCode>0.0%</c:formatCode>
                <c:ptCount val="8"/>
                <c:pt idx="0">
                  <c:v>0.11764705882352941</c:v>
                </c:pt>
                <c:pt idx="1">
                  <c:v>0.25</c:v>
                </c:pt>
                <c:pt idx="2">
                  <c:v>0.5</c:v>
                </c:pt>
                <c:pt idx="3">
                  <c:v>0</c:v>
                </c:pt>
                <c:pt idx="4">
                  <c:v>0.375</c:v>
                </c:pt>
                <c:pt idx="5">
                  <c:v>0.35714285714285715</c:v>
                </c:pt>
                <c:pt idx="6">
                  <c:v>0</c:v>
                </c:pt>
                <c:pt idx="7">
                  <c:v>0.2</c:v>
                </c:pt>
              </c:numCache>
            </c:numRef>
          </c:val>
        </c:ser>
        <c:ser>
          <c:idx val="0"/>
          <c:order val="3"/>
          <c:tx>
            <c:strRef>
              <c:f>Aberdeenshire!$V$53</c:f>
              <c:strCache>
                <c:ptCount val="1"/>
                <c:pt idx="0">
                  <c:v>1st Quartile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Aberdeenshire!$W$52:$AD$52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Aberdeenshire!$L$89:$S$89</c:f>
              <c:numCache>
                <c:formatCode>0.0%</c:formatCode>
                <c:ptCount val="8"/>
                <c:pt idx="0">
                  <c:v>0.11764705882352941</c:v>
                </c:pt>
                <c:pt idx="1">
                  <c:v>0.375</c:v>
                </c:pt>
                <c:pt idx="2">
                  <c:v>0.25</c:v>
                </c:pt>
                <c:pt idx="3">
                  <c:v>0.2</c:v>
                </c:pt>
                <c:pt idx="4">
                  <c:v>0</c:v>
                </c:pt>
                <c:pt idx="5">
                  <c:v>0.35714285714285715</c:v>
                </c:pt>
                <c:pt idx="6">
                  <c:v>0</c:v>
                </c:pt>
                <c:pt idx="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066944"/>
        <c:axId val="70068480"/>
      </c:barChart>
      <c:catAx>
        <c:axId val="70066944"/>
        <c:scaling>
          <c:orientation val="minMax"/>
        </c:scaling>
        <c:delete val="1"/>
        <c:axPos val="b"/>
        <c:majorTickMark val="out"/>
        <c:minorTickMark val="none"/>
        <c:tickLblPos val="nextTo"/>
        <c:crossAx val="70068480"/>
        <c:crosses val="autoZero"/>
        <c:auto val="1"/>
        <c:lblAlgn val="ctr"/>
        <c:lblOffset val="100"/>
        <c:noMultiLvlLbl val="0"/>
      </c:catAx>
      <c:valAx>
        <c:axId val="7006848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0066944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16305961754780651"/>
          <c:y val="0.94107045129997047"/>
          <c:w val="0.65608420159601266"/>
          <c:h val="5.402899105696894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dirty="0"/>
              <a:t>Highland Council's</a:t>
            </a:r>
            <a:r>
              <a:rPr lang="en-GB" sz="1600" baseline="0" dirty="0"/>
              <a:t> Performance by Service area, 2016/17</a:t>
            </a:r>
            <a:endParaRPr lang="en-GB" sz="1600" dirty="0"/>
          </a:p>
        </c:rich>
      </c:tx>
      <c:layout>
        <c:manualLayout>
          <c:xMode val="edge"/>
          <c:yMode val="edge"/>
          <c:x val="9.9278499278499258E-2"/>
          <c:y val="1.62107396149949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373404082065496E-2"/>
          <c:y val="0.15036482141859928"/>
          <c:w val="0.8939190176985452"/>
          <c:h val="0.6305808582437834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'Argyll and B'!$V$56</c:f>
              <c:strCache>
                <c:ptCount val="1"/>
                <c:pt idx="0">
                  <c:v>4th Quartile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'Argyll and B'!$W$52:$AD$52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'Argyll and B'!$L$56:$S$56</c:f>
              <c:numCache>
                <c:formatCode>0.0%</c:formatCode>
                <c:ptCount val="8"/>
                <c:pt idx="0">
                  <c:v>0.22222222222222221</c:v>
                </c:pt>
                <c:pt idx="1">
                  <c:v>0.375</c:v>
                </c:pt>
                <c:pt idx="2">
                  <c:v>0.5</c:v>
                </c:pt>
                <c:pt idx="3">
                  <c:v>0</c:v>
                </c:pt>
                <c:pt idx="4">
                  <c:v>0</c:v>
                </c:pt>
                <c:pt idx="5">
                  <c:v>7.1428571428571425E-2</c:v>
                </c:pt>
                <c:pt idx="6">
                  <c:v>0.5</c:v>
                </c:pt>
                <c:pt idx="7">
                  <c:v>0.2</c:v>
                </c:pt>
              </c:numCache>
            </c:numRef>
          </c:val>
        </c:ser>
        <c:ser>
          <c:idx val="2"/>
          <c:order val="1"/>
          <c:tx>
            <c:strRef>
              <c:f>'Argyll and B'!$V$55</c:f>
              <c:strCache>
                <c:ptCount val="1"/>
                <c:pt idx="0">
                  <c:v>3rd Quartile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cat>
            <c:strRef>
              <c:f>'Argyll and B'!$W$52:$AD$52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'Argyll and B'!$L$55:$S$55</c:f>
              <c:numCache>
                <c:formatCode>0.0%</c:formatCode>
                <c:ptCount val="8"/>
                <c:pt idx="0">
                  <c:v>0.55555555555555558</c:v>
                </c:pt>
                <c:pt idx="1">
                  <c:v>0.25</c:v>
                </c:pt>
                <c:pt idx="2">
                  <c:v>0.25</c:v>
                </c:pt>
                <c:pt idx="3">
                  <c:v>0.4</c:v>
                </c:pt>
                <c:pt idx="4">
                  <c:v>0.375</c:v>
                </c:pt>
                <c:pt idx="5">
                  <c:v>0.42857142857142855</c:v>
                </c:pt>
                <c:pt idx="6">
                  <c:v>0.5</c:v>
                </c:pt>
                <c:pt idx="7">
                  <c:v>0.4</c:v>
                </c:pt>
              </c:numCache>
            </c:numRef>
          </c:val>
        </c:ser>
        <c:ser>
          <c:idx val="1"/>
          <c:order val="2"/>
          <c:tx>
            <c:strRef>
              <c:f>'Argyll and B'!$V$54</c:f>
              <c:strCache>
                <c:ptCount val="1"/>
                <c:pt idx="0">
                  <c:v>2nd Quartile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cat>
            <c:strRef>
              <c:f>'Argyll and B'!$W$52:$AD$52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'Argyll and B'!$L$54:$S$54</c:f>
              <c:numCache>
                <c:formatCode>0.0%</c:formatCode>
                <c:ptCount val="8"/>
                <c:pt idx="0">
                  <c:v>0.16666666666666666</c:v>
                </c:pt>
                <c:pt idx="1">
                  <c:v>0.375</c:v>
                </c:pt>
                <c:pt idx="2">
                  <c:v>0</c:v>
                </c:pt>
                <c:pt idx="3">
                  <c:v>0.2</c:v>
                </c:pt>
                <c:pt idx="4">
                  <c:v>0.25</c:v>
                </c:pt>
                <c:pt idx="5">
                  <c:v>0.2857142857142857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3"/>
          <c:tx>
            <c:strRef>
              <c:f>'Argyll and B'!$V$53</c:f>
              <c:strCache>
                <c:ptCount val="1"/>
                <c:pt idx="0">
                  <c:v>1st Quartile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'Argyll and B'!$W$52:$AD$52</c:f>
              <c:strCache>
                <c:ptCount val="8"/>
                <c:pt idx="0">
                  <c:v>CHN</c:v>
                </c:pt>
                <c:pt idx="1">
                  <c:v>CORP</c:v>
                </c:pt>
                <c:pt idx="2">
                  <c:v>SW</c:v>
                </c:pt>
                <c:pt idx="3">
                  <c:v>HSN</c:v>
                </c:pt>
                <c:pt idx="4">
                  <c:v>C&amp;L</c:v>
                </c:pt>
                <c:pt idx="5">
                  <c:v>ENV</c:v>
                </c:pt>
                <c:pt idx="6">
                  <c:v>C-AST</c:v>
                </c:pt>
                <c:pt idx="7">
                  <c:v>ECON</c:v>
                </c:pt>
              </c:strCache>
            </c:strRef>
          </c:cat>
          <c:val>
            <c:numRef>
              <c:f>'Argyll and B'!$L$53:$S$53</c:f>
              <c:numCache>
                <c:formatCode>0.0%</c:formatCode>
                <c:ptCount val="8"/>
                <c:pt idx="0">
                  <c:v>5.5555555555555552E-2</c:v>
                </c:pt>
                <c:pt idx="1">
                  <c:v>0</c:v>
                </c:pt>
                <c:pt idx="2">
                  <c:v>0.25</c:v>
                </c:pt>
                <c:pt idx="3">
                  <c:v>0.4</c:v>
                </c:pt>
                <c:pt idx="4">
                  <c:v>0.375</c:v>
                </c:pt>
                <c:pt idx="5">
                  <c:v>0.21428571428571427</c:v>
                </c:pt>
                <c:pt idx="6">
                  <c:v>0</c:v>
                </c:pt>
                <c:pt idx="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103808"/>
        <c:axId val="70105344"/>
      </c:barChart>
      <c:catAx>
        <c:axId val="70103808"/>
        <c:scaling>
          <c:orientation val="minMax"/>
        </c:scaling>
        <c:delete val="1"/>
        <c:axPos val="b"/>
        <c:majorTickMark val="out"/>
        <c:minorTickMark val="none"/>
        <c:tickLblPos val="nextTo"/>
        <c:crossAx val="70105344"/>
        <c:crosses val="autoZero"/>
        <c:auto val="1"/>
        <c:lblAlgn val="ctr"/>
        <c:lblOffset val="100"/>
        <c:noMultiLvlLbl val="0"/>
      </c:catAx>
      <c:valAx>
        <c:axId val="70105344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0103808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15921161369980269"/>
          <c:y val="0.94512313620371924"/>
          <c:w val="0.65608420159601266"/>
          <c:h val="5.402899105696894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8821B608-A836-4795-9CCF-85C3EEA0CF90}" type="datetimeFigureOut">
              <a:rPr lang="en-GB" smtClean="0"/>
              <a:t>09/02/2018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AEA53B0-6066-4081-85F0-3D9E61F7E62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118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*LGBF</a:t>
            </a:r>
            <a:r>
              <a:rPr lang="en-GB" baseline="0" dirty="0" smtClean="0"/>
              <a:t> data not yet published for five comparable Children’s indicators for 2016/17 (previously three of these were in the top quartile, one in the third quartile, and one in the bottom quartile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3E9D4-E87C-42B1-AF01-BED77F20151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4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Data is provisional and a few indicators are</a:t>
            </a:r>
            <a:r>
              <a:rPr lang="en-GB" baseline="0" dirty="0" smtClean="0"/>
              <a:t> not included as data has not been published.</a:t>
            </a:r>
          </a:p>
          <a:p>
            <a:r>
              <a:rPr lang="en-GB" baseline="0" dirty="0" smtClean="0"/>
              <a:t>Can be updated w/c 5</a:t>
            </a:r>
            <a:r>
              <a:rPr lang="en-GB" baseline="30000" dirty="0" smtClean="0"/>
              <a:t>th</a:t>
            </a:r>
            <a:r>
              <a:rPr lang="en-GB" baseline="0" dirty="0" smtClean="0"/>
              <a:t> Feb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3E9D4-E87C-42B1-AF01-BED77F20151B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13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55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3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710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872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48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025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2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29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0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25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44B495-8118-4AAF-B052-428D5C996566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A7F57F-AD27-454C-9B02-A92947F80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3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3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3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8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4B495-8118-4AAF-B052-428D5C99656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7F57F-AD27-454C-9B02-A92947F800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5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700808"/>
            <a:ext cx="6624736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Background</a:t>
            </a:r>
          </a:p>
          <a:p>
            <a:endParaRPr lang="en-GB" sz="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Best Value - Statutory </a:t>
            </a:r>
            <a:r>
              <a:rPr lang="en-GB" sz="2000" dirty="0"/>
              <a:t>duty </a:t>
            </a:r>
            <a:r>
              <a:rPr lang="en-GB" sz="2000" dirty="0" smtClean="0"/>
              <a:t>under </a:t>
            </a:r>
            <a:r>
              <a:rPr lang="en-GB" sz="2000" dirty="0"/>
              <a:t>the Local Government Scotland Act 2003 </a:t>
            </a:r>
            <a:r>
              <a:rPr lang="en-GB" sz="2000" dirty="0" smtClean="0"/>
              <a:t>- places </a:t>
            </a:r>
            <a:r>
              <a:rPr lang="en-GB" sz="2000" dirty="0"/>
              <a:t>specific duties to: ‘make arrangements which secure Best Value</a:t>
            </a:r>
            <a:r>
              <a:rPr lang="en-GB" sz="2000" dirty="0" smtClean="0"/>
              <a:t>’.</a:t>
            </a:r>
          </a:p>
          <a:p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Area of external audit interest – extent to which Council meetings its statutory duties. High reputational risk.</a:t>
            </a:r>
          </a:p>
          <a:p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Accounts Commission </a:t>
            </a:r>
            <a:r>
              <a:rPr lang="en-GB" sz="2000" dirty="0" smtClean="0"/>
              <a:t>implementing </a:t>
            </a:r>
            <a:r>
              <a:rPr lang="en-GB" sz="2000" dirty="0"/>
              <a:t>a new approach to </a:t>
            </a:r>
            <a:r>
              <a:rPr lang="en-GB" sz="2000" dirty="0" smtClean="0"/>
              <a:t>assessing Best </a:t>
            </a:r>
            <a:r>
              <a:rPr lang="en-GB" sz="2000" dirty="0"/>
              <a:t>Value (BV) </a:t>
            </a:r>
            <a:r>
              <a:rPr lang="en-GB" sz="2000" dirty="0" smtClean="0"/>
              <a:t>compliance through </a:t>
            </a:r>
            <a:r>
              <a:rPr lang="en-GB" sz="2000" dirty="0"/>
              <a:t>Best Value Assurance Reports (BVAR</a:t>
            </a:r>
            <a:r>
              <a:rPr lang="en-GB" sz="2000" dirty="0" smtClean="0"/>
              <a:t>).</a:t>
            </a:r>
          </a:p>
          <a:p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Last Best Value Audit of the Council was in 2009  (overall very positive report). </a:t>
            </a:r>
            <a:r>
              <a:rPr lang="en-GB" sz="2000" dirty="0" smtClean="0"/>
              <a:t>New regime, new environment, cannot be complacent.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539025" y="566242"/>
            <a:ext cx="45294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Redesign Board – 2018</a:t>
            </a:r>
          </a:p>
          <a:p>
            <a:endParaRPr lang="en-GB" sz="1200" b="1" dirty="0" smtClean="0"/>
          </a:p>
          <a:p>
            <a:r>
              <a:rPr lang="en-GB" sz="2400" b="1" dirty="0" smtClean="0"/>
              <a:t>Best Value Audit Reviews (BVAR)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475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1768" y="476671"/>
            <a:ext cx="3082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Redesign Board – </a:t>
            </a:r>
            <a:r>
              <a:rPr lang="en-GB" sz="2400" b="1" dirty="0" smtClean="0"/>
              <a:t>2018</a:t>
            </a:r>
            <a:endParaRPr lang="en-GB" sz="2400" b="1" dirty="0"/>
          </a:p>
          <a:p>
            <a:r>
              <a:rPr lang="en-GB" sz="2400" b="1" dirty="0" smtClean="0"/>
              <a:t>BVAR</a:t>
            </a:r>
            <a:endParaRPr lang="en-GB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61768" y="1700808"/>
            <a:ext cx="751063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/>
              <a:t>Accounts Commission Key Messages:</a:t>
            </a:r>
          </a:p>
          <a:p>
            <a:pPr lvl="0"/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14 </a:t>
            </a:r>
            <a:r>
              <a:rPr lang="en-GB" sz="2000" dirty="0"/>
              <a:t>Councils had not has a BV report in the past five years (applies to HC);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15 current Chief Executive have not had a BV audit (applies to HC);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Concern there is a perception a BV indicates a poor or failing Council;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Concern Councils are coasting;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Identified a need for more frequent assurance;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Need for greater focus on impact of BV arrangements and on improvement;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Consider the potential of bringing Local Government audit work together to provide a more collective views and judgements.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1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1768" y="476671"/>
            <a:ext cx="3082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Redesign Board – </a:t>
            </a:r>
            <a:r>
              <a:rPr lang="en-GB" sz="2400" b="1" dirty="0" smtClean="0"/>
              <a:t>2018</a:t>
            </a:r>
            <a:endParaRPr lang="en-GB" sz="2400" b="1" dirty="0"/>
          </a:p>
          <a:p>
            <a:r>
              <a:rPr lang="en-GB" sz="2400" b="1" dirty="0" smtClean="0"/>
              <a:t>BVAR</a:t>
            </a:r>
            <a:endParaRPr lang="en-GB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61768" y="1412776"/>
            <a:ext cx="75106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 smtClean="0"/>
              <a:t>What we know so far:</a:t>
            </a:r>
          </a:p>
          <a:p>
            <a:pPr lvl="0"/>
            <a:endParaRPr lang="en-GB" sz="9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New </a:t>
            </a:r>
            <a:r>
              <a:rPr lang="en-GB" dirty="0" smtClean="0"/>
              <a:t>external audit </a:t>
            </a:r>
            <a:r>
              <a:rPr lang="en-GB" dirty="0"/>
              <a:t>appointments </a:t>
            </a:r>
            <a:r>
              <a:rPr lang="en-GB" dirty="0" smtClean="0"/>
              <a:t>started </a:t>
            </a:r>
            <a:r>
              <a:rPr lang="en-GB" dirty="0"/>
              <a:t>in 2016/17 (new HC Auditors Grant Thornton) and BV reporting will be over the 5 year cycle of external audit appointment</a:t>
            </a:r>
            <a:r>
              <a:rPr lang="en-GB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HC report on </a:t>
            </a:r>
            <a:r>
              <a:rPr lang="en-GB" dirty="0"/>
              <a:t>our Local Scrutiny Plan by external audit in May 2016 stated that </a:t>
            </a:r>
            <a:r>
              <a:rPr lang="en-GB" dirty="0" smtClean="0"/>
              <a:t>HC was recommended </a:t>
            </a:r>
            <a:r>
              <a:rPr lang="en-GB" dirty="0"/>
              <a:t>for some early Best Value </a:t>
            </a:r>
            <a:r>
              <a:rPr lang="en-GB" dirty="0" smtClean="0"/>
              <a:t>scrutiny</a:t>
            </a:r>
            <a:r>
              <a:rPr lang="en-GB" dirty="0"/>
              <a:t>;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Early </a:t>
            </a:r>
            <a:r>
              <a:rPr lang="en-GB" dirty="0"/>
              <a:t>indications now are this may be either thematic or a focused risk based approach rather than a full Council BV and will link to ongoing work of our external </a:t>
            </a:r>
            <a:r>
              <a:rPr lang="en-GB" dirty="0" smtClean="0"/>
              <a:t>auditors;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tranche </a:t>
            </a:r>
            <a:r>
              <a:rPr lang="en-GB" dirty="0"/>
              <a:t>of BVAR </a:t>
            </a:r>
            <a:r>
              <a:rPr lang="en-GB" dirty="0" smtClean="0"/>
              <a:t>reports </a:t>
            </a:r>
            <a:r>
              <a:rPr lang="en-GB" dirty="0"/>
              <a:t>during 2017/18  have been consistent and while the focus and evidence gathered will differ they have all covered: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Does the Council have a clear strategic direction?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How well is the Council performing?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Is the Council using its resources effectively?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Is the Council working well with its partners?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Is the Council demonstrating continuous improvement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4176464" cy="864096"/>
          </a:xfrm>
        </p:spPr>
        <p:txBody>
          <a:bodyPr/>
          <a:lstStyle/>
          <a:p>
            <a:pPr algn="l"/>
            <a:r>
              <a:rPr lang="en-GB" sz="2400" b="1" dirty="0"/>
              <a:t>Redesign Board – 2018</a:t>
            </a:r>
            <a:br>
              <a:rPr lang="en-GB" sz="2400" b="1" dirty="0"/>
            </a:br>
            <a:r>
              <a:rPr lang="en-GB" sz="2400" b="1" dirty="0"/>
              <a:t>BVAR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200800" cy="4824536"/>
          </a:xfrm>
        </p:spPr>
        <p:txBody>
          <a:bodyPr/>
          <a:lstStyle/>
          <a:p>
            <a:pPr algn="l"/>
            <a:r>
              <a:rPr lang="en-GB" sz="1600" dirty="0" smtClean="0"/>
              <a:t>Key areas of audit: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The Council’s Vision (priorities);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Performance and outcomes;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Change and improvement plans (City Region Deal, Digital First, budget decisions);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i="1" dirty="0" smtClean="0"/>
              <a:t>Process and results of self evaluation</a:t>
            </a:r>
            <a:r>
              <a:rPr lang="en-GB" sz="2000" dirty="0" smtClean="0"/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Financial management and planning;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Workforce planning;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Community &amp; citizen engagement (Citizen’s panel, participatory budgeting);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ALEO’s governance arrangements;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i="1" dirty="0" smtClean="0"/>
              <a:t>Transformational change and service redesign – new and more effective ways to provide local services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16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056784" cy="2880320"/>
          </a:xfrm>
        </p:spPr>
        <p:txBody>
          <a:bodyPr/>
          <a:lstStyle/>
          <a:p>
            <a:pPr algn="l"/>
            <a:r>
              <a:rPr lang="en-GB" sz="2000" dirty="0" smtClean="0"/>
              <a:t>Approach to Audit: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Interviewing councillors, senior officers and partners;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Observing a range of council and committee meetings;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Reviewing documents and performance data;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Conducting focus groups with councillors and officers;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Drawing on current external audit reports and assessments.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48680"/>
            <a:ext cx="2356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Redesign Board – 2018</a:t>
            </a:r>
            <a:br>
              <a:rPr lang="en-GB" b="1" dirty="0"/>
            </a:br>
            <a:r>
              <a:rPr lang="en-GB" b="1" dirty="0"/>
              <a:t>BVAR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5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815" y="1412776"/>
            <a:ext cx="6400800" cy="4896544"/>
          </a:xfrm>
        </p:spPr>
        <p:txBody>
          <a:bodyPr/>
          <a:lstStyle/>
          <a:p>
            <a:pPr algn="l"/>
            <a:r>
              <a:rPr lang="en-GB" sz="2000" b="1" dirty="0"/>
              <a:t>Councils were commended for: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Clear plans and priorities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Good communication with staff and the public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Staff/ Elected Member development programmes</a:t>
            </a:r>
          </a:p>
          <a:p>
            <a:pPr algn="l"/>
            <a:r>
              <a:rPr lang="en-GB" sz="2000" b="1" dirty="0"/>
              <a:t>Councils were criticised for: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Poor training and development for Elected Members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Unclear plans &amp; strategies with outcomes not clearly defined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Poor workforce planning and forecasting.</a:t>
            </a:r>
          </a:p>
          <a:p>
            <a:pPr algn="l"/>
            <a:r>
              <a:rPr lang="en-GB" sz="2000" b="1" dirty="0"/>
              <a:t>Councils were encouraged to work on: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Better reporting and monitoring of the link between performance indicators and priorities/ outcomes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Providing training and development for Elected Members </a:t>
            </a:r>
          </a:p>
          <a:p>
            <a:endParaRPr lang="en-GB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04664"/>
            <a:ext cx="31398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Redesign Board – 2018</a:t>
            </a:r>
          </a:p>
          <a:p>
            <a:r>
              <a:rPr lang="en-GB" sz="2400" b="1" dirty="0" smtClean="0"/>
              <a:t>BVAR so far in Scotland</a:t>
            </a:r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80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594928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**LGBF data not yet published for five comparable Children’s indicators for 2016/17 (previously three of these were in the top quartile, one in the third quartile, and one in the bottom </a:t>
            </a:r>
            <a:r>
              <a:rPr lang="en-GB" sz="1400" i="1" dirty="0" smtClean="0"/>
              <a:t>quartile. These are assumed to be the same for 2016/17 as </a:t>
            </a:r>
            <a:r>
              <a:rPr lang="en-GB" sz="1400" i="1" smtClean="0"/>
              <a:t>the previous reporting year</a:t>
            </a:r>
            <a:endParaRPr lang="en-GB" sz="1400" i="1" dirty="0"/>
          </a:p>
          <a:p>
            <a:endParaRPr lang="en-GB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263650"/>
            <a:ext cx="864552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82" y="252413"/>
            <a:ext cx="32369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412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508057"/>
              </p:ext>
            </p:extLst>
          </p:nvPr>
        </p:nvGraphicFramePr>
        <p:xfrm>
          <a:off x="293936" y="188640"/>
          <a:ext cx="6600825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580889"/>
              </p:ext>
            </p:extLst>
          </p:nvPr>
        </p:nvGraphicFramePr>
        <p:xfrm>
          <a:off x="396000" y="3356992"/>
          <a:ext cx="6600825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08933"/>
              </p:ext>
            </p:extLst>
          </p:nvPr>
        </p:nvGraphicFramePr>
        <p:xfrm>
          <a:off x="755576" y="2636912"/>
          <a:ext cx="6041968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246"/>
                <a:gridCol w="755246"/>
                <a:gridCol w="755246"/>
                <a:gridCol w="755246"/>
                <a:gridCol w="755246"/>
                <a:gridCol w="755246"/>
                <a:gridCol w="755246"/>
                <a:gridCol w="755246"/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Children’s Services (17)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Corporate Services (8)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Social Work (4)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Housing (5)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Culture &amp; Leisure (8)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Environ.</a:t>
                      </a:r>
                      <a:r>
                        <a:rPr lang="en-GB" sz="900" baseline="0" dirty="0" smtClean="0"/>
                        <a:t> Services (14)</a:t>
                      </a:r>
                      <a:endParaRPr lang="en-GB" sz="900" dirty="0" smtClean="0"/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Corporate</a:t>
                      </a:r>
                      <a:r>
                        <a:rPr lang="en-GB" sz="900" baseline="0" dirty="0" smtClean="0"/>
                        <a:t> Assets (2)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Economy (5)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027542"/>
              </p:ext>
            </p:extLst>
          </p:nvPr>
        </p:nvGraphicFramePr>
        <p:xfrm>
          <a:off x="827584" y="5805264"/>
          <a:ext cx="6041968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246"/>
                <a:gridCol w="755246"/>
                <a:gridCol w="755246"/>
                <a:gridCol w="755246"/>
                <a:gridCol w="755246"/>
                <a:gridCol w="755246"/>
                <a:gridCol w="755246"/>
                <a:gridCol w="755246"/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Children’s Services (18)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Corporate Services (8)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Social Work (4)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Housing (5)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Culture &amp; Leisure (8)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Environ.</a:t>
                      </a:r>
                      <a:r>
                        <a:rPr lang="en-GB" sz="900" baseline="0" dirty="0" smtClean="0"/>
                        <a:t> Services (14)</a:t>
                      </a:r>
                      <a:endParaRPr lang="en-GB" sz="900" dirty="0" smtClean="0"/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Corporate</a:t>
                      </a:r>
                      <a:r>
                        <a:rPr lang="en-GB" sz="900" baseline="0" dirty="0" smtClean="0"/>
                        <a:t> Assets (2)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Economy (5)</a:t>
                      </a:r>
                    </a:p>
                    <a:p>
                      <a:pPr algn="ctr"/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393788" y="3683386"/>
            <a:ext cx="7498692" cy="1527514"/>
            <a:chOff x="1393788" y="3683386"/>
            <a:chExt cx="7498692" cy="1527514"/>
          </a:xfrm>
        </p:grpSpPr>
        <p:sp>
          <p:nvSpPr>
            <p:cNvPr id="21" name="TextBox 20"/>
            <p:cNvSpPr txBox="1"/>
            <p:nvPr/>
          </p:nvSpPr>
          <p:spPr>
            <a:xfrm>
              <a:off x="7452320" y="4010571"/>
              <a:ext cx="14401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39% top 2 quartiles, 42% third, 19% bottom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62" name="Right Bracket 61"/>
            <p:cNvSpPr/>
            <p:nvPr/>
          </p:nvSpPr>
          <p:spPr>
            <a:xfrm>
              <a:off x="1393788" y="3819344"/>
              <a:ext cx="60923" cy="4680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Right Bracket 62"/>
            <p:cNvSpPr/>
            <p:nvPr/>
          </p:nvSpPr>
          <p:spPr>
            <a:xfrm>
              <a:off x="2137911" y="3819343"/>
              <a:ext cx="60923" cy="7560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Right Bracket 63"/>
            <p:cNvSpPr/>
            <p:nvPr/>
          </p:nvSpPr>
          <p:spPr>
            <a:xfrm>
              <a:off x="2844000" y="3819344"/>
              <a:ext cx="60923" cy="5040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Right Bracket 64"/>
            <p:cNvSpPr/>
            <p:nvPr/>
          </p:nvSpPr>
          <p:spPr>
            <a:xfrm>
              <a:off x="3600000" y="3816000"/>
              <a:ext cx="60923" cy="1202832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Right Bracket 65"/>
            <p:cNvSpPr/>
            <p:nvPr/>
          </p:nvSpPr>
          <p:spPr>
            <a:xfrm>
              <a:off x="4344891" y="3819344"/>
              <a:ext cx="60923" cy="12348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7" name="Right Bracket 66"/>
            <p:cNvSpPr/>
            <p:nvPr/>
          </p:nvSpPr>
          <p:spPr>
            <a:xfrm>
              <a:off x="5064971" y="3821229"/>
              <a:ext cx="60923" cy="10080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823821" y="3825509"/>
              <a:ext cx="7200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5827901" y="3683386"/>
              <a:ext cx="43204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 smtClean="0">
                  <a:solidFill>
                    <a:prstClr val="black"/>
                  </a:solidFill>
                </a:rPr>
                <a:t>0%</a:t>
              </a:r>
              <a:endParaRPr lang="en-GB" sz="1050" b="1" dirty="0">
                <a:solidFill>
                  <a:prstClr val="black"/>
                </a:solidFill>
              </a:endParaRPr>
            </a:p>
          </p:txBody>
        </p:sp>
        <p:sp>
          <p:nvSpPr>
            <p:cNvPr id="71" name="Right Bracket 70"/>
            <p:cNvSpPr/>
            <p:nvPr/>
          </p:nvSpPr>
          <p:spPr>
            <a:xfrm>
              <a:off x="6561934" y="3810344"/>
              <a:ext cx="60923" cy="792000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418295" y="3954907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22%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0146" y="4061093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38%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38" name="TextBox 27"/>
          <p:cNvSpPr txBox="1"/>
          <p:nvPr/>
        </p:nvSpPr>
        <p:spPr>
          <a:xfrm>
            <a:off x="2854818" y="3931156"/>
            <a:ext cx="432024" cy="25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b="1" dirty="0" smtClean="0">
                <a:solidFill>
                  <a:prstClr val="black"/>
                </a:solidFill>
              </a:rPr>
              <a:t>25%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19" name="TextBox 27"/>
          <p:cNvSpPr txBox="1"/>
          <p:nvPr/>
        </p:nvSpPr>
        <p:spPr>
          <a:xfrm>
            <a:off x="3594349" y="4214064"/>
            <a:ext cx="432024" cy="25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b="1" dirty="0" smtClean="0">
                <a:solidFill>
                  <a:prstClr val="black"/>
                </a:solidFill>
              </a:rPr>
              <a:t>60%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20" name="TextBox 27"/>
          <p:cNvSpPr txBox="1"/>
          <p:nvPr/>
        </p:nvSpPr>
        <p:spPr>
          <a:xfrm>
            <a:off x="4344891" y="4284797"/>
            <a:ext cx="432024" cy="25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b="1" dirty="0" smtClean="0">
                <a:solidFill>
                  <a:prstClr val="black"/>
                </a:solidFill>
              </a:rPr>
              <a:t>63%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22" name="TextBox 27"/>
          <p:cNvSpPr txBox="1"/>
          <p:nvPr/>
        </p:nvSpPr>
        <p:spPr>
          <a:xfrm>
            <a:off x="5055385" y="4284797"/>
            <a:ext cx="432090" cy="253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b="1" dirty="0" smtClean="0">
                <a:solidFill>
                  <a:prstClr val="black"/>
                </a:solidFill>
              </a:rPr>
              <a:t>50%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23" name="TextBox 27"/>
          <p:cNvSpPr txBox="1"/>
          <p:nvPr/>
        </p:nvSpPr>
        <p:spPr>
          <a:xfrm>
            <a:off x="6561934" y="4062344"/>
            <a:ext cx="432024" cy="25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50" b="1" dirty="0">
                <a:solidFill>
                  <a:prstClr val="black"/>
                </a:solidFill>
              </a:rPr>
              <a:t>4</a:t>
            </a:r>
            <a:r>
              <a:rPr lang="en-GB" sz="1050" b="1" dirty="0" smtClean="0">
                <a:solidFill>
                  <a:prstClr val="black"/>
                </a:solidFill>
              </a:rPr>
              <a:t>0%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52320" y="98072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44% top 2 quartiles, 38% third, 18% bottom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1302312" y="655548"/>
            <a:ext cx="60923" cy="504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02312" y="780590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24%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28" name="Right Bracket 27"/>
          <p:cNvSpPr/>
          <p:nvPr/>
        </p:nvSpPr>
        <p:spPr>
          <a:xfrm>
            <a:off x="2021812" y="658624"/>
            <a:ext cx="60923" cy="1242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16148" y="1159548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63%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30" name="Right Bracket 29"/>
          <p:cNvSpPr/>
          <p:nvPr/>
        </p:nvSpPr>
        <p:spPr>
          <a:xfrm>
            <a:off x="2783077" y="655548"/>
            <a:ext cx="60923" cy="1476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83077" y="1286506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75%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91880" y="749387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20%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36" name="Right Bracket 35"/>
          <p:cNvSpPr/>
          <p:nvPr/>
        </p:nvSpPr>
        <p:spPr>
          <a:xfrm>
            <a:off x="3491880" y="655548"/>
            <a:ext cx="60923" cy="414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ight Bracket 36"/>
          <p:cNvSpPr/>
          <p:nvPr/>
        </p:nvSpPr>
        <p:spPr>
          <a:xfrm>
            <a:off x="4211960" y="655548"/>
            <a:ext cx="60923" cy="756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1960" y="853770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38%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40" name="Right Bracket 39"/>
          <p:cNvSpPr/>
          <p:nvPr/>
        </p:nvSpPr>
        <p:spPr>
          <a:xfrm>
            <a:off x="4974271" y="655548"/>
            <a:ext cx="60923" cy="1440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74271" y="1188993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71%</a:t>
            </a:r>
            <a:endParaRPr lang="en-GB" sz="1050" b="1" dirty="0">
              <a:solidFill>
                <a:prstClr val="black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724000" y="653688"/>
            <a:ext cx="108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38833" y="526674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prstClr val="black"/>
                </a:solidFill>
              </a:rPr>
              <a:t> </a:t>
            </a:r>
            <a:r>
              <a:rPr lang="en-GB" sz="1050" b="1" dirty="0" smtClean="0">
                <a:solidFill>
                  <a:prstClr val="black"/>
                </a:solidFill>
              </a:rPr>
              <a:t>0%</a:t>
            </a:r>
            <a:endParaRPr lang="en-GB" sz="1050" b="1" dirty="0">
              <a:solidFill>
                <a:prstClr val="black"/>
              </a:solidFill>
            </a:endParaRPr>
          </a:p>
        </p:txBody>
      </p:sp>
      <p:sp>
        <p:nvSpPr>
          <p:cNvPr id="43" name="Right Bracket 42"/>
          <p:cNvSpPr/>
          <p:nvPr/>
        </p:nvSpPr>
        <p:spPr>
          <a:xfrm>
            <a:off x="6444208" y="637548"/>
            <a:ext cx="60923" cy="828000"/>
          </a:xfrm>
          <a:prstGeom prst="righ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66201" y="907548"/>
            <a:ext cx="4320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prstClr val="black"/>
                </a:solidFill>
              </a:rPr>
              <a:t>40%</a:t>
            </a:r>
            <a:endParaRPr lang="en-GB" sz="105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8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1768" y="476671"/>
            <a:ext cx="39514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Redesign Board – 16 Jan 2018</a:t>
            </a:r>
          </a:p>
          <a:p>
            <a:r>
              <a:rPr lang="en-GB" sz="2400" b="1" dirty="0" smtClean="0"/>
              <a:t>BVAR – role of Redesign</a:t>
            </a:r>
            <a:endParaRPr lang="en-GB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484784"/>
            <a:ext cx="7510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Redesign is demonstrating a strategic approach with a well defined methodology which provides </a:t>
            </a:r>
            <a:r>
              <a:rPr lang="en-GB" sz="2000" b="1" dirty="0" smtClean="0"/>
              <a:t>evidence </a:t>
            </a:r>
            <a:r>
              <a:rPr lang="en-GB" sz="2000" dirty="0" smtClean="0"/>
              <a:t>that the Council:</a:t>
            </a:r>
            <a:endParaRPr lang="en-GB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Has a </a:t>
            </a:r>
            <a:r>
              <a:rPr lang="en-GB" sz="2000" dirty="0"/>
              <a:t>clear strategic </a:t>
            </a:r>
            <a:r>
              <a:rPr lang="en-GB" sz="2000" dirty="0" smtClean="0"/>
              <a:t>direction;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Reviews how </a:t>
            </a:r>
            <a:r>
              <a:rPr lang="en-GB" sz="2000" dirty="0"/>
              <a:t>well </a:t>
            </a:r>
            <a:r>
              <a:rPr lang="en-GB" sz="2000" dirty="0" smtClean="0"/>
              <a:t>it is performing</a:t>
            </a:r>
            <a:r>
              <a:rPr lang="en-GB" sz="2000" dirty="0"/>
              <a:t>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Considers how effectively it is using and deploying resources;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Where appropriate assesses if partnerships are working well;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Can demonstrate </a:t>
            </a:r>
            <a:r>
              <a:rPr lang="en-GB" sz="2000" dirty="0"/>
              <a:t>continuous </a:t>
            </a:r>
            <a:r>
              <a:rPr lang="en-GB" sz="2000" dirty="0" smtClean="0"/>
              <a:t>improvement.</a:t>
            </a:r>
          </a:p>
          <a:p>
            <a:pPr lvl="1"/>
            <a:endParaRPr lang="en-GB" sz="2000" dirty="0"/>
          </a:p>
          <a:p>
            <a:r>
              <a:rPr lang="en-GB" sz="2000" dirty="0" smtClean="0"/>
              <a:t>To date these areas have been the main focus of BVAR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625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THC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  <a:alpha val="80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2708ed64-3cbe-4ab6-9cb7-fc1eea5f442e">2018</Year>
    <Report_x0020_Type xmlns="2708ed64-3cbe-4ab6-9cb7-fc1eea5f442e">Performance</Report_x0020_Type>
    <TaxCatchAll xmlns="07aa7910-66d0-4c9b-b46a-85b082909f0d"/>
    <Relates_x0020_To xmlns="2708ed64-3cbe-4ab6-9cb7-fc1eea5f442e">Best Value SPI</Relates_x0020_To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DE03F750BB77B54C8A96296FDC5CBB5F0300CBE8C7F5032B3542AA3A087368B576FE" ma:contentTypeVersion="8" ma:contentTypeDescription="Create a new PowerPoint presentation" ma:contentTypeScope="" ma:versionID="acb827410610fb0bc18a1758eed0eb93">
  <xsd:schema xmlns:xsd="http://www.w3.org/2001/XMLSchema" xmlns:xs="http://www.w3.org/2001/XMLSchema" xmlns:p="http://schemas.microsoft.com/office/2006/metadata/properties" xmlns:ns2="07aa7910-66d0-4c9b-b46a-85b082909f0d" xmlns:ns3="2708ed64-3cbe-4ab6-9cb7-fc1eea5f442e" targetNamespace="http://schemas.microsoft.com/office/2006/metadata/properties" ma:root="true" ma:fieldsID="c4f532adcb9603ca14d24f0b74300ce8" ns2:_="" ns3:_="">
    <xsd:import namespace="07aa7910-66d0-4c9b-b46a-85b082909f0d"/>
    <xsd:import namespace="2708ed64-3cbe-4ab6-9cb7-fc1eea5f442e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Report_x0020_Type" minOccurs="0"/>
                <xsd:element ref="ns3:Relates_x0020_To" minOccurs="0"/>
                <xsd:element ref="ns3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aa7910-66d0-4c9b-b46a-85b082909f0d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0ab8855-5c24-4bad-82d6-38e9aa0ea056}" ma:internalName="TaxCatchAll" ma:showField="CatchAllData" ma:web="fd25535d-4964-412f-8c5a-ccd91a5134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0ab8855-5c24-4bad-82d6-38e9aa0ea056}" ma:internalName="TaxCatchAllLabel" ma:readOnly="true" ma:showField="CatchAllDataLabel" ma:web="fd25535d-4964-412f-8c5a-ccd91a5134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08ed64-3cbe-4ab6-9cb7-fc1eea5f442e" elementFormDefault="qualified">
    <xsd:import namespace="http://schemas.microsoft.com/office/2006/documentManagement/types"/>
    <xsd:import namespace="http://schemas.microsoft.com/office/infopath/2007/PartnerControls"/>
    <xsd:element name="Report_x0020_Type" ma:index="10" nillable="true" ma:displayName="Report Type" ma:format="Dropdown" ma:internalName="Report_x0020_Type">
      <xsd:simpleType>
        <xsd:restriction base="dms:Choice">
          <xsd:enumeration value="Corporate Plan"/>
          <xsd:enumeration value="Highland Council"/>
          <xsd:enumeration value="WBM"/>
          <xsd:enumeration value="WSM"/>
          <xsd:enumeration value="ELT"/>
          <xsd:enumeration value="Service"/>
          <xsd:enumeration value="Resources"/>
          <xsd:enumeration value="Audit and Scrutiny"/>
          <xsd:enumeration value="Community Planning"/>
          <xsd:enumeration value="Performance"/>
          <xsd:enumeration value="FMT"/>
          <xsd:enumeration value="COG"/>
          <xsd:enumeration value="COSLA"/>
          <xsd:enumeration value="UHI"/>
        </xsd:restriction>
      </xsd:simpleType>
    </xsd:element>
    <xsd:element name="Relates_x0020_To" ma:index="11" nillable="true" ma:displayName="Relates To" ma:internalName="Relates_x0020_To">
      <xsd:simpleType>
        <xsd:restriction base="dms:Text">
          <xsd:maxLength value="255"/>
        </xsd:restriction>
      </xsd:simpleType>
    </xsd:element>
    <xsd:element name="Year" ma:index="12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4893d530-d87b-468f-94d8-eb9337410ba7" ContentTypeId="0x010100DE03F750BB77B54C8A96296FDC5CBB5F03" PreviousValue="false"/>
</file>

<file path=customXml/itemProps1.xml><?xml version="1.0" encoding="utf-8"?>
<ds:datastoreItem xmlns:ds="http://schemas.openxmlformats.org/officeDocument/2006/customXml" ds:itemID="{BF9BECF3-2CFC-46AF-BD07-4A27F3A511BB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EEF892CE-399E-46C5-84BE-05A5D861E40B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2708ed64-3cbe-4ab6-9cb7-fc1eea5f442e"/>
    <ds:schemaRef ds:uri="07aa7910-66d0-4c9b-b46a-85b082909f0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8226B46-BC6F-41A0-A6A5-9A9C3BD5FE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D19EC45-0E46-47D4-B07C-32C1E6A1A3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aa7910-66d0-4c9b-b46a-85b082909f0d"/>
    <ds:schemaRef ds:uri="2708ed64-3cbe-4ab6-9cb7-fc1eea5f4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3B6FFFA-330E-4CDC-9332-5F4693B54B9C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Theme1THC2016</Template>
  <TotalTime>16319</TotalTime>
  <Words>926</Words>
  <Application>Microsoft Office PowerPoint</Application>
  <PresentationFormat>On-screen Show (4:3)</PresentationFormat>
  <Paragraphs>120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Theme1THC2016</vt:lpstr>
      <vt:lpstr>Text Slides</vt:lpstr>
      <vt:lpstr>Office Theme</vt:lpstr>
      <vt:lpstr>PowerPoint Presentation</vt:lpstr>
      <vt:lpstr>PowerPoint Presentation</vt:lpstr>
      <vt:lpstr>PowerPoint Presentation</vt:lpstr>
      <vt:lpstr>Redesign Board – 2018 BVAR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Evelyn.Johnston@highland.gov.uk</dc:creator>
  <cp:lastModifiedBy>Carron McDiarmid</cp:lastModifiedBy>
  <cp:revision>1333</cp:revision>
  <cp:lastPrinted>2017-05-15T11:04:13Z</cp:lastPrinted>
  <dcterms:created xsi:type="dcterms:W3CDTF">2014-01-28T11:20:50Z</dcterms:created>
  <dcterms:modified xsi:type="dcterms:W3CDTF">2018-02-09T14:04:44Z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0x010100DE03F750BB77B54C8A96296FDC5CBB5F0300CBE8C7F5032B3542AA3A087368B576FE</vt:lpwstr>
  </property>
  <property fmtid="{D5CDD505-2E9C-101B-9397-08002B2CF9AE}" pid="3" name="_AdHocReviewCycleID">
    <vt:i4>1091929745</vt:i4>
  </property>
  <property fmtid="{D5CDD505-2E9C-101B-9397-08002B2CF9AE}" pid="4" name="_NewReviewCycle">
    <vt:lpwstr/>
  </property>
  <property fmtid="{D5CDD505-2E9C-101B-9397-08002B2CF9AE}" pid="5" name="_EmailSubject">
    <vt:lpwstr>redesign up-dates</vt:lpwstr>
  </property>
  <property fmtid="{D5CDD505-2E9C-101B-9397-08002B2CF9AE}" pid="6" name="_AuthorEmail">
    <vt:lpwstr>carron.mcdiarmid@highland.gov.uk</vt:lpwstr>
  </property>
  <property fmtid="{D5CDD505-2E9C-101B-9397-08002B2CF9AE}" pid="7" name="_AuthorEmailDisplayName">
    <vt:lpwstr>Carron McDiarmid</vt:lpwstr>
  </property>
  <property fmtid="{D5CDD505-2E9C-101B-9397-08002B2CF9AE}" pid="8" name="_PreviousAdHocReviewCycleID">
    <vt:i4>60522857</vt:i4>
  </property>
</Properties>
</file>