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 id="2147483660" r:id="rId7"/>
  </p:sldMasterIdLst>
  <p:notesMasterIdLst>
    <p:notesMasterId r:id="rId15"/>
  </p:notesMasterIdLst>
  <p:handoutMasterIdLst>
    <p:handoutMasterId r:id="rId16"/>
  </p:handoutMasterIdLst>
  <p:sldIdLst>
    <p:sldId id="257" r:id="rId8"/>
    <p:sldId id="319" r:id="rId9"/>
    <p:sldId id="339" r:id="rId10"/>
    <p:sldId id="321" r:id="rId11"/>
    <p:sldId id="338" r:id="rId12"/>
    <p:sldId id="341" r:id="rId13"/>
    <p:sldId id="340" r:id="rId1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eryna Zoryk" initials="K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5748" autoAdjust="0"/>
    <p:restoredTop sz="63233" autoAdjust="0"/>
  </p:normalViewPr>
  <p:slideViewPr>
    <p:cSldViewPr>
      <p:cViewPr>
        <p:scale>
          <a:sx n="72" d="100"/>
          <a:sy n="72" d="100"/>
        </p:scale>
        <p:origin x="-1638" y="-606"/>
      </p:cViewPr>
      <p:guideLst>
        <p:guide orient="horz" pos="2205"/>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9" d="100"/>
          <a:sy n="49" d="100"/>
        </p:scale>
        <p:origin x="-291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431" tIns="45715" rIns="91431" bIns="45715" rtlCol="0"/>
          <a:lstStyle>
            <a:lvl1pPr algn="l">
              <a:defRPr sz="1200"/>
            </a:lvl1pPr>
          </a:lstStyle>
          <a:p>
            <a:endParaRPr lang="en-GB"/>
          </a:p>
        </p:txBody>
      </p:sp>
      <p:sp>
        <p:nvSpPr>
          <p:cNvPr id="3" name="Date Placeholder 2"/>
          <p:cNvSpPr>
            <a:spLocks noGrp="1"/>
          </p:cNvSpPr>
          <p:nvPr>
            <p:ph type="dt" sz="quarter" idx="1"/>
          </p:nvPr>
        </p:nvSpPr>
        <p:spPr>
          <a:xfrm>
            <a:off x="3850444" y="1"/>
            <a:ext cx="2945659" cy="496411"/>
          </a:xfrm>
          <a:prstGeom prst="rect">
            <a:avLst/>
          </a:prstGeom>
        </p:spPr>
        <p:txBody>
          <a:bodyPr vert="horz" lIns="91431" tIns="45715" rIns="91431" bIns="45715" rtlCol="0"/>
          <a:lstStyle>
            <a:lvl1pPr algn="r">
              <a:defRPr sz="1200"/>
            </a:lvl1pPr>
          </a:lstStyle>
          <a:p>
            <a:fld id="{F53DE6A9-B5E9-490D-B889-1CC33586F091}" type="datetimeFigureOut">
              <a:rPr lang="en-GB" smtClean="0"/>
              <a:t>08/02/2018</a:t>
            </a:fld>
            <a:endParaRPr lang="en-GB"/>
          </a:p>
        </p:txBody>
      </p:sp>
      <p:sp>
        <p:nvSpPr>
          <p:cNvPr id="4" name="Footer Placeholder 3"/>
          <p:cNvSpPr>
            <a:spLocks noGrp="1"/>
          </p:cNvSpPr>
          <p:nvPr>
            <p:ph type="ftr" sz="quarter" idx="2"/>
          </p:nvPr>
        </p:nvSpPr>
        <p:spPr>
          <a:xfrm>
            <a:off x="1" y="9430092"/>
            <a:ext cx="2945659" cy="496411"/>
          </a:xfrm>
          <a:prstGeom prst="rect">
            <a:avLst/>
          </a:prstGeom>
        </p:spPr>
        <p:txBody>
          <a:bodyPr vert="horz" lIns="91431" tIns="45715" rIns="91431" bIns="45715"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30092"/>
            <a:ext cx="2945659" cy="496411"/>
          </a:xfrm>
          <a:prstGeom prst="rect">
            <a:avLst/>
          </a:prstGeom>
        </p:spPr>
        <p:txBody>
          <a:bodyPr vert="horz" lIns="91431" tIns="45715" rIns="91431" bIns="45715"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1" y="1"/>
            <a:ext cx="6797675" cy="246221"/>
          </a:xfrm>
          <a:prstGeom prst="rect">
            <a:avLst/>
          </a:prstGeom>
          <a:noFill/>
        </p:spPr>
        <p:txBody>
          <a:bodyPr vert="horz" lIns="91431" tIns="45715" rIns="91431" bIns="45715" rtlCol="0">
            <a:spAutoFit/>
          </a:bodyPr>
          <a:lstStyle/>
          <a:p>
            <a:pPr algn="ctr"/>
            <a:r>
              <a:rPr lang="en-GB" sz="1000" b="1">
                <a:solidFill>
                  <a:srgbClr val="000000"/>
                </a:solidFill>
                <a:latin typeface="arial"/>
              </a:rPr>
              <a:t>OFFICIAL</a:t>
            </a:r>
          </a:p>
        </p:txBody>
      </p:sp>
      <p:sp>
        <p:nvSpPr>
          <p:cNvPr id="7" name="fc" descr="OFFICIAL"/>
          <p:cNvSpPr txBox="1"/>
          <p:nvPr/>
        </p:nvSpPr>
        <p:spPr>
          <a:xfrm>
            <a:off x="1" y="9555918"/>
            <a:ext cx="6797675" cy="246221"/>
          </a:xfrm>
          <a:prstGeom prst="rect">
            <a:avLst/>
          </a:prstGeom>
          <a:noFill/>
        </p:spPr>
        <p:txBody>
          <a:bodyPr vert="horz" lIns="91431" tIns="45715" rIns="91431" bIns="45715"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431" tIns="45715" rIns="91431" bIns="45715" rtlCol="0"/>
          <a:lstStyle>
            <a:lvl1pPr algn="l">
              <a:defRPr sz="1200"/>
            </a:lvl1pPr>
          </a:lstStyle>
          <a:p>
            <a:endParaRPr lang="en-GB"/>
          </a:p>
        </p:txBody>
      </p:sp>
      <p:sp>
        <p:nvSpPr>
          <p:cNvPr id="3" name="Date Placeholder 2"/>
          <p:cNvSpPr>
            <a:spLocks noGrp="1"/>
          </p:cNvSpPr>
          <p:nvPr>
            <p:ph type="dt" idx="1"/>
          </p:nvPr>
        </p:nvSpPr>
        <p:spPr>
          <a:xfrm>
            <a:off x="3850444" y="1"/>
            <a:ext cx="2945659" cy="496411"/>
          </a:xfrm>
          <a:prstGeom prst="rect">
            <a:avLst/>
          </a:prstGeom>
        </p:spPr>
        <p:txBody>
          <a:bodyPr vert="horz" lIns="91431" tIns="45715" rIns="91431" bIns="45715" rtlCol="0"/>
          <a:lstStyle>
            <a:lvl1pPr algn="r">
              <a:defRPr sz="1200"/>
            </a:lvl1pPr>
          </a:lstStyle>
          <a:p>
            <a:fld id="{81DE036E-460B-4C1D-A880-EABA5EF82C50}" type="datetimeFigureOut">
              <a:rPr lang="en-GB" smtClean="0"/>
              <a:t>08/02/2018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1" tIns="45715" rIns="91431" bIns="45715"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31" tIns="45715" rIns="91431"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2"/>
            <a:ext cx="2945659" cy="496411"/>
          </a:xfrm>
          <a:prstGeom prst="rect">
            <a:avLst/>
          </a:prstGeom>
        </p:spPr>
        <p:txBody>
          <a:bodyPr vert="horz" lIns="91431" tIns="45715" rIns="91431"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1431" tIns="45715" rIns="91431" bIns="45715"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1" y="1"/>
            <a:ext cx="6797675" cy="246221"/>
          </a:xfrm>
          <a:prstGeom prst="rect">
            <a:avLst/>
          </a:prstGeom>
          <a:noFill/>
        </p:spPr>
        <p:txBody>
          <a:bodyPr vert="horz" lIns="91431" tIns="45715" rIns="91431" bIns="45715" rtlCol="0">
            <a:spAutoFit/>
          </a:bodyPr>
          <a:lstStyle/>
          <a:p>
            <a:pPr algn="ctr"/>
            <a:r>
              <a:rPr lang="en-GB" sz="1000" b="1" i="0" u="none" baseline="0" smtClean="0">
                <a:solidFill>
                  <a:srgbClr val="000000"/>
                </a:solidFill>
                <a:latin typeface="arial"/>
              </a:rPr>
              <a:t>OFFICIAL</a:t>
            </a:r>
            <a:endParaRPr lang="en-GB" sz="1000" b="1" i="0" u="none" baseline="0">
              <a:solidFill>
                <a:srgbClr val="000000"/>
              </a:solidFill>
              <a:latin typeface="arial"/>
            </a:endParaRPr>
          </a:p>
        </p:txBody>
      </p:sp>
      <p:sp>
        <p:nvSpPr>
          <p:cNvPr id="9" name="fc" descr="OFFICIAL"/>
          <p:cNvSpPr txBox="1"/>
          <p:nvPr/>
        </p:nvSpPr>
        <p:spPr>
          <a:xfrm>
            <a:off x="1" y="9555918"/>
            <a:ext cx="6797675" cy="246221"/>
          </a:xfrm>
          <a:prstGeom prst="rect">
            <a:avLst/>
          </a:prstGeom>
          <a:noFill/>
        </p:spPr>
        <p:txBody>
          <a:bodyPr vert="horz" lIns="91431" tIns="45715" rIns="91431" bIns="45715" rtlCol="0">
            <a:spAutoFit/>
          </a:bodyPr>
          <a:lstStyle/>
          <a:p>
            <a:pPr algn="ctr"/>
            <a:r>
              <a:rPr lang="en-GB" sz="1000" b="1" i="0" u="none" baseline="0" smtClean="0">
                <a:solidFill>
                  <a:srgbClr val="000000"/>
                </a:solidFill>
                <a:latin typeface="arial"/>
              </a:rPr>
              <a:t>OFFICIAL</a:t>
            </a:r>
            <a:endParaRPr lang="en-GB" sz="1000" b="1" i="0" u="none" baseline="0">
              <a:solidFill>
                <a:srgbClr val="000000"/>
              </a:solidFill>
              <a:latin typeface="arial"/>
            </a:endParaRP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Short</a:t>
            </a:r>
          </a:p>
          <a:p>
            <a:endParaRPr lang="en-GB" sz="1600" dirty="0"/>
          </a:p>
          <a:p>
            <a:r>
              <a:rPr lang="en-GB" sz="1600" dirty="0"/>
              <a:t>Welcome</a:t>
            </a:r>
          </a:p>
          <a:p>
            <a:r>
              <a:rPr lang="en-GB" sz="1600" dirty="0"/>
              <a:t>Special welcome to first timers</a:t>
            </a:r>
          </a:p>
          <a:p>
            <a:r>
              <a:rPr lang="en-GB" sz="1600" dirty="0"/>
              <a:t>Refer to Quality Awards in November</a:t>
            </a:r>
          </a:p>
          <a:p>
            <a:r>
              <a:rPr lang="en-GB" sz="1600" dirty="0"/>
              <a:t>Aims to Brief, Inform, Look Ahead</a:t>
            </a:r>
          </a:p>
          <a:p>
            <a:r>
              <a:rPr lang="en-GB" sz="1600" dirty="0"/>
              <a:t>Hope you will share</a:t>
            </a:r>
          </a:p>
        </p:txBody>
      </p:sp>
      <p:sp>
        <p:nvSpPr>
          <p:cNvPr id="4" name="Slide Number Placeholder 3"/>
          <p:cNvSpPr>
            <a:spLocks noGrp="1"/>
          </p:cNvSpPr>
          <p:nvPr>
            <p:ph type="sldNum" sz="quarter" idx="10"/>
          </p:nvPr>
        </p:nvSpPr>
        <p:spPr/>
        <p:txBody>
          <a:bodyPr/>
          <a:lstStyle/>
          <a:p>
            <a:fld id="{7427AA53-D485-48C4-A1C3-631D24EF3759}" type="slidenum">
              <a:rPr lang="en-GB" smtClean="0"/>
              <a:t>1</a:t>
            </a:fld>
            <a:endParaRPr lang="en-GB"/>
          </a:p>
        </p:txBody>
      </p:sp>
    </p:spTree>
    <p:extLst>
      <p:ext uri="{BB962C8B-B14F-4D97-AF65-F5344CB8AC3E}">
        <p14:creationId xmlns:p14="http://schemas.microsoft.com/office/powerpoint/2010/main" val="1589899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27AA53-D485-48C4-A1C3-631D24EF3759}" type="slidenum">
              <a:rPr lang="en-GB" smtClean="0"/>
              <a:t>2</a:t>
            </a:fld>
            <a:endParaRPr lang="en-GB"/>
          </a:p>
        </p:txBody>
      </p:sp>
    </p:spTree>
    <p:extLst>
      <p:ext uri="{BB962C8B-B14F-4D97-AF65-F5344CB8AC3E}">
        <p14:creationId xmlns:p14="http://schemas.microsoft.com/office/powerpoint/2010/main" val="4270345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27AA53-D485-48C4-A1C3-631D24EF3759}" type="slidenum">
              <a:rPr lang="en-GB" smtClean="0"/>
              <a:t>3</a:t>
            </a:fld>
            <a:endParaRPr lang="en-GB"/>
          </a:p>
        </p:txBody>
      </p:sp>
    </p:spTree>
    <p:extLst>
      <p:ext uri="{BB962C8B-B14F-4D97-AF65-F5344CB8AC3E}">
        <p14:creationId xmlns:p14="http://schemas.microsoft.com/office/powerpoint/2010/main" val="4270345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27AA53-D485-48C4-A1C3-631D24EF3759}" type="slidenum">
              <a:rPr lang="en-GB" smtClean="0"/>
              <a:t>4</a:t>
            </a:fld>
            <a:endParaRPr lang="en-GB"/>
          </a:p>
        </p:txBody>
      </p:sp>
    </p:spTree>
    <p:extLst>
      <p:ext uri="{BB962C8B-B14F-4D97-AF65-F5344CB8AC3E}">
        <p14:creationId xmlns:p14="http://schemas.microsoft.com/office/powerpoint/2010/main" val="634983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4D6614D3-957E-421D-B2A5-0068A58F3E57}" type="slidenum">
              <a:rPr lang="en-GB" smtClean="0"/>
              <a:t>5</a:t>
            </a:fld>
            <a:endParaRPr lang="en-GB" dirty="0"/>
          </a:p>
        </p:txBody>
      </p:sp>
      <p:sp>
        <p:nvSpPr>
          <p:cNvPr id="5" name="Notes Placeholder 4"/>
          <p:cNvSpPr>
            <a:spLocks noGrp="1"/>
          </p:cNvSpPr>
          <p:nvPr>
            <p:ph type="body" sz="quarter" idx="11"/>
          </p:nvPr>
        </p:nvSpPr>
        <p:spPr/>
        <p:txBody>
          <a:bodyPr/>
          <a:lstStyle/>
          <a:p>
            <a:r>
              <a:rPr lang="en-GB" dirty="0" smtClean="0"/>
              <a:t>What is a Strategy?</a:t>
            </a:r>
            <a:endParaRPr lang="en-GB" dirty="0"/>
          </a:p>
          <a:p>
            <a:r>
              <a:rPr lang="en-GB" dirty="0"/>
              <a:t>Not a popular terms in some parts of the Council</a:t>
            </a:r>
          </a:p>
          <a:p>
            <a:r>
              <a:rPr lang="en-GB" dirty="0"/>
              <a:t>It’s just a long term plan</a:t>
            </a:r>
          </a:p>
          <a:p>
            <a:endParaRPr lang="en-GB" dirty="0"/>
          </a:p>
          <a:p>
            <a:r>
              <a:rPr lang="en-GB" dirty="0"/>
              <a:t>Workforce planning is </a:t>
            </a:r>
            <a:r>
              <a:rPr lang="en-GB" dirty="0" smtClean="0"/>
              <a:t>about:</a:t>
            </a:r>
          </a:p>
          <a:p>
            <a:r>
              <a:rPr lang="en-GB" dirty="0" smtClean="0"/>
              <a:t> </a:t>
            </a:r>
            <a:endParaRPr lang="en-GB" dirty="0"/>
          </a:p>
          <a:p>
            <a:pPr marL="171450" indent="-171450">
              <a:buFont typeface="Arial" panose="020B0604020202020204" pitchFamily="34" charset="0"/>
              <a:buChar char="•"/>
            </a:pPr>
            <a:r>
              <a:rPr lang="en-GB" dirty="0"/>
              <a:t>right people, </a:t>
            </a:r>
          </a:p>
          <a:p>
            <a:pPr marL="171450" indent="-171450">
              <a:buFont typeface="Arial" panose="020B0604020202020204" pitchFamily="34" charset="0"/>
              <a:buChar char="•"/>
            </a:pPr>
            <a:r>
              <a:rPr lang="en-GB" dirty="0"/>
              <a:t>right place, </a:t>
            </a:r>
          </a:p>
          <a:p>
            <a:pPr marL="171450" indent="-171450">
              <a:buFont typeface="Arial" panose="020B0604020202020204" pitchFamily="34" charset="0"/>
              <a:buChar char="•"/>
            </a:pPr>
            <a:r>
              <a:rPr lang="en-GB" dirty="0"/>
              <a:t>right time, </a:t>
            </a:r>
          </a:p>
          <a:p>
            <a:pPr marL="171450" indent="-171450">
              <a:buFont typeface="Arial" panose="020B0604020202020204" pitchFamily="34" charset="0"/>
              <a:buChar char="•"/>
            </a:pPr>
            <a:r>
              <a:rPr lang="en-GB" dirty="0"/>
              <a:t>right skills </a:t>
            </a:r>
          </a:p>
          <a:p>
            <a:pPr marL="171450" indent="-171450">
              <a:buFont typeface="Arial" panose="020B0604020202020204" pitchFamily="34" charset="0"/>
              <a:buChar char="•"/>
            </a:pPr>
            <a:r>
              <a:rPr lang="en-GB" dirty="0"/>
              <a:t>right cost</a:t>
            </a:r>
          </a:p>
          <a:p>
            <a:endParaRPr lang="en-GB" dirty="0"/>
          </a:p>
          <a:p>
            <a:endParaRPr lang="en-GB" dirty="0" smtClean="0"/>
          </a:p>
          <a:p>
            <a:endParaRPr lang="en-GB" dirty="0"/>
          </a:p>
          <a:p>
            <a:r>
              <a:rPr lang="en-GB" dirty="0" smtClean="0"/>
              <a:t>Establish </a:t>
            </a:r>
            <a:r>
              <a:rPr lang="en-GB" dirty="0"/>
              <a:t>a baseline   --   Determine where you need to be  --  Put actions in place to get from A to B</a:t>
            </a:r>
          </a:p>
          <a:p>
            <a:endParaRPr lang="en-GB" dirty="0"/>
          </a:p>
          <a:p>
            <a:r>
              <a:rPr lang="en-GB" dirty="0" smtClean="0"/>
              <a:t>Talk  about the  STRATEGY PAPER: </a:t>
            </a:r>
          </a:p>
          <a:p>
            <a:endParaRPr lang="en-GB" dirty="0"/>
          </a:p>
          <a:p>
            <a:pPr marL="171450" indent="-171450">
              <a:buFont typeface="Arial" panose="020B0604020202020204" pitchFamily="34" charset="0"/>
              <a:buChar char="•"/>
            </a:pPr>
            <a:r>
              <a:rPr lang="en-GB" dirty="0" smtClean="0"/>
              <a:t>Guiding Principles</a:t>
            </a:r>
          </a:p>
          <a:p>
            <a:pPr marL="171450" indent="-171450">
              <a:buFont typeface="Arial" panose="020B0604020202020204" pitchFamily="34" charset="0"/>
              <a:buChar char="•"/>
            </a:pPr>
            <a:r>
              <a:rPr lang="en-GB" dirty="0" smtClean="0"/>
              <a:t>Strategic Objectives </a:t>
            </a:r>
          </a:p>
          <a:p>
            <a:pPr marL="171450" indent="-171450">
              <a:buFont typeface="Arial" panose="020B0604020202020204" pitchFamily="34" charset="0"/>
              <a:buChar char="•"/>
            </a:pPr>
            <a:r>
              <a:rPr lang="en-GB" dirty="0" smtClean="0"/>
              <a:t>A series of theme-based projects  initiated in anticipation of  Service Workforce plans </a:t>
            </a:r>
            <a:endParaRPr lang="en-GB" dirty="0"/>
          </a:p>
          <a:p>
            <a:endParaRPr lang="en-GB" dirty="0"/>
          </a:p>
        </p:txBody>
      </p:sp>
    </p:spTree>
    <p:extLst>
      <p:ext uri="{BB962C8B-B14F-4D97-AF65-F5344CB8AC3E}">
        <p14:creationId xmlns:p14="http://schemas.microsoft.com/office/powerpoint/2010/main" val="2359212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4D6614D3-957E-421D-B2A5-0068A58F3E57}" type="slidenum">
              <a:rPr lang="en-GB" smtClean="0"/>
              <a:t>6</a:t>
            </a:fld>
            <a:endParaRPr lang="en-GB" dirty="0"/>
          </a:p>
        </p:txBody>
      </p:sp>
      <p:sp>
        <p:nvSpPr>
          <p:cNvPr id="5" name="Notes Placeholder 4"/>
          <p:cNvSpPr>
            <a:spLocks noGrp="1"/>
          </p:cNvSpPr>
          <p:nvPr>
            <p:ph type="body" sz="quarter" idx="11"/>
          </p:nvPr>
        </p:nvSpPr>
        <p:spPr/>
        <p:txBody>
          <a:bodyPr/>
          <a:lstStyle/>
          <a:p>
            <a:r>
              <a:rPr lang="en-GB" dirty="0" smtClean="0"/>
              <a:t>What is a Strategy?</a:t>
            </a:r>
            <a:endParaRPr lang="en-GB" dirty="0"/>
          </a:p>
          <a:p>
            <a:r>
              <a:rPr lang="en-GB" dirty="0"/>
              <a:t>Not a popular terms in some parts of the Council</a:t>
            </a:r>
          </a:p>
          <a:p>
            <a:r>
              <a:rPr lang="en-GB" dirty="0"/>
              <a:t>It’s just a long term plan</a:t>
            </a:r>
          </a:p>
          <a:p>
            <a:endParaRPr lang="en-GB" dirty="0"/>
          </a:p>
          <a:p>
            <a:r>
              <a:rPr lang="en-GB" dirty="0"/>
              <a:t>Workforce planning is </a:t>
            </a:r>
            <a:r>
              <a:rPr lang="en-GB" dirty="0" smtClean="0"/>
              <a:t>about:</a:t>
            </a:r>
          </a:p>
          <a:p>
            <a:r>
              <a:rPr lang="en-GB" dirty="0" smtClean="0"/>
              <a:t> </a:t>
            </a:r>
            <a:endParaRPr lang="en-GB" dirty="0"/>
          </a:p>
          <a:p>
            <a:pPr marL="171450" indent="-171450">
              <a:buFont typeface="Arial" panose="020B0604020202020204" pitchFamily="34" charset="0"/>
              <a:buChar char="•"/>
            </a:pPr>
            <a:r>
              <a:rPr lang="en-GB" dirty="0"/>
              <a:t>right people, </a:t>
            </a:r>
          </a:p>
          <a:p>
            <a:pPr marL="171450" indent="-171450">
              <a:buFont typeface="Arial" panose="020B0604020202020204" pitchFamily="34" charset="0"/>
              <a:buChar char="•"/>
            </a:pPr>
            <a:r>
              <a:rPr lang="en-GB" dirty="0"/>
              <a:t>right place, </a:t>
            </a:r>
          </a:p>
          <a:p>
            <a:pPr marL="171450" indent="-171450">
              <a:buFont typeface="Arial" panose="020B0604020202020204" pitchFamily="34" charset="0"/>
              <a:buChar char="•"/>
            </a:pPr>
            <a:r>
              <a:rPr lang="en-GB" dirty="0"/>
              <a:t>right time, </a:t>
            </a:r>
          </a:p>
          <a:p>
            <a:pPr marL="171450" indent="-171450">
              <a:buFont typeface="Arial" panose="020B0604020202020204" pitchFamily="34" charset="0"/>
              <a:buChar char="•"/>
            </a:pPr>
            <a:r>
              <a:rPr lang="en-GB" dirty="0"/>
              <a:t>right skills </a:t>
            </a:r>
          </a:p>
          <a:p>
            <a:pPr marL="171450" indent="-171450">
              <a:buFont typeface="Arial" panose="020B0604020202020204" pitchFamily="34" charset="0"/>
              <a:buChar char="•"/>
            </a:pPr>
            <a:r>
              <a:rPr lang="en-GB" dirty="0"/>
              <a:t>right cost</a:t>
            </a:r>
          </a:p>
          <a:p>
            <a:endParaRPr lang="en-GB" dirty="0"/>
          </a:p>
          <a:p>
            <a:endParaRPr lang="en-GB" dirty="0" smtClean="0"/>
          </a:p>
          <a:p>
            <a:endParaRPr lang="en-GB" dirty="0"/>
          </a:p>
          <a:p>
            <a:r>
              <a:rPr lang="en-GB" dirty="0" smtClean="0"/>
              <a:t>Establish </a:t>
            </a:r>
            <a:r>
              <a:rPr lang="en-GB" dirty="0"/>
              <a:t>a baseline   --   Determine where you need to be  --  Put actions in place to get from A to B</a:t>
            </a:r>
          </a:p>
          <a:p>
            <a:endParaRPr lang="en-GB" dirty="0"/>
          </a:p>
          <a:p>
            <a:r>
              <a:rPr lang="en-GB" dirty="0" smtClean="0"/>
              <a:t>Talk  about the  STRATEGY PAPER: </a:t>
            </a:r>
          </a:p>
          <a:p>
            <a:endParaRPr lang="en-GB" dirty="0"/>
          </a:p>
          <a:p>
            <a:pPr marL="171450" indent="-171450">
              <a:buFont typeface="Arial" panose="020B0604020202020204" pitchFamily="34" charset="0"/>
              <a:buChar char="•"/>
            </a:pPr>
            <a:r>
              <a:rPr lang="en-GB" dirty="0" smtClean="0"/>
              <a:t>Guiding Principles</a:t>
            </a:r>
          </a:p>
          <a:p>
            <a:pPr marL="171450" indent="-171450">
              <a:buFont typeface="Arial" panose="020B0604020202020204" pitchFamily="34" charset="0"/>
              <a:buChar char="•"/>
            </a:pPr>
            <a:r>
              <a:rPr lang="en-GB" dirty="0" smtClean="0"/>
              <a:t>Strategic Objectives </a:t>
            </a:r>
          </a:p>
          <a:p>
            <a:pPr marL="171450" indent="-171450">
              <a:buFont typeface="Arial" panose="020B0604020202020204" pitchFamily="34" charset="0"/>
              <a:buChar char="•"/>
            </a:pPr>
            <a:r>
              <a:rPr lang="en-GB" dirty="0" smtClean="0"/>
              <a:t>A series of theme-based projects  initiated in anticipation of  Service Workforce plans </a:t>
            </a:r>
            <a:endParaRPr lang="en-GB" dirty="0"/>
          </a:p>
          <a:p>
            <a:endParaRPr lang="en-GB" dirty="0"/>
          </a:p>
        </p:txBody>
      </p:sp>
    </p:spTree>
    <p:extLst>
      <p:ext uri="{BB962C8B-B14F-4D97-AF65-F5344CB8AC3E}">
        <p14:creationId xmlns:p14="http://schemas.microsoft.com/office/powerpoint/2010/main" val="2359212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4D6614D3-957E-421D-B2A5-0068A58F3E57}" type="slidenum">
              <a:rPr lang="en-GB" smtClean="0"/>
              <a:t>7</a:t>
            </a:fld>
            <a:endParaRPr lang="en-GB" dirty="0"/>
          </a:p>
        </p:txBody>
      </p:sp>
      <p:sp>
        <p:nvSpPr>
          <p:cNvPr id="5" name="Notes Placeholder 4"/>
          <p:cNvSpPr>
            <a:spLocks noGrp="1"/>
          </p:cNvSpPr>
          <p:nvPr>
            <p:ph type="body" sz="quarter" idx="11"/>
          </p:nvPr>
        </p:nvSpPr>
        <p:spPr/>
        <p:txBody>
          <a:bodyPr/>
          <a:lstStyle/>
          <a:p>
            <a:r>
              <a:rPr lang="en-GB" dirty="0" smtClean="0"/>
              <a:t>What is a Strategy?</a:t>
            </a:r>
            <a:endParaRPr lang="en-GB" dirty="0"/>
          </a:p>
          <a:p>
            <a:r>
              <a:rPr lang="en-GB" dirty="0"/>
              <a:t>Not a popular terms in some parts of the Council</a:t>
            </a:r>
          </a:p>
          <a:p>
            <a:r>
              <a:rPr lang="en-GB" dirty="0"/>
              <a:t>It’s just a long term plan</a:t>
            </a:r>
          </a:p>
          <a:p>
            <a:endParaRPr lang="en-GB" dirty="0"/>
          </a:p>
          <a:p>
            <a:r>
              <a:rPr lang="en-GB" dirty="0"/>
              <a:t>Workforce planning is </a:t>
            </a:r>
            <a:r>
              <a:rPr lang="en-GB" dirty="0" smtClean="0"/>
              <a:t>about:</a:t>
            </a:r>
          </a:p>
          <a:p>
            <a:r>
              <a:rPr lang="en-GB" dirty="0" smtClean="0"/>
              <a:t> </a:t>
            </a:r>
            <a:endParaRPr lang="en-GB" dirty="0"/>
          </a:p>
          <a:p>
            <a:pPr marL="171450" indent="-171450">
              <a:buFont typeface="Arial" panose="020B0604020202020204" pitchFamily="34" charset="0"/>
              <a:buChar char="•"/>
            </a:pPr>
            <a:r>
              <a:rPr lang="en-GB" dirty="0"/>
              <a:t>right people, </a:t>
            </a:r>
          </a:p>
          <a:p>
            <a:pPr marL="171450" indent="-171450">
              <a:buFont typeface="Arial" panose="020B0604020202020204" pitchFamily="34" charset="0"/>
              <a:buChar char="•"/>
            </a:pPr>
            <a:r>
              <a:rPr lang="en-GB" dirty="0"/>
              <a:t>right place, </a:t>
            </a:r>
          </a:p>
          <a:p>
            <a:pPr marL="171450" indent="-171450">
              <a:buFont typeface="Arial" panose="020B0604020202020204" pitchFamily="34" charset="0"/>
              <a:buChar char="•"/>
            </a:pPr>
            <a:r>
              <a:rPr lang="en-GB" dirty="0"/>
              <a:t>right time, </a:t>
            </a:r>
          </a:p>
          <a:p>
            <a:pPr marL="171450" indent="-171450">
              <a:buFont typeface="Arial" panose="020B0604020202020204" pitchFamily="34" charset="0"/>
              <a:buChar char="•"/>
            </a:pPr>
            <a:r>
              <a:rPr lang="en-GB" dirty="0"/>
              <a:t>right skills </a:t>
            </a:r>
          </a:p>
          <a:p>
            <a:pPr marL="171450" indent="-171450">
              <a:buFont typeface="Arial" panose="020B0604020202020204" pitchFamily="34" charset="0"/>
              <a:buChar char="•"/>
            </a:pPr>
            <a:r>
              <a:rPr lang="en-GB" dirty="0"/>
              <a:t>right cost</a:t>
            </a:r>
          </a:p>
          <a:p>
            <a:endParaRPr lang="en-GB" dirty="0"/>
          </a:p>
          <a:p>
            <a:endParaRPr lang="en-GB" dirty="0" smtClean="0"/>
          </a:p>
          <a:p>
            <a:endParaRPr lang="en-GB" dirty="0"/>
          </a:p>
          <a:p>
            <a:r>
              <a:rPr lang="en-GB" dirty="0" smtClean="0"/>
              <a:t>Establish </a:t>
            </a:r>
            <a:r>
              <a:rPr lang="en-GB" dirty="0"/>
              <a:t>a baseline   --   Determine where you need to be  --  Put actions in place to get from A to B</a:t>
            </a:r>
          </a:p>
          <a:p>
            <a:endParaRPr lang="en-GB" dirty="0"/>
          </a:p>
          <a:p>
            <a:r>
              <a:rPr lang="en-GB" dirty="0" smtClean="0"/>
              <a:t>Talk  about the  STRATEGY PAPER: </a:t>
            </a:r>
          </a:p>
          <a:p>
            <a:endParaRPr lang="en-GB" dirty="0"/>
          </a:p>
          <a:p>
            <a:pPr marL="171450" indent="-171450">
              <a:buFont typeface="Arial" panose="020B0604020202020204" pitchFamily="34" charset="0"/>
              <a:buChar char="•"/>
            </a:pPr>
            <a:r>
              <a:rPr lang="en-GB" dirty="0" smtClean="0"/>
              <a:t>Guiding Principles</a:t>
            </a:r>
          </a:p>
          <a:p>
            <a:pPr marL="171450" indent="-171450">
              <a:buFont typeface="Arial" panose="020B0604020202020204" pitchFamily="34" charset="0"/>
              <a:buChar char="•"/>
            </a:pPr>
            <a:r>
              <a:rPr lang="en-GB" dirty="0" smtClean="0"/>
              <a:t>Strategic Objectives </a:t>
            </a:r>
          </a:p>
          <a:p>
            <a:pPr marL="171450" indent="-171450">
              <a:buFont typeface="Arial" panose="020B0604020202020204" pitchFamily="34" charset="0"/>
              <a:buChar char="•"/>
            </a:pPr>
            <a:r>
              <a:rPr lang="en-GB" dirty="0" smtClean="0"/>
              <a:t>A series of theme-based projects  initiated in anticipation of  Service Workforce plans </a:t>
            </a:r>
            <a:endParaRPr lang="en-GB" dirty="0"/>
          </a:p>
          <a:p>
            <a:endParaRPr lang="en-GB" dirty="0"/>
          </a:p>
        </p:txBody>
      </p:sp>
    </p:spTree>
    <p:extLst>
      <p:ext uri="{BB962C8B-B14F-4D97-AF65-F5344CB8AC3E}">
        <p14:creationId xmlns:p14="http://schemas.microsoft.com/office/powerpoint/2010/main" val="2359212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4243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058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E3ECD4E-C4DD-4D8E-A0A9-0F9667039FB7}" type="datetimeFigureOut">
              <a:rPr lang="en-GB" smtClean="0"/>
              <a:t>08/02/2018</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1B0C1AC-24F2-44DA-93A1-D15225ACDC5A}" type="slidenum">
              <a:rPr lang="en-GB" smtClean="0"/>
              <a:t>‹#›</a:t>
            </a:fld>
            <a:endParaRPr lang="en-GB" dirty="0"/>
          </a:p>
        </p:txBody>
      </p:sp>
    </p:spTree>
    <p:extLst>
      <p:ext uri="{BB962C8B-B14F-4D97-AF65-F5344CB8AC3E}">
        <p14:creationId xmlns:p14="http://schemas.microsoft.com/office/powerpoint/2010/main" val="2114713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66" r:id="rId1"/>
    <p:sldLayoutId id="214748366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0" y="2060848"/>
            <a:ext cx="9144000"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GB" sz="4500" b="1" dirty="0" smtClean="0">
                <a:solidFill>
                  <a:srgbClr val="492F92"/>
                </a:solidFill>
                <a:latin typeface="Ebrima" panose="02000000000000000000" pitchFamily="2" charset="0"/>
                <a:ea typeface="Ebrima" panose="02000000000000000000" pitchFamily="2" charset="0"/>
                <a:cs typeface="Ebrima" panose="02000000000000000000" pitchFamily="2" charset="0"/>
              </a:rPr>
              <a:t>Redesign Board </a:t>
            </a:r>
            <a:r>
              <a:rPr lang="en-GB" sz="4500" b="1" dirty="0" smtClean="0">
                <a:solidFill>
                  <a:srgbClr val="492F92"/>
                </a:solidFill>
                <a:latin typeface="Ebrima" panose="02000000000000000000" pitchFamily="2" charset="0"/>
                <a:ea typeface="Ebrima" panose="02000000000000000000" pitchFamily="2" charset="0"/>
                <a:cs typeface="Ebrima" panose="02000000000000000000" pitchFamily="2" charset="0"/>
              </a:rPr>
              <a:t>13 February 2018</a:t>
            </a:r>
            <a:endParaRPr lang="en-GB" sz="4500" b="1"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algn="ctr" eaLnBrk="1" hangingPunct="1"/>
            <a:endParaRPr lang="en-GB" sz="5400" b="1" dirty="0" smtClean="0">
              <a:solidFill>
                <a:srgbClr val="007C4D"/>
              </a:solidFill>
              <a:latin typeface="Ebrima" panose="02000000000000000000" pitchFamily="2" charset="0"/>
              <a:ea typeface="Ebrima" panose="02000000000000000000" pitchFamily="2" charset="0"/>
              <a:cs typeface="Ebrima" panose="02000000000000000000" pitchFamily="2" charset="0"/>
            </a:endParaRPr>
          </a:p>
          <a:p>
            <a:pPr algn="ctr" eaLnBrk="1" hangingPunct="1"/>
            <a:r>
              <a:rPr lang="en-GB" sz="4500" b="1" dirty="0" smtClean="0">
                <a:solidFill>
                  <a:srgbClr val="007C4D"/>
                </a:solidFill>
                <a:latin typeface="Ebrima" panose="02000000000000000000" pitchFamily="2" charset="0"/>
                <a:ea typeface="Ebrima" panose="02000000000000000000" pitchFamily="2" charset="0"/>
                <a:cs typeface="Ebrima" panose="02000000000000000000" pitchFamily="2" charset="0"/>
              </a:rPr>
              <a:t>Review of Grey Fleet </a:t>
            </a:r>
            <a:endParaRPr lang="en-GB" sz="4500" b="1" dirty="0">
              <a:solidFill>
                <a:srgbClr val="007C4D"/>
              </a:solidFill>
              <a:latin typeface="Ebrima" panose="02000000000000000000" pitchFamily="2" charset="0"/>
              <a:ea typeface="Ebrima" panose="02000000000000000000" pitchFamily="2" charset="0"/>
              <a:cs typeface="Ebrima" panose="02000000000000000000" pitchFamily="2" charset="0"/>
            </a:endParaRPr>
          </a:p>
        </p:txBody>
      </p:sp>
      <p:cxnSp>
        <p:nvCxnSpPr>
          <p:cNvPr id="11" name="Straight Connector 10"/>
          <p:cNvCxnSpPr/>
          <p:nvPr/>
        </p:nvCxnSpPr>
        <p:spPr bwMode="auto">
          <a:xfrm>
            <a:off x="612000" y="2708920"/>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560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5"/>
          <p:cNvGrpSpPr>
            <a:grpSpLocks/>
          </p:cNvGrpSpPr>
          <p:nvPr/>
        </p:nvGrpSpPr>
        <p:grpSpPr bwMode="auto">
          <a:xfrm>
            <a:off x="-7938" y="115888"/>
            <a:ext cx="9144001" cy="719164"/>
            <a:chOff x="-7950" y="116632"/>
            <a:chExt cx="9144000" cy="718520"/>
          </a:xfrm>
        </p:grpSpPr>
        <p:sp>
          <p:nvSpPr>
            <p:cNvPr id="8197" name="Text Box 10"/>
            <p:cNvSpPr txBox="1">
              <a:spLocks noChangeArrowheads="1"/>
            </p:cNvSpPr>
            <p:nvPr/>
          </p:nvSpPr>
          <p:spPr bwMode="auto">
            <a:xfrm>
              <a:off x="-7950" y="116632"/>
              <a:ext cx="9144000" cy="630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3500" b="1" dirty="0" smtClean="0">
                  <a:solidFill>
                    <a:srgbClr val="492F92"/>
                  </a:solidFill>
                  <a:latin typeface="Ebrima" pitchFamily="2" charset="0"/>
                  <a:ea typeface="Ebrima" pitchFamily="2" charset="0"/>
                  <a:cs typeface="Ebrima" pitchFamily="2" charset="0"/>
                </a:rPr>
                <a:t>Background &amp; Scope of Review</a:t>
              </a:r>
              <a:endParaRPr lang="en-GB" altLang="en-US" sz="35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799889" y="1052736"/>
            <a:ext cx="7794625" cy="5697714"/>
          </a:xfrm>
          <a:prstGeom prst="rect">
            <a:avLst/>
          </a:prstGeom>
          <a:noFill/>
          <a:ln>
            <a:noFill/>
          </a:ln>
          <a:effectLst/>
          <a:extLst/>
        </p:spPr>
        <p:txBody>
          <a:bodyPr>
            <a:spAutoFit/>
          </a:bodyPr>
          <a:lstStyle/>
          <a:p>
            <a:pPr fontAlgn="auto">
              <a:lnSpc>
                <a:spcPct val="85000"/>
              </a:lnSpc>
              <a:spcBef>
                <a:spcPts val="0"/>
              </a:spcBef>
              <a:spcAft>
                <a:spcPts val="0"/>
              </a:spcAft>
              <a:defRPr/>
            </a:pPr>
            <a:endParaRPr lang="en-GB" sz="5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a:spcAft>
                <a:spcPts val="0"/>
              </a:spcAft>
            </a:pPr>
            <a:r>
              <a:rPr lang="en-GB" sz="2000" dirty="0" smtClean="0">
                <a:solidFill>
                  <a:srgbClr val="492F92"/>
                </a:solidFill>
                <a:ea typeface="Calibri"/>
                <a:cs typeface="Times New Roman"/>
              </a:rPr>
              <a:t>Grey fleet = all vehicles, owned by Members &amp; employees, which are used for business purposes. </a:t>
            </a:r>
          </a:p>
          <a:p>
            <a:pPr>
              <a:spcAft>
                <a:spcPts val="0"/>
              </a:spcAft>
            </a:pPr>
            <a:endParaRPr lang="en-GB" sz="2000" dirty="0" smtClean="0">
              <a:solidFill>
                <a:srgbClr val="492F92"/>
              </a:solidFill>
              <a:ea typeface="Calibri"/>
              <a:cs typeface="Times New Roman"/>
            </a:endParaRPr>
          </a:p>
          <a:p>
            <a:pPr>
              <a:spcAft>
                <a:spcPts val="0"/>
              </a:spcAft>
            </a:pPr>
            <a:r>
              <a:rPr lang="en-GB" sz="2000" dirty="0" smtClean="0">
                <a:solidFill>
                  <a:srgbClr val="2F7C3A"/>
                </a:solidFill>
                <a:ea typeface="Calibri"/>
                <a:cs typeface="Times New Roman"/>
              </a:rPr>
              <a:t>As Grey fleet represents significant annual cost and risk to the Council, with 82% of all travel costs in 2016/17 attributed to grey fleet, a review was required.</a:t>
            </a:r>
          </a:p>
          <a:p>
            <a:pPr>
              <a:spcAft>
                <a:spcPts val="0"/>
              </a:spcAft>
            </a:pPr>
            <a:endParaRPr lang="en-GB" sz="2000" dirty="0">
              <a:ea typeface="Calibri"/>
              <a:cs typeface="Times New Roman"/>
            </a:endParaRPr>
          </a:p>
          <a:p>
            <a:pPr>
              <a:spcAft>
                <a:spcPts val="0"/>
              </a:spcAft>
            </a:pPr>
            <a:r>
              <a:rPr lang="en-GB" sz="2000" dirty="0" smtClean="0">
                <a:solidFill>
                  <a:srgbClr val="492F92"/>
                </a:solidFill>
                <a:ea typeface="Calibri"/>
                <a:cs typeface="Times New Roman"/>
              </a:rPr>
              <a:t>Use of private vehicles now inextricably linked to service delivery – policies &amp; infrastructure don’t currently support alternatives.</a:t>
            </a:r>
          </a:p>
          <a:p>
            <a:pPr>
              <a:spcAft>
                <a:spcPts val="0"/>
              </a:spcAft>
            </a:pPr>
            <a:endParaRPr lang="en-GB" sz="2000" dirty="0">
              <a:ea typeface="Calibri"/>
              <a:cs typeface="Times New Roman"/>
            </a:endParaRPr>
          </a:p>
          <a:p>
            <a:pPr>
              <a:spcAft>
                <a:spcPts val="0"/>
              </a:spcAft>
            </a:pPr>
            <a:r>
              <a:rPr lang="en-GB" sz="2000" dirty="0" smtClean="0">
                <a:solidFill>
                  <a:srgbClr val="2F7C3A"/>
                </a:solidFill>
                <a:ea typeface="Calibri"/>
                <a:cs typeface="Times New Roman"/>
              </a:rPr>
              <a:t>The review undertaken has examined alternatives to grey fleet, risk, travel hierarchy, travel desk, journey &amp; cost data analysis, current policies etc. </a:t>
            </a:r>
            <a:endParaRPr lang="en-GB" sz="2000" dirty="0">
              <a:solidFill>
                <a:srgbClr val="2F7C3A"/>
              </a:solidFill>
              <a:ea typeface="Calibri"/>
              <a:cs typeface="Times New Roman"/>
            </a:endParaRPr>
          </a:p>
          <a:p>
            <a:pPr>
              <a:spcAft>
                <a:spcPts val="0"/>
              </a:spcAft>
            </a:pPr>
            <a:endParaRPr lang="en-GB" sz="2000" dirty="0">
              <a:ea typeface="Calibri"/>
              <a:cs typeface="Times New Roman"/>
            </a:endParaRPr>
          </a:p>
          <a:p>
            <a:pPr>
              <a:spcAft>
                <a:spcPts val="0"/>
              </a:spcAft>
            </a:pPr>
            <a:r>
              <a:rPr lang="en-GB" sz="2000" dirty="0" smtClean="0">
                <a:solidFill>
                  <a:srgbClr val="492F92"/>
                </a:solidFill>
                <a:ea typeface="Calibri"/>
                <a:cs typeface="Times New Roman"/>
              </a:rPr>
              <a:t>Various recommendations are made for Members’ consideration, following extensive consultation with staff &amp; Members </a:t>
            </a:r>
            <a:r>
              <a:rPr lang="en-GB" sz="2000" dirty="0" err="1" smtClean="0">
                <a:solidFill>
                  <a:srgbClr val="492F92"/>
                </a:solidFill>
                <a:ea typeface="Calibri"/>
                <a:cs typeface="Times New Roman"/>
              </a:rPr>
              <a:t>inc.</a:t>
            </a:r>
            <a:r>
              <a:rPr lang="en-GB" sz="2000" dirty="0" smtClean="0">
                <a:solidFill>
                  <a:srgbClr val="492F92"/>
                </a:solidFill>
                <a:ea typeface="Calibri"/>
                <a:cs typeface="Times New Roman"/>
              </a:rPr>
              <a:t> survey, workshops &amp; interviews, with potential for </a:t>
            </a:r>
            <a:r>
              <a:rPr lang="en-GB" sz="2000" b="1" dirty="0" smtClean="0">
                <a:solidFill>
                  <a:srgbClr val="492F92"/>
                </a:solidFill>
                <a:ea typeface="Calibri"/>
                <a:cs typeface="Times New Roman"/>
              </a:rPr>
              <a:t>~£600k savings</a:t>
            </a:r>
            <a:r>
              <a:rPr lang="en-GB" sz="2000" dirty="0" smtClean="0">
                <a:solidFill>
                  <a:srgbClr val="492F92"/>
                </a:solidFill>
                <a:ea typeface="Calibri"/>
                <a:cs typeface="Times New Roman"/>
              </a:rPr>
              <a:t>.</a:t>
            </a:r>
          </a:p>
          <a:p>
            <a:pPr>
              <a:spcAft>
                <a:spcPts val="0"/>
              </a:spcAft>
            </a:pPr>
            <a:r>
              <a:rPr lang="en-GB" sz="2000" dirty="0">
                <a:ea typeface="Calibri"/>
                <a:cs typeface="Times New Roman"/>
              </a:rPr>
              <a:t>	</a:t>
            </a:r>
            <a:endParaRPr lang="en-GB" sz="2000" dirty="0">
              <a:solidFill>
                <a:srgbClr val="492F92"/>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266522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5"/>
          <p:cNvGrpSpPr>
            <a:grpSpLocks/>
          </p:cNvGrpSpPr>
          <p:nvPr/>
        </p:nvGrpSpPr>
        <p:grpSpPr bwMode="auto">
          <a:xfrm>
            <a:off x="-7938" y="115888"/>
            <a:ext cx="9144001" cy="720725"/>
            <a:chOff x="-7950" y="116632"/>
            <a:chExt cx="9144000" cy="720080"/>
          </a:xfrm>
        </p:grpSpPr>
        <p:sp>
          <p:nvSpPr>
            <p:cNvPr id="8197"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Current Situation </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799889" y="1052736"/>
            <a:ext cx="7794625" cy="5441490"/>
          </a:xfrm>
          <a:prstGeom prst="rect">
            <a:avLst/>
          </a:prstGeom>
          <a:noFill/>
          <a:ln>
            <a:noFill/>
          </a:ln>
          <a:effectLst/>
          <a:extLst/>
        </p:spPr>
        <p:txBody>
          <a:bodyPr>
            <a:spAutoFit/>
          </a:bodyPr>
          <a:lstStyle/>
          <a:p>
            <a:pPr fontAlgn="auto">
              <a:lnSpc>
                <a:spcPct val="85000"/>
              </a:lnSpc>
              <a:spcBef>
                <a:spcPts val="0"/>
              </a:spcBef>
              <a:spcAft>
                <a:spcPts val="0"/>
              </a:spcAft>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a:spcAft>
                <a:spcPts val="0"/>
              </a:spcAft>
            </a:pPr>
            <a:r>
              <a:rPr lang="en-GB" sz="2000" dirty="0" smtClean="0">
                <a:solidFill>
                  <a:srgbClr val="492F92"/>
                </a:solidFill>
                <a:ea typeface="Calibri"/>
                <a:cs typeface="Times New Roman"/>
              </a:rPr>
              <a:t>3,200 </a:t>
            </a:r>
            <a:r>
              <a:rPr lang="en-GB" sz="2000" dirty="0">
                <a:solidFill>
                  <a:srgbClr val="492F92"/>
                </a:solidFill>
                <a:ea typeface="Calibri"/>
                <a:cs typeface="Times New Roman"/>
              </a:rPr>
              <a:t>council </a:t>
            </a:r>
            <a:r>
              <a:rPr lang="en-GB" sz="2000" dirty="0" smtClean="0">
                <a:solidFill>
                  <a:srgbClr val="492F92"/>
                </a:solidFill>
                <a:ea typeface="Calibri"/>
                <a:cs typeface="Times New Roman"/>
              </a:rPr>
              <a:t>staff &amp; 63 Members claimed </a:t>
            </a:r>
            <a:r>
              <a:rPr lang="en-GB" sz="2000" dirty="0">
                <a:solidFill>
                  <a:srgbClr val="492F92"/>
                </a:solidFill>
                <a:ea typeface="Calibri"/>
                <a:cs typeface="Times New Roman"/>
              </a:rPr>
              <a:t>grey fleet </a:t>
            </a:r>
            <a:r>
              <a:rPr lang="en-GB" sz="2000" dirty="0" smtClean="0">
                <a:solidFill>
                  <a:srgbClr val="492F92"/>
                </a:solidFill>
                <a:ea typeface="Calibri"/>
                <a:cs typeface="Times New Roman"/>
              </a:rPr>
              <a:t>mileage during 2016/17, resulting in the following:</a:t>
            </a:r>
          </a:p>
          <a:p>
            <a:pPr>
              <a:spcAft>
                <a:spcPts val="0"/>
              </a:spcAft>
            </a:pPr>
            <a:endParaRPr lang="en-GB" sz="2000" dirty="0">
              <a:ea typeface="Calibri"/>
              <a:cs typeface="Times New Roman"/>
            </a:endParaRPr>
          </a:p>
          <a:p>
            <a:pPr>
              <a:spcAft>
                <a:spcPts val="0"/>
              </a:spcAft>
            </a:pPr>
            <a:r>
              <a:rPr lang="en-GB" sz="2000" dirty="0">
                <a:ea typeface="Calibri"/>
                <a:cs typeface="Times New Roman"/>
              </a:rPr>
              <a:t>•	</a:t>
            </a:r>
            <a:r>
              <a:rPr lang="en-GB" sz="2000" dirty="0" smtClean="0">
                <a:solidFill>
                  <a:srgbClr val="2F7C3A"/>
                </a:solidFill>
                <a:ea typeface="Calibri"/>
                <a:cs typeface="Times New Roman"/>
              </a:rPr>
              <a:t>Grey fleet travel of </a:t>
            </a:r>
            <a:r>
              <a:rPr lang="en-GB" sz="2000" dirty="0">
                <a:solidFill>
                  <a:srgbClr val="2F7C3A"/>
                </a:solidFill>
                <a:ea typeface="Calibri"/>
                <a:cs typeface="Times New Roman"/>
              </a:rPr>
              <a:t>almost </a:t>
            </a:r>
            <a:r>
              <a:rPr lang="en-GB" sz="2000" b="1" dirty="0" smtClean="0">
                <a:solidFill>
                  <a:srgbClr val="2F7C3A"/>
                </a:solidFill>
                <a:ea typeface="Calibri"/>
                <a:cs typeface="Times New Roman"/>
              </a:rPr>
              <a:t>6,000,000 miles </a:t>
            </a:r>
            <a:r>
              <a:rPr lang="en-GB" sz="2000" dirty="0" smtClean="0">
                <a:solidFill>
                  <a:srgbClr val="2F7C3A"/>
                </a:solidFill>
                <a:ea typeface="Calibri"/>
                <a:cs typeface="Times New Roman"/>
              </a:rPr>
              <a:t>– 93% by staff, 7% by 	Members</a:t>
            </a:r>
            <a:endParaRPr lang="en-GB" sz="2000" dirty="0">
              <a:solidFill>
                <a:srgbClr val="2F7C3A"/>
              </a:solidFill>
              <a:ea typeface="Calibri"/>
              <a:cs typeface="Times New Roman"/>
            </a:endParaRPr>
          </a:p>
          <a:p>
            <a:pPr>
              <a:spcAft>
                <a:spcPts val="0"/>
              </a:spcAft>
            </a:pPr>
            <a:r>
              <a:rPr lang="en-GB" sz="2000" dirty="0">
                <a:solidFill>
                  <a:srgbClr val="2F7C3A"/>
                </a:solidFill>
                <a:ea typeface="Calibri"/>
                <a:cs typeface="Times New Roman"/>
              </a:rPr>
              <a:t>•	</a:t>
            </a:r>
            <a:r>
              <a:rPr lang="en-GB" sz="2000" b="1" dirty="0" smtClean="0">
                <a:solidFill>
                  <a:srgbClr val="2F7C3A"/>
                </a:solidFill>
                <a:ea typeface="Calibri"/>
                <a:cs typeface="Times New Roman"/>
              </a:rPr>
              <a:t>£2.2 million </a:t>
            </a:r>
            <a:r>
              <a:rPr lang="en-GB" sz="2000" dirty="0" smtClean="0">
                <a:solidFill>
                  <a:srgbClr val="2F7C3A"/>
                </a:solidFill>
                <a:ea typeface="Calibri"/>
                <a:cs typeface="Times New Roman"/>
              </a:rPr>
              <a:t>cost in mileage claims</a:t>
            </a:r>
            <a:endParaRPr lang="en-GB" sz="2000" dirty="0">
              <a:solidFill>
                <a:srgbClr val="2F7C3A"/>
              </a:solidFill>
              <a:ea typeface="Calibri"/>
              <a:cs typeface="Times New Roman"/>
            </a:endParaRPr>
          </a:p>
          <a:p>
            <a:pPr marL="901700" indent="-901700">
              <a:spcAft>
                <a:spcPts val="0"/>
              </a:spcAft>
            </a:pPr>
            <a:r>
              <a:rPr lang="en-GB" sz="2000" dirty="0">
                <a:solidFill>
                  <a:srgbClr val="2F7C3A"/>
                </a:solidFill>
                <a:ea typeface="Calibri"/>
                <a:cs typeface="Times New Roman"/>
              </a:rPr>
              <a:t>•	</a:t>
            </a:r>
            <a:r>
              <a:rPr lang="en-GB" sz="2000" dirty="0" smtClean="0">
                <a:solidFill>
                  <a:srgbClr val="2F7C3A"/>
                </a:solidFill>
                <a:ea typeface="Calibri"/>
                <a:cs typeface="Times New Roman"/>
              </a:rPr>
              <a:t>The </a:t>
            </a:r>
            <a:r>
              <a:rPr lang="en-GB" sz="2000" dirty="0">
                <a:solidFill>
                  <a:srgbClr val="2F7C3A"/>
                </a:solidFill>
                <a:ea typeface="Calibri"/>
                <a:cs typeface="Times New Roman"/>
              </a:rPr>
              <a:t>emission of around </a:t>
            </a:r>
            <a:r>
              <a:rPr lang="en-GB" sz="2000" b="1" dirty="0">
                <a:solidFill>
                  <a:srgbClr val="2F7C3A"/>
                </a:solidFill>
                <a:ea typeface="Calibri"/>
                <a:cs typeface="Times New Roman"/>
              </a:rPr>
              <a:t>2,000 tonnes </a:t>
            </a:r>
            <a:r>
              <a:rPr lang="en-GB" sz="2000" b="1" dirty="0" smtClean="0">
                <a:solidFill>
                  <a:srgbClr val="2F7C3A"/>
                </a:solidFill>
                <a:ea typeface="Calibri"/>
                <a:cs typeface="Times New Roman"/>
              </a:rPr>
              <a:t> </a:t>
            </a:r>
            <a:r>
              <a:rPr lang="en-GB" sz="2000" dirty="0" smtClean="0">
                <a:solidFill>
                  <a:srgbClr val="2F7C3A"/>
                </a:solidFill>
                <a:ea typeface="Calibri"/>
                <a:cs typeface="Times New Roman"/>
              </a:rPr>
              <a:t>of </a:t>
            </a:r>
            <a:r>
              <a:rPr lang="en-GB" sz="2000" dirty="0">
                <a:solidFill>
                  <a:srgbClr val="2F7C3A"/>
                </a:solidFill>
                <a:ea typeface="Calibri"/>
                <a:cs typeface="Times New Roman"/>
              </a:rPr>
              <a:t>carbon dioxide</a:t>
            </a:r>
          </a:p>
          <a:p>
            <a:pPr>
              <a:spcAft>
                <a:spcPts val="0"/>
              </a:spcAft>
            </a:pPr>
            <a:r>
              <a:rPr lang="en-GB" sz="2000" dirty="0">
                <a:solidFill>
                  <a:srgbClr val="2F7C3A"/>
                </a:solidFill>
                <a:ea typeface="Calibri"/>
                <a:cs typeface="Times New Roman"/>
              </a:rPr>
              <a:t>•	</a:t>
            </a:r>
            <a:r>
              <a:rPr lang="en-GB" sz="2000" dirty="0" smtClean="0">
                <a:solidFill>
                  <a:srgbClr val="2F7C3A"/>
                </a:solidFill>
                <a:ea typeface="Calibri"/>
                <a:cs typeface="Times New Roman"/>
              </a:rPr>
              <a:t>Around </a:t>
            </a:r>
            <a:r>
              <a:rPr lang="en-GB" sz="2000" b="1" dirty="0">
                <a:solidFill>
                  <a:srgbClr val="2F7C3A"/>
                </a:solidFill>
                <a:ea typeface="Calibri"/>
                <a:cs typeface="Times New Roman"/>
              </a:rPr>
              <a:t>144,000 </a:t>
            </a:r>
            <a:r>
              <a:rPr lang="en-GB" sz="2000" b="1" dirty="0" smtClean="0">
                <a:solidFill>
                  <a:srgbClr val="2F7C3A"/>
                </a:solidFill>
                <a:ea typeface="Calibri"/>
                <a:cs typeface="Times New Roman"/>
              </a:rPr>
              <a:t>working hours </a:t>
            </a:r>
            <a:r>
              <a:rPr lang="en-GB" sz="2000" dirty="0" smtClean="0">
                <a:solidFill>
                  <a:srgbClr val="2F7C3A"/>
                </a:solidFill>
                <a:ea typeface="Calibri"/>
                <a:cs typeface="Times New Roman"/>
              </a:rPr>
              <a:t>spent </a:t>
            </a:r>
            <a:r>
              <a:rPr lang="en-GB" sz="2000" dirty="0">
                <a:solidFill>
                  <a:srgbClr val="2F7C3A"/>
                </a:solidFill>
                <a:ea typeface="Calibri"/>
                <a:cs typeface="Times New Roman"/>
              </a:rPr>
              <a:t>in </a:t>
            </a:r>
            <a:r>
              <a:rPr lang="en-GB" sz="2000" dirty="0" smtClean="0">
                <a:solidFill>
                  <a:srgbClr val="2F7C3A"/>
                </a:solidFill>
                <a:ea typeface="Calibri"/>
                <a:cs typeface="Times New Roman"/>
              </a:rPr>
              <a:t>vehicles outwith the	Council’s control</a:t>
            </a:r>
            <a:endParaRPr lang="en-GB" sz="2000" dirty="0">
              <a:solidFill>
                <a:srgbClr val="2F7C3A"/>
              </a:solidFill>
              <a:ea typeface="Calibri"/>
              <a:cs typeface="Times New Roman"/>
            </a:endParaRPr>
          </a:p>
          <a:p>
            <a:pPr marL="901700" indent="-901700">
              <a:spcAft>
                <a:spcPts val="0"/>
              </a:spcAft>
            </a:pPr>
            <a:r>
              <a:rPr lang="en-GB" sz="2000" dirty="0">
                <a:solidFill>
                  <a:srgbClr val="2F7C3A"/>
                </a:solidFill>
                <a:ea typeface="Calibri"/>
                <a:cs typeface="Times New Roman"/>
              </a:rPr>
              <a:t>•	</a:t>
            </a:r>
            <a:r>
              <a:rPr lang="en-GB" sz="2000" dirty="0" smtClean="0">
                <a:solidFill>
                  <a:srgbClr val="2F7C3A"/>
                </a:solidFill>
                <a:ea typeface="Calibri"/>
                <a:cs typeface="Times New Roman"/>
              </a:rPr>
              <a:t>This is </a:t>
            </a:r>
            <a:r>
              <a:rPr lang="en-GB" sz="2000" dirty="0">
                <a:solidFill>
                  <a:srgbClr val="2F7C3A"/>
                </a:solidFill>
                <a:ea typeface="Calibri"/>
                <a:cs typeface="Times New Roman"/>
              </a:rPr>
              <a:t>equivalent to approximately </a:t>
            </a:r>
            <a:r>
              <a:rPr lang="en-GB" sz="2000" b="1" dirty="0">
                <a:solidFill>
                  <a:srgbClr val="2F7C3A"/>
                </a:solidFill>
                <a:ea typeface="Calibri"/>
                <a:cs typeface="Times New Roman"/>
              </a:rPr>
              <a:t>18,000 working days lost</a:t>
            </a:r>
            <a:r>
              <a:rPr lang="en-GB" sz="2000" dirty="0">
                <a:solidFill>
                  <a:srgbClr val="2F7C3A"/>
                </a:solidFill>
                <a:ea typeface="Calibri"/>
                <a:cs typeface="Times New Roman"/>
              </a:rPr>
              <a:t>, at an estimated cost to the organisation of </a:t>
            </a:r>
            <a:r>
              <a:rPr lang="en-GB" sz="2000" b="1" dirty="0">
                <a:solidFill>
                  <a:srgbClr val="2F7C3A"/>
                </a:solidFill>
                <a:ea typeface="Calibri"/>
                <a:cs typeface="Times New Roman"/>
              </a:rPr>
              <a:t>£2.34 million </a:t>
            </a:r>
            <a:r>
              <a:rPr lang="en-GB" sz="2000" dirty="0">
                <a:solidFill>
                  <a:srgbClr val="2F7C3A"/>
                </a:solidFill>
                <a:ea typeface="Calibri"/>
                <a:cs typeface="Times New Roman"/>
              </a:rPr>
              <a:t>through lost productivity</a:t>
            </a:r>
            <a:r>
              <a:rPr lang="en-GB" sz="2000" dirty="0" smtClean="0">
                <a:solidFill>
                  <a:srgbClr val="2F7C3A"/>
                </a:solidFill>
                <a:ea typeface="Calibri"/>
                <a:cs typeface="Times New Roman"/>
              </a:rPr>
              <a:t>.</a:t>
            </a:r>
          </a:p>
          <a:p>
            <a:pPr marL="901700" indent="-901700">
              <a:spcAft>
                <a:spcPts val="0"/>
              </a:spcAft>
              <a:buFont typeface="Arial" panose="020B0604020202020204" pitchFamily="34" charset="0"/>
              <a:buChar char="•"/>
            </a:pPr>
            <a:r>
              <a:rPr lang="en-GB" sz="2000" dirty="0" smtClean="0">
                <a:solidFill>
                  <a:srgbClr val="2F7C3A"/>
                </a:solidFill>
                <a:ea typeface="Calibri"/>
                <a:cs typeface="Times New Roman"/>
              </a:rPr>
              <a:t>Checking of </a:t>
            </a:r>
            <a:r>
              <a:rPr lang="en-GB" sz="2000" b="1" dirty="0" smtClean="0">
                <a:solidFill>
                  <a:srgbClr val="2F7C3A"/>
                </a:solidFill>
                <a:ea typeface="Calibri"/>
                <a:cs typeface="Times New Roman"/>
              </a:rPr>
              <a:t>insurance cover</a:t>
            </a:r>
            <a:r>
              <a:rPr lang="en-GB" sz="2000" dirty="0" smtClean="0">
                <a:solidFill>
                  <a:srgbClr val="2F7C3A"/>
                </a:solidFill>
                <a:ea typeface="Calibri"/>
                <a:cs typeface="Times New Roman"/>
              </a:rPr>
              <a:t>, </a:t>
            </a:r>
            <a:r>
              <a:rPr lang="en-GB" sz="2000" b="1" dirty="0" smtClean="0">
                <a:solidFill>
                  <a:srgbClr val="2F7C3A"/>
                </a:solidFill>
                <a:ea typeface="Calibri"/>
                <a:cs typeface="Times New Roman"/>
              </a:rPr>
              <a:t>MOTs </a:t>
            </a:r>
            <a:r>
              <a:rPr lang="en-GB" sz="2000" dirty="0" smtClean="0">
                <a:solidFill>
                  <a:srgbClr val="2F7C3A"/>
                </a:solidFill>
                <a:ea typeface="Calibri"/>
                <a:cs typeface="Times New Roman"/>
              </a:rPr>
              <a:t>&amp; </a:t>
            </a:r>
            <a:r>
              <a:rPr lang="en-GB" sz="2000" b="1" dirty="0" smtClean="0">
                <a:solidFill>
                  <a:srgbClr val="2F7C3A"/>
                </a:solidFill>
                <a:ea typeface="Calibri"/>
                <a:cs typeface="Times New Roman"/>
              </a:rPr>
              <a:t>driving licences</a:t>
            </a:r>
            <a:r>
              <a:rPr lang="en-GB" sz="2000" dirty="0" smtClean="0">
                <a:solidFill>
                  <a:srgbClr val="2F7C3A"/>
                </a:solidFill>
                <a:ea typeface="Calibri"/>
                <a:cs typeface="Times New Roman"/>
              </a:rPr>
              <a:t> not being routinely undertaken – exposure to </a:t>
            </a:r>
            <a:r>
              <a:rPr lang="en-GB" sz="2000" b="1" dirty="0" smtClean="0">
                <a:solidFill>
                  <a:srgbClr val="2F7C3A"/>
                </a:solidFill>
                <a:ea typeface="Calibri"/>
                <a:cs typeface="Times New Roman"/>
              </a:rPr>
              <a:t>significant financial &amp; reputational risk</a:t>
            </a:r>
            <a:r>
              <a:rPr lang="en-GB" sz="2000" dirty="0" smtClean="0">
                <a:solidFill>
                  <a:srgbClr val="2F7C3A"/>
                </a:solidFill>
                <a:ea typeface="Calibri"/>
                <a:cs typeface="Times New Roman"/>
              </a:rPr>
              <a:t>, which cannot be overstated.</a:t>
            </a:r>
            <a:endParaRPr lang="en-GB" sz="2000" dirty="0">
              <a:solidFill>
                <a:srgbClr val="2F7C3A"/>
              </a:solidFill>
              <a:ea typeface="Calibri"/>
              <a:cs typeface="Times New Roman"/>
            </a:endParaRPr>
          </a:p>
          <a:p>
            <a:pPr marL="457200" indent="-457200" fontAlgn="auto">
              <a:lnSpc>
                <a:spcPct val="85000"/>
              </a:lnSpc>
              <a:spcBef>
                <a:spcPts val="0"/>
              </a:spcBef>
              <a:spcAft>
                <a:spcPts val="0"/>
              </a:spcAft>
              <a:buFont typeface="Arial" pitchFamily="34" charset="0"/>
              <a:buChar char="•"/>
              <a:defRPr/>
            </a:pPr>
            <a:endParaRPr lang="en-GB" sz="2800" dirty="0">
              <a:solidFill>
                <a:srgbClr val="492F92"/>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573473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5"/>
          <p:cNvGrpSpPr>
            <a:grpSpLocks/>
          </p:cNvGrpSpPr>
          <p:nvPr/>
        </p:nvGrpSpPr>
        <p:grpSpPr bwMode="auto">
          <a:xfrm>
            <a:off x="-7939" y="103683"/>
            <a:ext cx="9144001" cy="720725"/>
            <a:chOff x="-7950" y="116632"/>
            <a:chExt cx="9144000" cy="720080"/>
          </a:xfrm>
        </p:grpSpPr>
        <p:sp>
          <p:nvSpPr>
            <p:cNvPr id="8197" name="Text Box 10"/>
            <p:cNvSpPr txBox="1">
              <a:spLocks noChangeArrowheads="1"/>
            </p:cNvSpPr>
            <p:nvPr/>
          </p:nvSpPr>
          <p:spPr bwMode="auto">
            <a:xfrm>
              <a:off x="-7950" y="11663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539553" y="812203"/>
            <a:ext cx="8064698" cy="6275564"/>
          </a:xfrm>
          <a:prstGeom prst="rect">
            <a:avLst/>
          </a:prstGeom>
          <a:noFill/>
          <a:ln>
            <a:noFill/>
          </a:ln>
          <a:effectLst/>
          <a:extLst/>
        </p:spPr>
        <p:txBody>
          <a:bodyPr wrap="square">
            <a:spAutoFit/>
          </a:bodyPr>
          <a:lstStyle/>
          <a:p>
            <a:pPr fontAlgn="auto">
              <a:lnSpc>
                <a:spcPct val="85000"/>
              </a:lnSpc>
              <a:spcBef>
                <a:spcPts val="0"/>
              </a:spcBef>
              <a:spcAft>
                <a:spcPts val="0"/>
              </a:spcAft>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lvl="0" indent="-457200">
              <a:spcAft>
                <a:spcPts val="0"/>
              </a:spcAft>
              <a:buFont typeface="Arial" panose="020B0604020202020204" pitchFamily="34" charset="0"/>
              <a:buChar char="•"/>
            </a:pPr>
            <a:r>
              <a:rPr lang="en-GB" sz="2000" b="1" dirty="0" smtClean="0">
                <a:solidFill>
                  <a:srgbClr val="492F92"/>
                </a:solidFill>
                <a:ea typeface="Calibri"/>
                <a:cs typeface="Times New Roman"/>
              </a:rPr>
              <a:t>Health &amp; Safety </a:t>
            </a:r>
            <a:endParaRPr lang="en-GB" sz="2000" b="1" dirty="0">
              <a:solidFill>
                <a:srgbClr val="492F92"/>
              </a:solidFill>
              <a:ea typeface="Calibri"/>
              <a:cs typeface="Times New Roman"/>
            </a:endParaRPr>
          </a:p>
          <a:p>
            <a:pPr marL="914400" lvl="1" indent="-457200">
              <a:buFont typeface="Arial" panose="020B0604020202020204" pitchFamily="34" charset="0"/>
              <a:buChar char="•"/>
            </a:pPr>
            <a:r>
              <a:rPr lang="en-GB" sz="2000" dirty="0" smtClean="0">
                <a:solidFill>
                  <a:srgbClr val="492F92"/>
                </a:solidFill>
                <a:ea typeface="Calibri"/>
                <a:cs typeface="Times New Roman"/>
              </a:rPr>
              <a:t>People – duty of care owed by Council to staff.</a:t>
            </a:r>
            <a:endParaRPr lang="en-GB" sz="2000" dirty="0">
              <a:solidFill>
                <a:srgbClr val="492F92"/>
              </a:solidFill>
              <a:ea typeface="Calibri"/>
              <a:cs typeface="Times New Roman"/>
            </a:endParaRPr>
          </a:p>
          <a:p>
            <a:pPr marL="914400" lvl="1" indent="-457200">
              <a:buFont typeface="Arial" panose="020B0604020202020204" pitchFamily="34" charset="0"/>
              <a:buChar char="•"/>
            </a:pPr>
            <a:r>
              <a:rPr lang="en-GB" sz="2000" dirty="0" smtClean="0">
                <a:solidFill>
                  <a:srgbClr val="492F92"/>
                </a:solidFill>
                <a:ea typeface="Calibri"/>
                <a:cs typeface="Times New Roman"/>
              </a:rPr>
              <a:t>Vehicles – no viable alternatives in many cases. 75% of survey respondents would use pool car/car club, if available.</a:t>
            </a:r>
          </a:p>
          <a:p>
            <a:pPr marL="914400" lvl="1" indent="-457200">
              <a:buFont typeface="Arial" panose="020B0604020202020204" pitchFamily="34" charset="0"/>
              <a:buChar char="•"/>
            </a:pPr>
            <a:endParaRPr lang="en-GB" sz="1000" dirty="0">
              <a:ea typeface="Calibri"/>
              <a:cs typeface="Times New Roman"/>
            </a:endParaRPr>
          </a:p>
          <a:p>
            <a:pPr marL="457200" indent="-457200">
              <a:buFont typeface="Arial" panose="020B0604020202020204" pitchFamily="34" charset="0"/>
              <a:buChar char="•"/>
            </a:pPr>
            <a:r>
              <a:rPr lang="en-GB" sz="2000" b="1" dirty="0" smtClean="0">
                <a:solidFill>
                  <a:srgbClr val="2F7C3A"/>
                </a:solidFill>
                <a:ea typeface="Calibri"/>
                <a:cs typeface="Times New Roman"/>
              </a:rPr>
              <a:t>Environment </a:t>
            </a:r>
          </a:p>
          <a:p>
            <a:pPr marL="914400" lvl="1" indent="-457200">
              <a:buFont typeface="Arial" panose="020B0604020202020204" pitchFamily="34" charset="0"/>
              <a:buChar char="•"/>
            </a:pPr>
            <a:r>
              <a:rPr lang="en-GB" sz="2000" dirty="0" smtClean="0">
                <a:solidFill>
                  <a:srgbClr val="2F7C3A"/>
                </a:solidFill>
                <a:ea typeface="Calibri"/>
                <a:cs typeface="Times New Roman"/>
              </a:rPr>
              <a:t>Climate change – increasing pressures to limit emissions.</a:t>
            </a:r>
          </a:p>
          <a:p>
            <a:pPr marL="914400" lvl="1" indent="-457200">
              <a:buFont typeface="Arial" panose="020B0604020202020204" pitchFamily="34" charset="0"/>
              <a:buChar char="•"/>
            </a:pPr>
            <a:r>
              <a:rPr lang="en-GB" sz="2000" dirty="0" smtClean="0">
                <a:solidFill>
                  <a:srgbClr val="2F7C3A"/>
                </a:solidFill>
                <a:ea typeface="Calibri"/>
                <a:cs typeface="Times New Roman"/>
              </a:rPr>
              <a:t>Impact of travel – emissions  into Highland environment, affecting air quality, health of people &amp; wildlife.</a:t>
            </a:r>
          </a:p>
          <a:p>
            <a:pPr marL="457200" indent="-457200">
              <a:buFont typeface="Arial" panose="020B0604020202020204" pitchFamily="34" charset="0"/>
              <a:buChar char="•"/>
            </a:pPr>
            <a:endParaRPr lang="en-GB" sz="1000" dirty="0">
              <a:ea typeface="Calibri"/>
              <a:cs typeface="Times New Roman"/>
            </a:endParaRPr>
          </a:p>
          <a:p>
            <a:pPr marL="457200" indent="-457200">
              <a:buFont typeface="Arial" panose="020B0604020202020204" pitchFamily="34" charset="0"/>
              <a:buChar char="•"/>
            </a:pPr>
            <a:r>
              <a:rPr lang="en-GB" sz="2000" b="1" dirty="0" smtClean="0">
                <a:solidFill>
                  <a:srgbClr val="492F92"/>
                </a:solidFill>
                <a:ea typeface="Calibri"/>
                <a:cs typeface="Times New Roman"/>
              </a:rPr>
              <a:t>Technology</a:t>
            </a:r>
          </a:p>
          <a:p>
            <a:pPr marL="914400" lvl="1" indent="-457200">
              <a:buFont typeface="Arial" panose="020B0604020202020204" pitchFamily="34" charset="0"/>
              <a:buChar char="•"/>
            </a:pPr>
            <a:r>
              <a:rPr lang="en-GB" sz="2000" dirty="0" smtClean="0">
                <a:solidFill>
                  <a:srgbClr val="492F92"/>
                </a:solidFill>
                <a:ea typeface="Calibri"/>
                <a:cs typeface="Times New Roman"/>
              </a:rPr>
              <a:t>Data capture – not robust enough re GF vehicles, MOT, insurance etc.</a:t>
            </a:r>
            <a:endParaRPr lang="en-GB" sz="2000" dirty="0">
              <a:solidFill>
                <a:srgbClr val="492F92"/>
              </a:solidFill>
              <a:ea typeface="Calibri"/>
              <a:cs typeface="Times New Roman"/>
            </a:endParaRPr>
          </a:p>
          <a:p>
            <a:pPr marL="914400" lvl="1" indent="-457200">
              <a:buFont typeface="Arial" panose="020B0604020202020204" pitchFamily="34" charset="0"/>
              <a:buChar char="•"/>
            </a:pPr>
            <a:r>
              <a:rPr lang="en-GB" sz="2000" dirty="0" smtClean="0">
                <a:solidFill>
                  <a:srgbClr val="492F92"/>
                </a:solidFill>
                <a:ea typeface="Calibri"/>
                <a:cs typeface="Times New Roman"/>
              </a:rPr>
              <a:t>ICT refresh will reduce travel, but in medium to long term. </a:t>
            </a:r>
          </a:p>
          <a:p>
            <a:pPr marL="457200" indent="-457200">
              <a:buFont typeface="Arial" panose="020B0604020202020204" pitchFamily="34" charset="0"/>
              <a:buChar char="•"/>
            </a:pPr>
            <a:endParaRPr lang="en-GB" sz="1000" dirty="0" smtClean="0">
              <a:ea typeface="Calibri"/>
              <a:cs typeface="Times New Roman"/>
            </a:endParaRPr>
          </a:p>
          <a:p>
            <a:pPr marL="457200" indent="-457200">
              <a:buFont typeface="Arial" panose="020B0604020202020204" pitchFamily="34" charset="0"/>
              <a:buChar char="•"/>
            </a:pPr>
            <a:r>
              <a:rPr lang="en-GB" sz="2000" b="1" dirty="0" smtClean="0">
                <a:solidFill>
                  <a:srgbClr val="2F7C3A"/>
                </a:solidFill>
                <a:ea typeface="Calibri"/>
                <a:cs typeface="Times New Roman"/>
              </a:rPr>
              <a:t>Costs &amp; Savings</a:t>
            </a:r>
          </a:p>
          <a:p>
            <a:pPr marL="914400" lvl="1" indent="-457200">
              <a:buFont typeface="Arial" panose="020B0604020202020204" pitchFamily="34" charset="0"/>
              <a:buChar char="•"/>
            </a:pPr>
            <a:r>
              <a:rPr lang="en-GB" sz="2000" dirty="0" smtClean="0">
                <a:solidFill>
                  <a:srgbClr val="2F7C3A"/>
                </a:solidFill>
                <a:ea typeface="Calibri"/>
                <a:cs typeface="Times New Roman"/>
              </a:rPr>
              <a:t>Current level of spend unsustainable</a:t>
            </a:r>
          </a:p>
          <a:p>
            <a:pPr marL="914400" lvl="1" indent="-457200">
              <a:buFont typeface="Arial" panose="020B0604020202020204" pitchFamily="34" charset="0"/>
              <a:buChar char="•"/>
            </a:pPr>
            <a:endParaRPr lang="en-GB" sz="2000" dirty="0" smtClean="0">
              <a:solidFill>
                <a:srgbClr val="2F7C3A"/>
              </a:solidFill>
              <a:ea typeface="Calibri"/>
              <a:cs typeface="Times New Roman"/>
            </a:endParaRPr>
          </a:p>
          <a:p>
            <a:pPr lvl="1"/>
            <a:r>
              <a:rPr lang="en-GB" sz="2000" dirty="0" smtClean="0">
                <a:solidFill>
                  <a:srgbClr val="2F7C3A"/>
                </a:solidFill>
                <a:ea typeface="Calibri"/>
                <a:cs typeface="Times New Roman"/>
              </a:rPr>
              <a:t>However, various ways to reduce this…</a:t>
            </a:r>
          </a:p>
          <a:p>
            <a:pPr lvl="1"/>
            <a:endParaRPr lang="en-GB" sz="2800" dirty="0">
              <a:ea typeface="Calibri"/>
              <a:cs typeface="Times New Roman"/>
            </a:endParaRPr>
          </a:p>
        </p:txBody>
      </p:sp>
      <p:sp>
        <p:nvSpPr>
          <p:cNvPr id="6" name="Text Box 10"/>
          <p:cNvSpPr txBox="1">
            <a:spLocks noChangeArrowheads="1"/>
          </p:cNvSpPr>
          <p:nvPr/>
        </p:nvSpPr>
        <p:spPr bwMode="auto">
          <a:xfrm>
            <a:off x="-7938" y="115888"/>
            <a:ext cx="9144001" cy="708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Issues </a:t>
            </a:r>
            <a:endParaRPr lang="en-GB" altLang="en-US" sz="4000" b="1" dirty="0">
              <a:solidFill>
                <a:srgbClr val="492F92"/>
              </a:solidFill>
              <a:latin typeface="Ebrima" pitchFamily="2" charset="0"/>
              <a:ea typeface="Ebrima" pitchFamily="2" charset="0"/>
              <a:cs typeface="Ebrima" pitchFamily="2" charset="0"/>
            </a:endParaRPr>
          </a:p>
        </p:txBody>
      </p:sp>
    </p:spTree>
    <p:extLst>
      <p:ext uri="{BB962C8B-B14F-4D97-AF65-F5344CB8AC3E}">
        <p14:creationId xmlns:p14="http://schemas.microsoft.com/office/powerpoint/2010/main" val="165479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b="1" dirty="0" smtClean="0">
                <a:solidFill>
                  <a:srgbClr val="492F92"/>
                </a:solidFill>
              </a:rPr>
              <a:t>Next Steps </a:t>
            </a:r>
            <a:endParaRPr lang="en-GB" b="1" dirty="0">
              <a:solidFill>
                <a:srgbClr val="492F92"/>
              </a:solidFill>
            </a:endParaRPr>
          </a:p>
        </p:txBody>
      </p:sp>
      <p:sp>
        <p:nvSpPr>
          <p:cNvPr id="3" name="Content Placeholder 2"/>
          <p:cNvSpPr>
            <a:spLocks noGrp="1"/>
          </p:cNvSpPr>
          <p:nvPr>
            <p:ph idx="1"/>
          </p:nvPr>
        </p:nvSpPr>
        <p:spPr/>
        <p:txBody>
          <a:bodyPr/>
          <a:lstStyle/>
          <a:p>
            <a:endParaRPr lang="en-GB" dirty="0" smtClean="0"/>
          </a:p>
          <a:p>
            <a:pPr marL="0" indent="0">
              <a:buNone/>
            </a:pPr>
            <a:r>
              <a:rPr lang="en-GB" dirty="0" smtClean="0">
                <a:solidFill>
                  <a:srgbClr val="492F92"/>
                </a:solidFill>
              </a:rPr>
              <a:t>  </a:t>
            </a:r>
          </a:p>
          <a:p>
            <a:pPr marL="0" indent="0">
              <a:buNone/>
            </a:pPr>
            <a:endParaRPr lang="en-GB" dirty="0" smtClean="0"/>
          </a:p>
          <a:p>
            <a:endParaRPr lang="en-GB" dirty="0"/>
          </a:p>
        </p:txBody>
      </p:sp>
      <p:sp>
        <p:nvSpPr>
          <p:cNvPr id="4" name="Rectangle 3"/>
          <p:cNvSpPr/>
          <p:nvPr/>
        </p:nvSpPr>
        <p:spPr>
          <a:xfrm>
            <a:off x="1115616" y="908720"/>
            <a:ext cx="6624736" cy="5201424"/>
          </a:xfrm>
          <a:prstGeom prst="rect">
            <a:avLst/>
          </a:prstGeom>
        </p:spPr>
        <p:txBody>
          <a:bodyPr wrap="square">
            <a:spAutoFit/>
          </a:bodyPr>
          <a:lstStyle/>
          <a:p>
            <a:r>
              <a:rPr lang="en-GB" sz="2000" dirty="0" smtClean="0">
                <a:solidFill>
                  <a:srgbClr val="492F92"/>
                </a:solidFill>
              </a:rPr>
              <a:t>An outcome of consultation exercises undertaken as part of the review is the following phased approach, to enable continuity to meet service delivery requirements, deliver better business travel options for staff, whilst reducing spend:</a:t>
            </a:r>
            <a:endParaRPr lang="en-GB" sz="2200" dirty="0" smtClean="0">
              <a:solidFill>
                <a:srgbClr val="492F92"/>
              </a:solidFill>
            </a:endParaRPr>
          </a:p>
          <a:p>
            <a:endParaRPr lang="en-GB" sz="1000" dirty="0" smtClean="0"/>
          </a:p>
          <a:p>
            <a:endParaRPr lang="en-GB" sz="2200" dirty="0"/>
          </a:p>
          <a:p>
            <a:endParaRPr lang="en-GB" sz="2200" dirty="0" smtClean="0"/>
          </a:p>
          <a:p>
            <a:endParaRPr lang="en-GB" sz="2200" dirty="0"/>
          </a:p>
          <a:p>
            <a:endParaRPr lang="en-GB" sz="2200" dirty="0" smtClean="0"/>
          </a:p>
          <a:p>
            <a:endParaRPr lang="en-GB" sz="2200" dirty="0" smtClean="0"/>
          </a:p>
          <a:p>
            <a:endParaRPr lang="en-GB" sz="2200" dirty="0" smtClean="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endParaRPr lang="en-GB" sz="2200" dirty="0" smtClean="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smtClean="0"/>
              <a:t>Policy </a:t>
            </a:r>
            <a:r>
              <a:rPr lang="en-GB" sz="2200" dirty="0"/>
              <a:t>review </a:t>
            </a:r>
          </a:p>
          <a:p>
            <a:pPr marL="285750" indent="-285750">
              <a:buFont typeface="Arial" panose="020B0604020202020204" pitchFamily="34" charset="0"/>
              <a:buChar char="•"/>
            </a:pPr>
            <a:r>
              <a:rPr lang="en-GB" sz="2200" dirty="0"/>
              <a:t>what else?</a:t>
            </a:r>
          </a:p>
        </p:txBody>
      </p:sp>
      <p:graphicFrame>
        <p:nvGraphicFramePr>
          <p:cNvPr id="5" name="Table 4"/>
          <p:cNvGraphicFramePr>
            <a:graphicFrameLocks noGrp="1"/>
          </p:cNvGraphicFramePr>
          <p:nvPr>
            <p:extLst>
              <p:ext uri="{D42A27DB-BD31-4B8C-83A1-F6EECF244321}">
                <p14:modId xmlns:p14="http://schemas.microsoft.com/office/powerpoint/2010/main" val="859254072"/>
              </p:ext>
            </p:extLst>
          </p:nvPr>
        </p:nvGraphicFramePr>
        <p:xfrm>
          <a:off x="755576" y="2564904"/>
          <a:ext cx="7848873" cy="413604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616291"/>
                <a:gridCol w="2616291"/>
                <a:gridCol w="2616291"/>
              </a:tblGrid>
              <a:tr h="387008">
                <a:tc>
                  <a:txBody>
                    <a:bodyPr/>
                    <a:lstStyle/>
                    <a:p>
                      <a:r>
                        <a:rPr lang="en-GB" dirty="0" smtClean="0"/>
                        <a:t>Short Term</a:t>
                      </a:r>
                      <a:r>
                        <a:rPr lang="en-GB" baseline="0" dirty="0" smtClean="0"/>
                        <a:t> (0-3mths)</a:t>
                      </a:r>
                      <a:endParaRPr lang="en-GB" dirty="0"/>
                    </a:p>
                  </a:txBody>
                  <a:tcPr/>
                </a:tc>
                <a:tc>
                  <a:txBody>
                    <a:bodyPr/>
                    <a:lstStyle/>
                    <a:p>
                      <a:r>
                        <a:rPr lang="en-GB" dirty="0" smtClean="0"/>
                        <a:t>Medium Term (3-6mths)</a:t>
                      </a:r>
                      <a:endParaRPr lang="en-GB" dirty="0"/>
                    </a:p>
                  </a:txBody>
                  <a:tcPr/>
                </a:tc>
                <a:tc>
                  <a:txBody>
                    <a:bodyPr/>
                    <a:lstStyle/>
                    <a:p>
                      <a:r>
                        <a:rPr lang="en-GB" dirty="0" smtClean="0"/>
                        <a:t>Long Term (6mths+)</a:t>
                      </a:r>
                      <a:endParaRPr lang="en-GB" dirty="0"/>
                    </a:p>
                  </a:txBody>
                  <a:tcPr/>
                </a:tc>
              </a:tr>
              <a:tr h="3547575">
                <a:tc>
                  <a:txBody>
                    <a:bodyPr/>
                    <a:lstStyle/>
                    <a:p>
                      <a:r>
                        <a:rPr lang="en-GB" dirty="0" smtClean="0">
                          <a:solidFill>
                            <a:srgbClr val="2F7C3A"/>
                          </a:solidFill>
                        </a:rPr>
                        <a:t>Assign</a:t>
                      </a:r>
                      <a:r>
                        <a:rPr lang="en-GB" baseline="0" dirty="0" smtClean="0">
                          <a:solidFill>
                            <a:srgbClr val="2F7C3A"/>
                          </a:solidFill>
                        </a:rPr>
                        <a:t> GF responsibility to Directorate.</a:t>
                      </a:r>
                    </a:p>
                    <a:p>
                      <a:endParaRPr lang="en-GB" sz="800" baseline="0" dirty="0" smtClean="0">
                        <a:solidFill>
                          <a:srgbClr val="2F7C3A"/>
                        </a:solidFill>
                      </a:endParaRPr>
                    </a:p>
                    <a:p>
                      <a:r>
                        <a:rPr lang="en-GB" baseline="0" dirty="0" smtClean="0">
                          <a:solidFill>
                            <a:srgbClr val="492F92"/>
                          </a:solidFill>
                        </a:rPr>
                        <a:t>Pilot car club model at key locations.</a:t>
                      </a:r>
                    </a:p>
                    <a:p>
                      <a:endParaRPr lang="en-GB" sz="800" baseline="0" dirty="0" smtClean="0">
                        <a:solidFill>
                          <a:srgbClr val="492F92"/>
                        </a:solidFill>
                      </a:endParaRPr>
                    </a:p>
                    <a:p>
                      <a:r>
                        <a:rPr lang="en-GB" baseline="0" dirty="0" smtClean="0">
                          <a:solidFill>
                            <a:srgbClr val="2F7C3A"/>
                          </a:solidFill>
                        </a:rPr>
                        <a:t>Refresh Travel Hierarchy.</a:t>
                      </a:r>
                    </a:p>
                    <a:p>
                      <a:endParaRPr lang="en-GB" sz="800" baseline="0" dirty="0" smtClean="0">
                        <a:solidFill>
                          <a:srgbClr val="2F7C3A"/>
                        </a:solidFill>
                      </a:endParaRPr>
                    </a:p>
                    <a:p>
                      <a:r>
                        <a:rPr lang="en-GB" baseline="0" dirty="0" smtClean="0">
                          <a:solidFill>
                            <a:srgbClr val="492F92"/>
                          </a:solidFill>
                        </a:rPr>
                        <a:t>Review Travel Desk operations.</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solidFill>
                            <a:srgbClr val="2F7C3A"/>
                          </a:solidFill>
                        </a:rPr>
                        <a:t>Develop communication strategy.</a:t>
                      </a:r>
                    </a:p>
                    <a:p>
                      <a:endParaRPr lang="en-GB" baseline="0" dirty="0" smtClean="0"/>
                    </a:p>
                    <a:p>
                      <a:endParaRPr lang="en-GB" dirty="0"/>
                    </a:p>
                  </a:txBody>
                  <a:tcPr/>
                </a:tc>
                <a:tc>
                  <a:txBody>
                    <a:bodyPr/>
                    <a:lstStyle/>
                    <a:p>
                      <a:r>
                        <a:rPr lang="en-GB" dirty="0" smtClean="0">
                          <a:solidFill>
                            <a:srgbClr val="492F92"/>
                          </a:solidFill>
                        </a:rPr>
                        <a:t>Set</a:t>
                      </a:r>
                      <a:r>
                        <a:rPr lang="en-GB" baseline="0" dirty="0" smtClean="0">
                          <a:solidFill>
                            <a:srgbClr val="492F92"/>
                          </a:solidFill>
                        </a:rPr>
                        <a:t> targets for travel reduction at Directorate level (e.g. 10%).</a:t>
                      </a:r>
                    </a:p>
                    <a:p>
                      <a:endParaRPr lang="en-GB" sz="800" baseline="0" dirty="0" smtClean="0">
                        <a:solidFill>
                          <a:srgbClr val="492F92"/>
                        </a:solidFill>
                      </a:endParaRPr>
                    </a:p>
                    <a:p>
                      <a:r>
                        <a:rPr lang="en-GB" baseline="0" dirty="0" smtClean="0">
                          <a:solidFill>
                            <a:srgbClr val="2F7C3A"/>
                          </a:solidFill>
                        </a:rPr>
                        <a:t>Review &amp; update T&amp;S Policy.</a:t>
                      </a:r>
                    </a:p>
                    <a:p>
                      <a:endParaRPr lang="en-GB" sz="800" baseline="0" dirty="0" smtClean="0">
                        <a:solidFill>
                          <a:srgbClr val="2F7C3A"/>
                        </a:solidFill>
                      </a:endParaRPr>
                    </a:p>
                    <a:p>
                      <a:r>
                        <a:rPr lang="en-GB" baseline="0" dirty="0" smtClean="0">
                          <a:solidFill>
                            <a:srgbClr val="492F92"/>
                          </a:solidFill>
                        </a:rPr>
                        <a:t>Review mileage claims process &amp; forms.</a:t>
                      </a:r>
                    </a:p>
                    <a:p>
                      <a:endParaRPr lang="en-GB" sz="800" baseline="0" dirty="0" smtClean="0">
                        <a:solidFill>
                          <a:srgbClr val="492F92"/>
                        </a:solidFill>
                      </a:endParaRPr>
                    </a:p>
                    <a:p>
                      <a:r>
                        <a:rPr lang="en-GB" baseline="0" dirty="0" smtClean="0">
                          <a:solidFill>
                            <a:srgbClr val="2F7C3A"/>
                          </a:solidFill>
                        </a:rPr>
                        <a:t>Launch pool bike pilot.</a:t>
                      </a:r>
                    </a:p>
                    <a:p>
                      <a:endParaRPr lang="en-GB" sz="800" baseline="0" dirty="0" smtClean="0">
                        <a:solidFill>
                          <a:srgbClr val="2F7C3A"/>
                        </a:solidFill>
                      </a:endParaRPr>
                    </a:p>
                    <a:p>
                      <a:r>
                        <a:rPr lang="en-GB" baseline="0" dirty="0" smtClean="0">
                          <a:solidFill>
                            <a:srgbClr val="492F92"/>
                          </a:solidFill>
                        </a:rPr>
                        <a:t>Develop journey share portal (Intranet or FB?).</a:t>
                      </a:r>
                      <a:endParaRPr lang="en-GB" dirty="0">
                        <a:solidFill>
                          <a:srgbClr val="492F92"/>
                        </a:solidFill>
                      </a:endParaRPr>
                    </a:p>
                  </a:txBody>
                  <a:tcPr/>
                </a:tc>
                <a:tc>
                  <a:txBody>
                    <a:bodyPr/>
                    <a:lstStyle/>
                    <a:p>
                      <a:r>
                        <a:rPr lang="en-GB" baseline="0" dirty="0" smtClean="0">
                          <a:solidFill>
                            <a:srgbClr val="2F7C3A"/>
                          </a:solidFill>
                        </a:rPr>
                        <a:t>ICT refresh / training staff re </a:t>
                      </a:r>
                      <a:r>
                        <a:rPr lang="en-GB" baseline="0" dirty="0" err="1" smtClean="0">
                          <a:solidFill>
                            <a:srgbClr val="2F7C3A"/>
                          </a:solidFill>
                        </a:rPr>
                        <a:t>SfB</a:t>
                      </a:r>
                      <a:r>
                        <a:rPr lang="en-GB" baseline="0" dirty="0" smtClean="0">
                          <a:solidFill>
                            <a:srgbClr val="2F7C3A"/>
                          </a:solidFill>
                        </a:rPr>
                        <a:t> .</a:t>
                      </a:r>
                    </a:p>
                    <a:p>
                      <a:endParaRPr lang="en-GB" sz="800" baseline="0" dirty="0" smtClean="0">
                        <a:solidFill>
                          <a:srgbClr val="2F7C3A"/>
                        </a:solidFill>
                      </a:endParaRPr>
                    </a:p>
                    <a:p>
                      <a:r>
                        <a:rPr lang="en-GB" baseline="0" dirty="0" smtClean="0">
                          <a:solidFill>
                            <a:srgbClr val="492F92"/>
                          </a:solidFill>
                        </a:rPr>
                        <a:t>Introduce car club / pool cars to replace GF / car hire for ~£600k annual saving.</a:t>
                      </a:r>
                    </a:p>
                    <a:p>
                      <a:endParaRPr lang="en-GB" sz="800" baseline="0" dirty="0" smtClean="0">
                        <a:solidFill>
                          <a:srgbClr val="492F9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rgbClr val="2F7C3A"/>
                          </a:solidFill>
                        </a:rPr>
                        <a:t>Increase focus on</a:t>
                      </a:r>
                      <a:r>
                        <a:rPr lang="en-GB" baseline="0" dirty="0" smtClean="0">
                          <a:solidFill>
                            <a:srgbClr val="2F7C3A"/>
                          </a:solidFill>
                        </a:rPr>
                        <a:t> travel under new CMP (Dec 2018).</a:t>
                      </a:r>
                    </a:p>
                    <a:p>
                      <a:endParaRPr lang="en-GB" dirty="0"/>
                    </a:p>
                  </a:txBody>
                  <a:tcPr/>
                </a:tc>
              </a:tr>
            </a:tbl>
          </a:graphicData>
        </a:graphic>
      </p:graphicFrame>
    </p:spTree>
    <p:extLst>
      <p:ext uri="{BB962C8B-B14F-4D97-AF65-F5344CB8AC3E}">
        <p14:creationId xmlns:p14="http://schemas.microsoft.com/office/powerpoint/2010/main" val="681602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b="1" dirty="0" smtClean="0">
                <a:solidFill>
                  <a:srgbClr val="492F92"/>
                </a:solidFill>
              </a:rPr>
              <a:t>Conclusion</a:t>
            </a:r>
            <a:endParaRPr lang="en-GB" b="1" dirty="0">
              <a:solidFill>
                <a:srgbClr val="492F92"/>
              </a:solidFill>
            </a:endParaRPr>
          </a:p>
        </p:txBody>
      </p:sp>
      <p:sp>
        <p:nvSpPr>
          <p:cNvPr id="3" name="Content Placeholder 2"/>
          <p:cNvSpPr>
            <a:spLocks noGrp="1"/>
          </p:cNvSpPr>
          <p:nvPr>
            <p:ph idx="1"/>
          </p:nvPr>
        </p:nvSpPr>
        <p:spPr>
          <a:xfrm>
            <a:off x="342587" y="1628800"/>
            <a:ext cx="8229600" cy="4525963"/>
          </a:xfrm>
        </p:spPr>
        <p:txBody>
          <a:bodyPr/>
          <a:lstStyle/>
          <a:p>
            <a:endParaRPr lang="en-GB" dirty="0" smtClean="0"/>
          </a:p>
          <a:p>
            <a:pPr marL="0" indent="0">
              <a:buNone/>
            </a:pPr>
            <a:r>
              <a:rPr lang="en-GB" dirty="0" smtClean="0">
                <a:solidFill>
                  <a:srgbClr val="492F92"/>
                </a:solidFill>
              </a:rPr>
              <a:t>  </a:t>
            </a:r>
          </a:p>
          <a:p>
            <a:pPr marL="0" indent="0">
              <a:buNone/>
            </a:pPr>
            <a:endParaRPr lang="en-GB" dirty="0" smtClean="0"/>
          </a:p>
          <a:p>
            <a:endParaRPr lang="en-GB" dirty="0"/>
          </a:p>
        </p:txBody>
      </p:sp>
      <p:sp>
        <p:nvSpPr>
          <p:cNvPr id="4" name="Rectangle 3"/>
          <p:cNvSpPr/>
          <p:nvPr/>
        </p:nvSpPr>
        <p:spPr>
          <a:xfrm>
            <a:off x="1145019" y="1340923"/>
            <a:ext cx="6624736" cy="4524315"/>
          </a:xfrm>
          <a:prstGeom prst="rect">
            <a:avLst/>
          </a:prstGeom>
        </p:spPr>
        <p:txBody>
          <a:bodyPr wrap="square">
            <a:spAutoFit/>
          </a:bodyPr>
          <a:lstStyle/>
          <a:p>
            <a:pPr marL="342900" indent="-342900">
              <a:buFont typeface="Arial" panose="020B0604020202020204" pitchFamily="34" charset="0"/>
              <a:buChar char="•"/>
            </a:pPr>
            <a:r>
              <a:rPr lang="en-GB" sz="2400" dirty="0" smtClean="0">
                <a:solidFill>
                  <a:srgbClr val="492F92"/>
                </a:solidFill>
              </a:rPr>
              <a:t>Grey fleet is a complex, multi-faceted issue.</a:t>
            </a:r>
          </a:p>
          <a:p>
            <a:pPr marL="342900" indent="-342900">
              <a:buFont typeface="Arial" panose="020B0604020202020204" pitchFamily="34" charset="0"/>
              <a:buChar char="•"/>
            </a:pPr>
            <a:endParaRPr lang="en-GB" sz="800" dirty="0" smtClean="0">
              <a:solidFill>
                <a:srgbClr val="492F92"/>
              </a:solidFill>
            </a:endParaRPr>
          </a:p>
          <a:p>
            <a:pPr marL="342900" indent="-342900">
              <a:buFont typeface="Arial" panose="020B0604020202020204" pitchFamily="34" charset="0"/>
              <a:buChar char="•"/>
            </a:pPr>
            <a:r>
              <a:rPr lang="en-GB" sz="2400" dirty="0" smtClean="0">
                <a:solidFill>
                  <a:srgbClr val="2F7C3A"/>
                </a:solidFill>
              </a:rPr>
              <a:t>Use of private vehicles has become entrenched throughout the Council – no silver bullet to reverse this.</a:t>
            </a:r>
          </a:p>
          <a:p>
            <a:pPr marL="342900" indent="-342900">
              <a:buFont typeface="Arial" panose="020B0604020202020204" pitchFamily="34" charset="0"/>
              <a:buChar char="•"/>
            </a:pPr>
            <a:endParaRPr lang="en-GB" sz="800" dirty="0" smtClean="0">
              <a:solidFill>
                <a:srgbClr val="2F7C3A"/>
              </a:solidFill>
            </a:endParaRPr>
          </a:p>
          <a:p>
            <a:pPr marL="342900" indent="-342900">
              <a:buFont typeface="Arial" panose="020B0604020202020204" pitchFamily="34" charset="0"/>
              <a:buChar char="•"/>
            </a:pPr>
            <a:r>
              <a:rPr lang="en-GB" sz="2400" dirty="0">
                <a:solidFill>
                  <a:srgbClr val="492F92"/>
                </a:solidFill>
              </a:rPr>
              <a:t>There is an urgent need for Council to address the unacceptably high risk profile </a:t>
            </a:r>
            <a:r>
              <a:rPr lang="en-GB" sz="2400" dirty="0" smtClean="0">
                <a:solidFill>
                  <a:srgbClr val="492F92"/>
                </a:solidFill>
              </a:rPr>
              <a:t>associated with </a:t>
            </a:r>
            <a:r>
              <a:rPr lang="en-GB" sz="2400" dirty="0">
                <a:solidFill>
                  <a:srgbClr val="492F92"/>
                </a:solidFill>
              </a:rPr>
              <a:t>current grey fleet management</a:t>
            </a:r>
            <a:r>
              <a:rPr lang="en-GB" sz="2400" dirty="0" smtClean="0">
                <a:solidFill>
                  <a:srgbClr val="492F92"/>
                </a:solidFill>
              </a:rPr>
              <a:t>.</a:t>
            </a:r>
          </a:p>
          <a:p>
            <a:pPr marL="342900" indent="-342900">
              <a:buFont typeface="Arial" panose="020B0604020202020204" pitchFamily="34" charset="0"/>
              <a:buChar char="•"/>
            </a:pPr>
            <a:endParaRPr lang="en-GB" sz="800" dirty="0" smtClean="0">
              <a:solidFill>
                <a:srgbClr val="492F92"/>
              </a:solidFill>
            </a:endParaRPr>
          </a:p>
          <a:p>
            <a:pPr marL="342900" indent="-342900">
              <a:buFont typeface="Arial" panose="020B0604020202020204" pitchFamily="34" charset="0"/>
              <a:buChar char="•"/>
            </a:pPr>
            <a:r>
              <a:rPr lang="en-GB" sz="2400" dirty="0" smtClean="0">
                <a:solidFill>
                  <a:srgbClr val="2F7C3A"/>
                </a:solidFill>
              </a:rPr>
              <a:t>However, a range of approaches </a:t>
            </a:r>
            <a:r>
              <a:rPr lang="en-GB" sz="2400" dirty="0" err="1" smtClean="0">
                <a:solidFill>
                  <a:srgbClr val="2F7C3A"/>
                </a:solidFill>
              </a:rPr>
              <a:t>inc.</a:t>
            </a:r>
            <a:r>
              <a:rPr lang="en-GB" sz="2400" dirty="0" smtClean="0">
                <a:solidFill>
                  <a:srgbClr val="2F7C3A"/>
                </a:solidFill>
              </a:rPr>
              <a:t> policy reviews, pool / car club cars &amp; more robust management of travel will result in savings, whilst also addressing risk.</a:t>
            </a:r>
            <a:endParaRPr lang="en-GB" sz="2400" dirty="0">
              <a:solidFill>
                <a:srgbClr val="2F7C3A"/>
              </a:solidFill>
            </a:endParaRPr>
          </a:p>
        </p:txBody>
      </p:sp>
    </p:spTree>
    <p:extLst>
      <p:ext uri="{BB962C8B-B14F-4D97-AF65-F5344CB8AC3E}">
        <p14:creationId xmlns:p14="http://schemas.microsoft.com/office/powerpoint/2010/main" val="951268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b="1" dirty="0" smtClean="0">
                <a:solidFill>
                  <a:srgbClr val="492F92"/>
                </a:solidFill>
              </a:rPr>
              <a:t>Questions &amp; Comments</a:t>
            </a:r>
            <a:endParaRPr lang="en-GB" b="1" dirty="0">
              <a:solidFill>
                <a:srgbClr val="492F92"/>
              </a:solidFill>
            </a:endParaRPr>
          </a:p>
        </p:txBody>
      </p:sp>
      <p:sp>
        <p:nvSpPr>
          <p:cNvPr id="3" name="Content Placeholder 2"/>
          <p:cNvSpPr>
            <a:spLocks noGrp="1"/>
          </p:cNvSpPr>
          <p:nvPr>
            <p:ph idx="1"/>
          </p:nvPr>
        </p:nvSpPr>
        <p:spPr/>
        <p:txBody>
          <a:bodyPr/>
          <a:lstStyle/>
          <a:p>
            <a:endParaRPr lang="en-GB" dirty="0" smtClean="0"/>
          </a:p>
          <a:p>
            <a:pPr marL="0" indent="0">
              <a:buNone/>
            </a:pPr>
            <a:r>
              <a:rPr lang="en-GB" dirty="0" smtClean="0">
                <a:solidFill>
                  <a:srgbClr val="492F92"/>
                </a:solidFill>
              </a:rPr>
              <a:t>  </a:t>
            </a:r>
          </a:p>
          <a:p>
            <a:pPr marL="0" indent="0">
              <a:buNone/>
            </a:pPr>
            <a:endParaRPr lang="en-GB" dirty="0" smtClean="0"/>
          </a:p>
          <a:p>
            <a:endParaRPr lang="en-GB" dirty="0"/>
          </a:p>
        </p:txBody>
      </p:sp>
      <p:sp>
        <p:nvSpPr>
          <p:cNvPr id="4" name="Rectangle 3"/>
          <p:cNvSpPr/>
          <p:nvPr/>
        </p:nvSpPr>
        <p:spPr>
          <a:xfrm>
            <a:off x="1115616" y="1004526"/>
            <a:ext cx="6624736" cy="3123932"/>
          </a:xfrm>
          <a:prstGeom prst="rect">
            <a:avLst/>
          </a:prstGeom>
        </p:spPr>
        <p:txBody>
          <a:bodyPr wrap="square">
            <a:spAutoFit/>
          </a:bodyPr>
          <a:lstStyle/>
          <a:p>
            <a:r>
              <a:rPr lang="en-GB" sz="3500" dirty="0" smtClean="0">
                <a:solidFill>
                  <a:srgbClr val="492F92"/>
                </a:solidFill>
              </a:rPr>
              <a:t>We are happy to take any questions, comments or challenge, and to clarify if anything is unclear.</a:t>
            </a:r>
          </a:p>
          <a:p>
            <a:endParaRPr lang="en-GB" sz="3500" dirty="0">
              <a:solidFill>
                <a:srgbClr val="492F92"/>
              </a:solidFill>
            </a:endParaRPr>
          </a:p>
          <a:p>
            <a:r>
              <a:rPr lang="en-GB" sz="3500" dirty="0" smtClean="0">
                <a:solidFill>
                  <a:srgbClr val="492F92"/>
                </a:solidFill>
              </a:rPr>
              <a:t>Thank you.</a:t>
            </a:r>
            <a:endParaRPr lang="en-GB" sz="2200" dirty="0" smtClean="0">
              <a:solidFill>
                <a:srgbClr val="492F92"/>
              </a:solidFill>
            </a:endParaRPr>
          </a:p>
          <a:p>
            <a:endParaRPr lang="en-GB" sz="2200" dirty="0"/>
          </a:p>
        </p:txBody>
      </p:sp>
    </p:spTree>
    <p:extLst>
      <p:ext uri="{BB962C8B-B14F-4D97-AF65-F5344CB8AC3E}">
        <p14:creationId xmlns:p14="http://schemas.microsoft.com/office/powerpoint/2010/main" val="608436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HC Corporate Template ICT APPROV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_x0020_Type xmlns="68770a34-378a-47a9-bbb8-2678d995b90d">Report</Document_x0020_Type>
    <TaxCatchAll xmlns="07aa7910-66d0-4c9b-b46a-85b082909f0d"/>
  </documentManagement>
</p:properti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mso-contentType ?>
<SharedContentType xmlns="Microsoft.SharePoint.Taxonomy.ContentTypeSync" SourceId="4893d530-d87b-468f-94d8-eb9337410ba7" ContentTypeId="0x010100DE03F750BB77B54C8A96296FDC5CBB5F03" PreviousValue="false"/>
</file>

<file path=customXml/item5.xml><?xml version="1.0" encoding="utf-8"?>
<ct:contentTypeSchema xmlns:ct="http://schemas.microsoft.com/office/2006/metadata/contentType" xmlns:ma="http://schemas.microsoft.com/office/2006/metadata/properties/metaAttributes" ct:_="" ma:_="" ma:contentTypeName="PowerPoint" ma:contentTypeID="0x010100DE03F750BB77B54C8A96296FDC5CBB5F0300B943E1B28443DD4CB502C4AD7C60D496" ma:contentTypeVersion="4" ma:contentTypeDescription="Create a new PowerPoint presentation" ma:contentTypeScope="" ma:versionID="49755963613a885a63ecdf4faf2e9e37">
  <xsd:schema xmlns:xsd="http://www.w3.org/2001/XMLSchema" xmlns:xs="http://www.w3.org/2001/XMLSchema" xmlns:p="http://schemas.microsoft.com/office/2006/metadata/properties" xmlns:ns2="07aa7910-66d0-4c9b-b46a-85b082909f0d" xmlns:ns3="68770a34-378a-47a9-bbb8-2678d995b90d" targetNamespace="http://schemas.microsoft.com/office/2006/metadata/properties" ma:root="true" ma:fieldsID="82b68844eee93b55df94ae1f735aa902" ns2:_="" ns3:_="">
    <xsd:import namespace="07aa7910-66d0-4c9b-b46a-85b082909f0d"/>
    <xsd:import namespace="68770a34-378a-47a9-bbb8-2678d995b90d"/>
    <xsd:element name="properties">
      <xsd:complexType>
        <xsd:sequence>
          <xsd:element name="documentManagement">
            <xsd:complexType>
              <xsd:all>
                <xsd:element ref="ns2:TaxCatchAll" minOccurs="0"/>
                <xsd:element ref="ns2:TaxCatchAllLabel" minOccurs="0"/>
                <xsd:element ref="ns3: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aa7910-66d0-4c9b-b46a-85b082909f0d"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6d0df694-5b5c-47d8-9bb7-225a427c14d3}" ma:internalName="TaxCatchAll" ma:showField="CatchAllData" ma:web="1035224d-560c-476d-b2b1-5d2902f1a3eb">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6d0df694-5b5c-47d8-9bb7-225a427c14d3}" ma:internalName="TaxCatchAllLabel" ma:readOnly="true" ma:showField="CatchAllDataLabel" ma:web="1035224d-560c-476d-b2b1-5d2902f1a3e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8770a34-378a-47a9-bbb8-2678d995b90d" elementFormDefault="qualified">
    <xsd:import namespace="http://schemas.microsoft.com/office/2006/documentManagement/types"/>
    <xsd:import namespace="http://schemas.microsoft.com/office/infopath/2007/PartnerControls"/>
    <xsd:element name="Document_x0020_Type" ma:index="10" nillable="true" ma:displayName="Document Type" ma:format="Dropdown" ma:internalName="Document_x0020_Type">
      <xsd:simpleType>
        <xsd:restriction base="dms:Choice">
          <xsd:enumeration value="Advertising"/>
          <xsd:enumeration value="Report"/>
          <xsd:enumeration value="Assessments"/>
          <xsd:enumeration value="Planning"/>
          <xsd:enumeration value="Applica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28B1AF-DE97-403C-8E3A-A9734738B2B4}">
  <ds:schemaRefs>
    <ds:schemaRef ds:uri="http://schemas.microsoft.com/sharepoint/v3/contenttype/forms"/>
  </ds:schemaRefs>
</ds:datastoreItem>
</file>

<file path=customXml/itemProps2.xml><?xml version="1.0" encoding="utf-8"?>
<ds:datastoreItem xmlns:ds="http://schemas.openxmlformats.org/officeDocument/2006/customXml" ds:itemID="{CC3B35BB-442C-4042-8A08-69C31FCABBF8}">
  <ds:schemaRefs>
    <ds:schemaRef ds:uri="http://schemas.microsoft.com/office/infopath/2007/PartnerControls"/>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 ds:uri="68770a34-378a-47a9-bbb8-2678d995b90d"/>
    <ds:schemaRef ds:uri="http://schemas.microsoft.com/office/2006/metadata/properties"/>
    <ds:schemaRef ds:uri="http://purl.org/dc/dcmitype/"/>
    <ds:schemaRef ds:uri="07aa7910-66d0-4c9b-b46a-85b082909f0d"/>
  </ds:schemaRefs>
</ds:datastoreItem>
</file>

<file path=customXml/itemProps3.xml><?xml version="1.0" encoding="utf-8"?>
<ds:datastoreItem xmlns:ds="http://schemas.openxmlformats.org/officeDocument/2006/customXml" ds:itemID="{BF9C5F65-DC1A-4C97-AB0C-672B6254B240}">
  <ds:schemaRefs>
    <ds:schemaRef ds:uri="http://schemas.microsoft.com/office/2006/metadata/customXsn"/>
  </ds:schemaRefs>
</ds:datastoreItem>
</file>

<file path=customXml/itemProps4.xml><?xml version="1.0" encoding="utf-8"?>
<ds:datastoreItem xmlns:ds="http://schemas.openxmlformats.org/officeDocument/2006/customXml" ds:itemID="{94C695AD-AB27-494D-AED2-B0563ECAD458}">
  <ds:schemaRefs>
    <ds:schemaRef ds:uri="Microsoft.SharePoint.Taxonomy.ContentTypeSync"/>
  </ds:schemaRefs>
</ds:datastoreItem>
</file>

<file path=customXml/itemProps5.xml><?xml version="1.0" encoding="utf-8"?>
<ds:datastoreItem xmlns:ds="http://schemas.openxmlformats.org/officeDocument/2006/customXml" ds:itemID="{719094C5-91FB-4949-8AD8-3C34CAF4D1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aa7910-66d0-4c9b-b46a-85b082909f0d"/>
    <ds:schemaRef ds:uri="68770a34-378a-47a9-bbb8-2678d995b9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HC Corporate Template ICT APPROVED</Template>
  <TotalTime>2524</TotalTime>
  <Words>831</Words>
  <Application>Microsoft Office PowerPoint</Application>
  <PresentationFormat>On-screen Show (4:3)</PresentationFormat>
  <Paragraphs>178</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HC Corporate Template ICT APPROVED</vt:lpstr>
      <vt:lpstr>Text Slides</vt:lpstr>
      <vt:lpstr>PowerPoint Presentation</vt:lpstr>
      <vt:lpstr>PowerPoint Presentation</vt:lpstr>
      <vt:lpstr>PowerPoint Presentation</vt:lpstr>
      <vt:lpstr>PowerPoint Presentation</vt:lpstr>
      <vt:lpstr>Next Steps </vt:lpstr>
      <vt:lpstr>Conclusion</vt:lpstr>
      <vt:lpstr>Questions &amp; Comments</vt:lpstr>
    </vt:vector>
  </TitlesOfParts>
  <Company>Fujitsu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Foster</dc:creator>
  <cp:lastModifiedBy>Caroline Campbell</cp:lastModifiedBy>
  <cp:revision>151</cp:revision>
  <cp:lastPrinted>2017-12-15T08:39:53Z</cp:lastPrinted>
  <dcterms:created xsi:type="dcterms:W3CDTF">2016-01-26T14:13:49Z</dcterms:created>
  <dcterms:modified xsi:type="dcterms:W3CDTF">2018-02-08T14:10:04Z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_AdHocReviewCycleID">
    <vt:i4>1204239451</vt:i4>
  </property>
  <property fmtid="{D5CDD505-2E9C-101B-9397-08002B2CF9AE}" pid="7" name="_NewReviewCycle">
    <vt:lpwstr/>
  </property>
  <property fmtid="{D5CDD505-2E9C-101B-9397-08002B2CF9AE}" pid="8" name="_EmailSubject">
    <vt:lpwstr>redesign up-dates</vt:lpwstr>
  </property>
  <property fmtid="{D5CDD505-2E9C-101B-9397-08002B2CF9AE}" pid="9" name="_AuthorEmail">
    <vt:lpwstr>carron.mcdiarmid@highland.gov.uk</vt:lpwstr>
  </property>
  <property fmtid="{D5CDD505-2E9C-101B-9397-08002B2CF9AE}" pid="10" name="_AuthorEmailDisplayName">
    <vt:lpwstr>Carron McDiarmid</vt:lpwstr>
  </property>
  <property fmtid="{D5CDD505-2E9C-101B-9397-08002B2CF9AE}" pid="11" name="_PreviousAdHocReviewCycleID">
    <vt:i4>436814331</vt:i4>
  </property>
  <property fmtid="{D5CDD505-2E9C-101B-9397-08002B2CF9AE}" pid="12" name="ContentTypeId">
    <vt:lpwstr>0x010100DE03F750BB77B54C8A96296FDC5CBB5F0300B943E1B28443DD4CB502C4AD7C60D496</vt:lpwstr>
  </property>
  <property fmtid="{D5CDD505-2E9C-101B-9397-08002B2CF9AE}" pid="13" name="Classification">
    <vt:lpwstr>Unclassified</vt:lpwstr>
  </property>
</Properties>
</file>