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64" r:id="rId3"/>
    <p:sldId id="272" r:id="rId4"/>
    <p:sldId id="282" r:id="rId5"/>
    <p:sldId id="281" r:id="rId6"/>
    <p:sldId id="279" r:id="rId7"/>
    <p:sldId id="273" r:id="rId8"/>
    <p:sldId id="283" r:id="rId9"/>
    <p:sldId id="276" r:id="rId10"/>
    <p:sldId id="274" r:id="rId11"/>
    <p:sldId id="284" r:id="rId12"/>
    <p:sldId id="289" r:id="rId13"/>
    <p:sldId id="288" r:id="rId14"/>
    <p:sldId id="278" r:id="rId15"/>
    <p:sldId id="275" r:id="rId16"/>
    <p:sldId id="280" r:id="rId17"/>
    <p:sldId id="285" r:id="rId18"/>
    <p:sldId id="286" r:id="rId19"/>
    <p:sldId id="287" r:id="rId20"/>
    <p:sldId id="290" r:id="rId21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37" autoAdjust="0"/>
  </p:normalViewPr>
  <p:slideViewPr>
    <p:cSldViewPr>
      <p:cViewPr>
        <p:scale>
          <a:sx n="62" d="100"/>
          <a:sy n="62" d="100"/>
        </p:scale>
        <p:origin x="-16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1844824"/>
            <a:ext cx="7920000" cy="15696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Presentation main </a:t>
            </a:r>
            <a:br>
              <a:rPr lang="en-US" dirty="0" smtClean="0"/>
            </a:br>
            <a:r>
              <a:rPr lang="en-US" dirty="0" smtClean="0"/>
              <a:t>title in English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8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873F4A99-A038-4481-9EC3-4F7C6E9CD0D0}" type="datetimeFigureOut">
              <a:rPr lang="en-GB" smtClean="0"/>
              <a:pPr/>
              <a:t>05/03/2018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789040"/>
            <a:ext cx="7920000" cy="158417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4800" b="1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>
                <a:solidFill>
                  <a:srgbClr val="2F7C3A"/>
                </a:solidFill>
              </a:rPr>
              <a:t>Presentation main </a:t>
            </a:r>
            <a:br>
              <a:rPr lang="en-US" dirty="0" smtClean="0">
                <a:solidFill>
                  <a:srgbClr val="2F7C3A"/>
                </a:solidFill>
              </a:rPr>
            </a:br>
            <a:r>
              <a:rPr lang="en-US" dirty="0" smtClean="0">
                <a:solidFill>
                  <a:srgbClr val="2F7C3A"/>
                </a:solidFill>
              </a:rPr>
              <a:t>title in Gaelic</a:t>
            </a:r>
            <a:endParaRPr lang="en-GB" dirty="0">
              <a:solidFill>
                <a:srgbClr val="2F7C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0242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44838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37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86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574268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189234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000" y="1846800"/>
            <a:ext cx="7920000" cy="1582200"/>
          </a:xfrm>
          <a:prstGeom prst="rect">
            <a:avLst/>
          </a:prstGeom>
        </p:spPr>
        <p:txBody>
          <a:bodyPr/>
          <a:lstStyle>
            <a:lvl1pPr>
              <a:defRPr sz="48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</a:t>
            </a:r>
            <a:br>
              <a:rPr lang="en-US" dirty="0" smtClean="0"/>
            </a:br>
            <a:r>
              <a:rPr lang="en-US" dirty="0" smtClean="0"/>
              <a:t>Section title in English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886200"/>
            <a:ext cx="7920000" cy="1631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Section title in Gaelic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11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92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2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5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 smtClean="0"/>
              <a:t>Click to edit body text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bullet lists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1912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 smtClean="0"/>
              <a:t>Click to edit body text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bullet lists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53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5" r:id="rId2"/>
    <p:sldLayoutId id="2147483676" r:id="rId3"/>
    <p:sldLayoutId id="2147483668" r:id="rId4"/>
    <p:sldLayoutId id="2147483666" r:id="rId5"/>
    <p:sldLayoutId id="2147483669" r:id="rId6"/>
    <p:sldLayoutId id="2147483670" r:id="rId7"/>
    <p:sldLayoutId id="2147483672" r:id="rId8"/>
    <p:sldLayoutId id="2147483671" r:id="rId9"/>
    <p:sldLayoutId id="2147483674" r:id="rId10"/>
    <p:sldLayoutId id="2147483673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Car Park Redesign Highland -</a:t>
            </a:r>
            <a:br>
              <a:rPr lang="en-GB" dirty="0" smtClean="0"/>
            </a:br>
            <a:r>
              <a:rPr lang="en-GB" dirty="0" smtClean="0"/>
              <a:t>Parking With Purpose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2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en-GB" sz="5400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 algn="ctr">
              <a:buNone/>
            </a:pPr>
            <a:endParaRPr lang="en-GB" sz="54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sz="5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Revenue </a:t>
            </a:r>
            <a:r>
              <a:rPr lang="en-GB" sz="54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</a:t>
            </a:r>
            <a:r>
              <a:rPr lang="en-GB" sz="5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pportunities</a:t>
            </a:r>
            <a:endParaRPr lang="en-GB" sz="54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7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Revenue opportunities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Sources:</a:t>
            </a:r>
          </a:p>
          <a:p>
            <a:r>
              <a:rPr lang="en-GB" dirty="0" smtClean="0"/>
              <a:t>Future increase in February 2018 charges</a:t>
            </a:r>
          </a:p>
          <a:p>
            <a:r>
              <a:rPr lang="en-GB" dirty="0" smtClean="0"/>
              <a:t>Introduce charges in our other car parks</a:t>
            </a:r>
          </a:p>
          <a:p>
            <a:r>
              <a:rPr lang="en-GB" dirty="0" smtClean="0"/>
              <a:t>Other opportunities – e.g. new car parking provision</a:t>
            </a:r>
            <a:endParaRPr lang="en-GB" dirty="0"/>
          </a:p>
          <a:p>
            <a:r>
              <a:rPr lang="en-GB" dirty="0" smtClean="0"/>
              <a:t>Offer commercial services to third parties e.g. NHS car parks 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377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Revenue Opportunities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522477"/>
              </p:ext>
            </p:extLst>
          </p:nvPr>
        </p:nvGraphicFramePr>
        <p:xfrm>
          <a:off x="251520" y="2132856"/>
          <a:ext cx="8136830" cy="31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7163"/>
                <a:gridCol w="858802"/>
                <a:gridCol w="1059256"/>
                <a:gridCol w="1072665"/>
                <a:gridCol w="951990"/>
                <a:gridCol w="884948"/>
                <a:gridCol w="643598"/>
                <a:gridCol w="788408"/>
              </a:tblGrid>
              <a:tr h="4026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YEAR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18/19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19/20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20/21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21/22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22/23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 year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</a:tr>
              <a:tr h="3834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</a:rPr>
                        <a:t>Current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</a:rPr>
                        <a:t> car parks where charging could be rolled out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14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26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25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25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112</a:t>
                      </a: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</a:tr>
              <a:tr h="6814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Gross Budget </a:t>
                      </a:r>
                      <a:r>
                        <a:rPr lang="en-GB" sz="1100" dirty="0" smtClean="0">
                          <a:effectLst/>
                        </a:rPr>
                        <a:t>Line (income assumed)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</a:t>
                      </a:r>
                      <a:r>
                        <a:rPr lang="en-GB" sz="1100" dirty="0" smtClean="0">
                          <a:effectLst/>
                        </a:rPr>
                        <a:t>210,456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£705,023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</a:t>
                      </a:r>
                      <a:r>
                        <a:rPr lang="en-GB" sz="1100" dirty="0" smtClean="0">
                          <a:effectLst/>
                        </a:rPr>
                        <a:t>1,200,733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</a:t>
                      </a:r>
                      <a:r>
                        <a:rPr lang="en-GB" sz="1100" dirty="0" smtClean="0">
                          <a:effectLst/>
                        </a:rPr>
                        <a:t>1,623,512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</a:t>
                      </a:r>
                      <a:r>
                        <a:rPr lang="en-GB" sz="1100" dirty="0" smtClean="0">
                          <a:effectLst/>
                        </a:rPr>
                        <a:t>1,936,541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</a:t>
                      </a:r>
                      <a:r>
                        <a:rPr lang="en-GB" sz="1100" dirty="0" smtClean="0">
                          <a:effectLst/>
                        </a:rPr>
                        <a:t>5,711,738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</a:tr>
              <a:tr h="17008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Income</a:t>
                      </a:r>
                      <a:r>
                        <a:rPr lang="en-GB" sz="1100" baseline="0" dirty="0" smtClean="0">
                          <a:effectLst/>
                        </a:rPr>
                        <a:t> net of</a:t>
                      </a:r>
                      <a:r>
                        <a:rPr lang="en-GB" sz="1100" dirty="0" smtClean="0">
                          <a:effectLst/>
                        </a:rPr>
                        <a:t> </a:t>
                      </a:r>
                      <a:r>
                        <a:rPr lang="en-GB" sz="1100" dirty="0">
                          <a:effectLst/>
                        </a:rPr>
                        <a:t>Costs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*£</a:t>
                      </a:r>
                      <a:r>
                        <a:rPr lang="en-GB" sz="1100" dirty="0">
                          <a:effectLst/>
                        </a:rPr>
                        <a:t>67,456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£653,023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</a:t>
                      </a:r>
                      <a:r>
                        <a:rPr lang="en-GB" sz="1100" dirty="0" smtClean="0">
                          <a:effectLst/>
                        </a:rPr>
                        <a:t>963,733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</a:t>
                      </a:r>
                      <a:r>
                        <a:rPr lang="en-GB" sz="1100" dirty="0" smtClean="0">
                          <a:effectLst/>
                        </a:rPr>
                        <a:t>1,370,512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</a:t>
                      </a:r>
                      <a:r>
                        <a:rPr lang="en-GB" sz="1100" dirty="0" smtClean="0">
                          <a:effectLst/>
                        </a:rPr>
                        <a:t>1,712,541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</a:t>
                      </a:r>
                      <a:r>
                        <a:rPr lang="en-GB" sz="1100" dirty="0" smtClean="0">
                          <a:effectLst/>
                        </a:rPr>
                        <a:t>4,796,739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7919" marR="67919" marT="0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0" y="561902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Data based on in-service modelling which includes several assumptions </a:t>
            </a:r>
          </a:p>
          <a:p>
            <a:r>
              <a:rPr lang="en-GB" dirty="0" smtClean="0"/>
              <a:t>* First year – reduced income from new car parks to offset roll-out costs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6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Revenue opportunities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768027"/>
              </p:ext>
            </p:extLst>
          </p:nvPr>
        </p:nvGraphicFramePr>
        <p:xfrm>
          <a:off x="395536" y="1844824"/>
          <a:ext cx="8352928" cy="2808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483"/>
                <a:gridCol w="3188445"/>
              </a:tblGrid>
              <a:tr h="36143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Current Parking Space Gross Rate of Return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1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SITE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Rate of Return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61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Inverness On Street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£650.29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18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Inverness Off Street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£809.27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61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Lochaber Off Street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£352.59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61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Skye Off Street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£888.53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61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Fort Augustus Off Street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£165.00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61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Aviemore Off Street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£474.50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51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Upgrade/Maintenance Cost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413284"/>
              </p:ext>
            </p:extLst>
          </p:nvPr>
        </p:nvGraphicFramePr>
        <p:xfrm>
          <a:off x="467543" y="3068960"/>
          <a:ext cx="7992889" cy="1982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841"/>
                <a:gridCol w="687300"/>
                <a:gridCol w="838083"/>
                <a:gridCol w="670466"/>
                <a:gridCol w="1332148"/>
                <a:gridCol w="863701"/>
                <a:gridCol w="1127202"/>
                <a:gridCol w="731949"/>
                <a:gridCol w="600199"/>
              </a:tblGrid>
              <a:tr h="936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Number Spaces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Est </a:t>
                      </a:r>
                      <a:r>
                        <a:rPr lang="en-GB" sz="1100" dirty="0" smtClean="0">
                          <a:effectLst/>
                        </a:rPr>
                        <a:t>Car Park </a:t>
                      </a:r>
                      <a:r>
                        <a:rPr lang="en-GB" sz="1100" dirty="0">
                          <a:effectLst/>
                        </a:rPr>
                        <a:t>Size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Surface Dress sqm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Overlay sqm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Deep Inlay sqm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lining (m)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signing 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 (m)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 (m)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SQm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£5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£22.50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£40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2528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£12,500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£56,250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£100,000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£1,000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£500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2528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27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1350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£6,750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£30,375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£54,000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£400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£250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25286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£3,000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£13,500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£24,000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£150</a:t>
                      </a:r>
                      <a:endParaRPr lang="en-GB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£200</a:t>
                      </a:r>
                      <a:endParaRPr lang="en-GB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5589240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Implications for improving and maintaining current car parks and creating new car parking provision.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84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5400" b="1" dirty="0" smtClean="0"/>
          </a:p>
          <a:p>
            <a:pPr marL="0" indent="0" algn="ctr">
              <a:buNone/>
            </a:pPr>
            <a:endParaRPr lang="en-GB" sz="5400" b="1" dirty="0" smtClean="0"/>
          </a:p>
          <a:p>
            <a:pPr marL="0" indent="0" algn="ctr">
              <a:buNone/>
            </a:pPr>
            <a:r>
              <a:rPr lang="en-GB" sz="5400" b="1" dirty="0" smtClean="0"/>
              <a:t>Summary</a:t>
            </a:r>
            <a:endParaRPr lang="en-GB" sz="54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57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We have identified;</a:t>
            </a:r>
          </a:p>
          <a:p>
            <a:r>
              <a:rPr lang="en-GB" dirty="0" smtClean="0"/>
              <a:t>Members priorities </a:t>
            </a:r>
          </a:p>
          <a:p>
            <a:r>
              <a:rPr lang="en-GB" dirty="0" smtClean="0"/>
              <a:t>Current budget appraisal </a:t>
            </a:r>
          </a:p>
          <a:p>
            <a:r>
              <a:rPr lang="en-GB" dirty="0" smtClean="0"/>
              <a:t>Potential further income opportunities</a:t>
            </a:r>
          </a:p>
          <a:p>
            <a:r>
              <a:rPr lang="en-GB" dirty="0" smtClean="0"/>
              <a:t>Capital Investment costs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4396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5400" b="1" dirty="0" smtClean="0"/>
          </a:p>
          <a:p>
            <a:pPr marL="0" indent="0" algn="ctr">
              <a:buNone/>
            </a:pPr>
            <a:endParaRPr lang="en-GB" sz="5400" b="1" dirty="0"/>
          </a:p>
          <a:p>
            <a:pPr marL="0" indent="0" algn="ctr">
              <a:buNone/>
            </a:pPr>
            <a:r>
              <a:rPr lang="en-GB" sz="5400" b="1" dirty="0" smtClean="0"/>
              <a:t>What happens next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33351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Share the pain/share the gain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 will develop the policy and;</a:t>
            </a:r>
          </a:p>
          <a:p>
            <a:r>
              <a:rPr lang="en-GB" dirty="0" smtClean="0"/>
              <a:t>Look at options to </a:t>
            </a:r>
            <a:r>
              <a:rPr lang="en-GB" dirty="0"/>
              <a:t>deliver localism </a:t>
            </a:r>
            <a:r>
              <a:rPr lang="en-GB" dirty="0" smtClean="0"/>
              <a:t>benefits</a:t>
            </a:r>
          </a:p>
          <a:p>
            <a:r>
              <a:rPr lang="en-GB" dirty="0" smtClean="0"/>
              <a:t>Maximise revenue opportunities</a:t>
            </a:r>
          </a:p>
          <a:p>
            <a:r>
              <a:rPr lang="en-GB" dirty="0" smtClean="0"/>
              <a:t>Future Rollout </a:t>
            </a:r>
            <a:endParaRPr lang="en-GB" dirty="0"/>
          </a:p>
          <a:p>
            <a:pPr lvl="1"/>
            <a:r>
              <a:rPr lang="en-GB" dirty="0"/>
              <a:t>Existing car parks </a:t>
            </a:r>
          </a:p>
          <a:p>
            <a:pPr lvl="1"/>
            <a:r>
              <a:rPr lang="en-GB" dirty="0"/>
              <a:t>New car parks</a:t>
            </a:r>
          </a:p>
          <a:p>
            <a:pPr lvl="1"/>
            <a:r>
              <a:rPr lang="en-GB" dirty="0"/>
              <a:t>Car park investment programme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84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Members’ 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14600"/>
            <a:ext cx="5832647" cy="321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8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1.   Reflecting your feedback</a:t>
            </a:r>
          </a:p>
          <a:p>
            <a:pPr marL="514350" indent="-514350">
              <a:buFont typeface="Arial" panose="020B0604020202020204" pitchFamily="34" charset="0"/>
              <a:buAutoNum type="arabicPeriod" startAt="2"/>
            </a:pPr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Current budget position </a:t>
            </a:r>
            <a:endParaRPr lang="en-GB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lvl="0" indent="-514350">
              <a:buAutoNum type="arabicPeriod" startAt="2"/>
            </a:pPr>
            <a:r>
              <a:rPr lang="en-GB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Revenue opportunities</a:t>
            </a:r>
          </a:p>
          <a:p>
            <a:pPr marL="514350" lvl="0" indent="-514350">
              <a:buAutoNum type="arabicPeriod" startAt="2"/>
            </a:pPr>
            <a:r>
              <a:rPr lang="en-GB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Summary</a:t>
            </a:r>
          </a:p>
          <a:p>
            <a:pPr marL="514350" lvl="0" indent="-514350">
              <a:buAutoNum type="arabicPeriod" startAt="2"/>
            </a:pPr>
            <a:r>
              <a:rPr lang="en-GB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What happens next</a:t>
            </a:r>
          </a:p>
          <a:p>
            <a:pPr marL="514350" lvl="0" indent="-514350">
              <a:buAutoNum type="arabicPeriod" startAt="2"/>
            </a:pPr>
            <a:r>
              <a:rPr lang="en-GB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Gather Members’ Views</a:t>
            </a:r>
          </a:p>
          <a:p>
            <a:pPr marL="514350" lvl="0" indent="-514350">
              <a:buAutoNum type="arabicPeriod" startAt="2"/>
            </a:pPr>
            <a:endParaRPr lang="en-GB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514350" lvl="0" indent="-514350">
              <a:buAutoNum type="arabicPeriod" startAt="2"/>
            </a:pP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4400" b="1" dirty="0" smtClean="0"/>
          </a:p>
          <a:p>
            <a:pPr marL="0" indent="0" algn="ctr">
              <a:buNone/>
            </a:pPr>
            <a:endParaRPr lang="en-GB" sz="4400" b="1" dirty="0"/>
          </a:p>
          <a:p>
            <a:pPr marL="0" indent="0" algn="ctr">
              <a:buNone/>
            </a:pPr>
            <a:r>
              <a:rPr lang="en-GB" sz="5400" b="1" dirty="0" smtClean="0"/>
              <a:t>Workshop feedback so far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92621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Agreement in principle to;</a:t>
            </a:r>
          </a:p>
          <a:p>
            <a:r>
              <a:rPr lang="en-GB" dirty="0"/>
              <a:t>Car Park Charges </a:t>
            </a:r>
            <a:r>
              <a:rPr lang="en-GB" dirty="0" smtClean="0"/>
              <a:t>being utilised as a </a:t>
            </a:r>
            <a:r>
              <a:rPr lang="en-GB" dirty="0"/>
              <a:t>Traffic Management tool</a:t>
            </a:r>
          </a:p>
          <a:p>
            <a:pPr lvl="0"/>
            <a:r>
              <a:rPr lang="en-GB" dirty="0"/>
              <a:t>Develop an inclusive Policy</a:t>
            </a:r>
          </a:p>
          <a:p>
            <a:pPr lvl="0"/>
            <a:r>
              <a:rPr lang="en-GB" dirty="0"/>
              <a:t>Agree </a:t>
            </a:r>
            <a:r>
              <a:rPr lang="en-GB" dirty="0" smtClean="0"/>
              <a:t>additional car </a:t>
            </a:r>
            <a:r>
              <a:rPr lang="en-GB" dirty="0"/>
              <a:t>parking rollout </a:t>
            </a:r>
          </a:p>
          <a:p>
            <a:pPr lvl="0"/>
            <a:r>
              <a:rPr lang="en-GB" dirty="0"/>
              <a:t>Achieve a balance between local retention and corporate use of income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20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Workshop Feedback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Points were also raised on;</a:t>
            </a:r>
            <a:endParaRPr lang="en-GB" dirty="0"/>
          </a:p>
          <a:p>
            <a:pPr lvl="0"/>
            <a:r>
              <a:rPr lang="en-GB" dirty="0" smtClean="0"/>
              <a:t>Applying </a:t>
            </a:r>
            <a:r>
              <a:rPr lang="en-GB" dirty="0"/>
              <a:t>c</a:t>
            </a:r>
            <a:r>
              <a:rPr lang="en-GB" dirty="0" smtClean="0"/>
              <a:t>harging </a:t>
            </a:r>
            <a:r>
              <a:rPr lang="en-GB" dirty="0"/>
              <a:t>r</a:t>
            </a:r>
            <a:r>
              <a:rPr lang="en-GB" dirty="0" smtClean="0"/>
              <a:t>ates to suit location</a:t>
            </a:r>
            <a:endParaRPr lang="en-GB" dirty="0"/>
          </a:p>
          <a:p>
            <a:pPr lvl="0"/>
            <a:r>
              <a:rPr lang="en-GB" dirty="0"/>
              <a:t>‘Sell’ the benefits </a:t>
            </a:r>
            <a:r>
              <a:rPr lang="en-GB" dirty="0" smtClean="0"/>
              <a:t>e.g</a:t>
            </a:r>
            <a:r>
              <a:rPr lang="en-GB" dirty="0"/>
              <a:t>. multi-story </a:t>
            </a:r>
            <a:r>
              <a:rPr lang="en-GB" dirty="0" smtClean="0"/>
              <a:t>car </a:t>
            </a:r>
            <a:r>
              <a:rPr lang="en-GB" dirty="0"/>
              <a:t>p</a:t>
            </a:r>
            <a:r>
              <a:rPr lang="en-GB" dirty="0" smtClean="0"/>
              <a:t>arks</a:t>
            </a:r>
            <a:endParaRPr lang="en-GB" dirty="0"/>
          </a:p>
          <a:p>
            <a:pPr lvl="0"/>
            <a:r>
              <a:rPr lang="en-GB" dirty="0"/>
              <a:t>Tourists </a:t>
            </a:r>
            <a:r>
              <a:rPr lang="en-GB" dirty="0" smtClean="0"/>
              <a:t>‘expect’ </a:t>
            </a:r>
            <a:r>
              <a:rPr lang="en-GB" dirty="0"/>
              <a:t>to pay </a:t>
            </a:r>
            <a:endParaRPr lang="en-GB" dirty="0" smtClean="0"/>
          </a:p>
          <a:p>
            <a:pPr lvl="0"/>
            <a:r>
              <a:rPr lang="en-GB" dirty="0" smtClean="0"/>
              <a:t>The investment required, </a:t>
            </a:r>
            <a:r>
              <a:rPr lang="en-GB" dirty="0"/>
              <a:t>e.g. </a:t>
            </a:r>
            <a:r>
              <a:rPr lang="en-GB" dirty="0" smtClean="0"/>
              <a:t>staffing,  </a:t>
            </a:r>
            <a:r>
              <a:rPr lang="en-GB" dirty="0"/>
              <a:t>management systems </a:t>
            </a:r>
          </a:p>
          <a:p>
            <a:pPr lvl="0"/>
            <a:r>
              <a:rPr lang="en-GB" dirty="0" smtClean="0"/>
              <a:t> Linkage of facilities to revenue </a:t>
            </a:r>
            <a:endParaRPr lang="en-GB" dirty="0"/>
          </a:p>
          <a:p>
            <a:pPr marL="0" lvl="0" indent="0">
              <a:buNone/>
            </a:pPr>
            <a:endParaRPr lang="en-GB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41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Workshop Feedback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Communities </a:t>
            </a:r>
            <a:r>
              <a:rPr lang="en-GB" dirty="0"/>
              <a:t>need to see benefits </a:t>
            </a:r>
            <a:endParaRPr lang="en-GB" dirty="0" smtClean="0"/>
          </a:p>
          <a:p>
            <a:pPr lvl="0"/>
            <a:r>
              <a:rPr lang="en-GB" dirty="0" smtClean="0"/>
              <a:t>Management of </a:t>
            </a:r>
            <a:r>
              <a:rPr lang="en-GB" dirty="0"/>
              <a:t>overnight parking (</a:t>
            </a:r>
            <a:r>
              <a:rPr lang="en-GB" dirty="0" smtClean="0"/>
              <a:t>caravans) </a:t>
            </a:r>
            <a:endParaRPr lang="en-GB" dirty="0"/>
          </a:p>
          <a:p>
            <a:pPr lvl="0"/>
            <a:r>
              <a:rPr lang="en-GB" dirty="0"/>
              <a:t>O</a:t>
            </a:r>
            <a:r>
              <a:rPr lang="en-GB" dirty="0" smtClean="0"/>
              <a:t>pportunities </a:t>
            </a:r>
            <a:r>
              <a:rPr lang="en-GB" dirty="0"/>
              <a:t>to convert land into new car parks  at popular tourist spots</a:t>
            </a:r>
          </a:p>
          <a:p>
            <a:pPr lvl="0"/>
            <a:r>
              <a:rPr lang="en-GB" dirty="0" smtClean="0"/>
              <a:t>The need to look </a:t>
            </a:r>
            <a:r>
              <a:rPr lang="en-GB" dirty="0"/>
              <a:t>at each location on merits</a:t>
            </a:r>
          </a:p>
          <a:p>
            <a:pPr lvl="0"/>
            <a:r>
              <a:rPr lang="en-GB" dirty="0"/>
              <a:t>Accept the pain – spread the gain</a:t>
            </a:r>
          </a:p>
        </p:txBody>
      </p:sp>
    </p:spTree>
    <p:extLst>
      <p:ext uri="{BB962C8B-B14F-4D97-AF65-F5344CB8AC3E}">
        <p14:creationId xmlns:p14="http://schemas.microsoft.com/office/powerpoint/2010/main" val="14720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sz="2000" b="1" dirty="0"/>
          </a:p>
          <a:p>
            <a:pPr marL="0" indent="0" algn="ctr">
              <a:buNone/>
            </a:pPr>
            <a:r>
              <a:rPr lang="en-GB" sz="5400" b="1" dirty="0" smtClean="0"/>
              <a:t>Current Budget Position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174724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Budget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232738"/>
              </p:ext>
            </p:extLst>
          </p:nvPr>
        </p:nvGraphicFramePr>
        <p:xfrm>
          <a:off x="539552" y="1556792"/>
          <a:ext cx="7848872" cy="4103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4079"/>
                <a:gridCol w="1691392"/>
                <a:gridCol w="1763401"/>
              </a:tblGrid>
              <a:tr h="344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Area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Income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Known Expenditure*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4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Inverness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     £1,011,200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       £423,543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4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Badenoch &amp; Strathspey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         £20,000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             £800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4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Sutherland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                -  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        £13,300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4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Skye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         £64,600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        £12,900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Lochaber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       £363,890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        £75,200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4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Ross &amp; Cromarty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               -  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        £44,500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4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Caithness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                -  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        £13,500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4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Nairn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                -  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         £13,800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9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Network Costs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-     </a:t>
                      </a:r>
                      <a:r>
                        <a:rPr lang="en-GB" sz="1100" dirty="0" smtClean="0">
                          <a:effectLst/>
                        </a:rPr>
                        <a:t>£675,000**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        £683,456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0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Transportation Team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                 -  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        £174,029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4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Total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-     £</a:t>
                      </a:r>
                      <a:r>
                        <a:rPr lang="en-GB" sz="1100" dirty="0" smtClean="0">
                          <a:effectLst/>
                        </a:rPr>
                        <a:t>2,134,690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     £1,455,028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5839296"/>
            <a:ext cx="75608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* Includes Staffing</a:t>
            </a:r>
            <a:r>
              <a:rPr lang="en-GB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Rates ,Water Charges, Electricity Charges etc.</a:t>
            </a:r>
          </a:p>
          <a:p>
            <a:pPr>
              <a:spcAft>
                <a:spcPts val="600"/>
              </a:spcAft>
            </a:pPr>
            <a:r>
              <a:rPr lang="en-GB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NB Some </a:t>
            </a:r>
            <a:r>
              <a:rPr lang="en-GB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car parking related expenditure (maintenance/street lighting) is funded through Roads and Transport budgets </a:t>
            </a:r>
            <a:endParaRPr lang="en-GB" sz="1200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en-GB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** includes income from  </a:t>
            </a:r>
            <a:r>
              <a:rPr lang="en-GB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</a:t>
            </a:r>
            <a:r>
              <a:rPr lang="en-GB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enalty </a:t>
            </a:r>
            <a:r>
              <a:rPr lang="en-GB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</a:t>
            </a:r>
            <a:r>
              <a:rPr lang="en-GB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harge Notices across Highland.</a:t>
            </a:r>
            <a:endParaRPr lang="en-GB" sz="12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6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Budget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Aft>
                <a:spcPts val="600"/>
              </a:spcAft>
              <a:buNone/>
            </a:pPr>
            <a:r>
              <a:rPr lang="en-GB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Budget expenditure includes;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Staffing, Rates ,Water Charges, Electricity Charges etc.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Some car parking related expenditure (maintenance/street lighting) is funded through Roads and Transport budgets 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Some issues with understanding budget data. EG Structural Maintenance costs not included </a:t>
            </a:r>
          </a:p>
          <a:p>
            <a:pPr marL="0" indent="0">
              <a:spcAft>
                <a:spcPts val="600"/>
              </a:spcAft>
              <a:buNone/>
            </a:pPr>
            <a:endParaRPr lang="en-GB" sz="26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01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_Corporate_Template__new_edi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HC_Corporate_Template__new_edits</Template>
  <TotalTime>739</TotalTime>
  <Words>650</Words>
  <Application>Microsoft Office PowerPoint</Application>
  <PresentationFormat>On-screen Show (4:3)</PresentationFormat>
  <Paragraphs>207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HC_Corporate_Template__new_edits</vt:lpstr>
      <vt:lpstr>Text Slides</vt:lpstr>
      <vt:lpstr>Car Park Redesign Highland - Parking With Purpose</vt:lpstr>
      <vt:lpstr>Introduction</vt:lpstr>
      <vt:lpstr>PowerPoint Presentation</vt:lpstr>
      <vt:lpstr>Workshop Feedback</vt:lpstr>
      <vt:lpstr>Workshop Feedback cont.</vt:lpstr>
      <vt:lpstr>Workshop Feedback cont.</vt:lpstr>
      <vt:lpstr>PowerPoint Presentation</vt:lpstr>
      <vt:lpstr>Current Budget</vt:lpstr>
      <vt:lpstr>Current Budget cont.</vt:lpstr>
      <vt:lpstr>PowerPoint Presentation</vt:lpstr>
      <vt:lpstr>Revenue opportunities</vt:lpstr>
      <vt:lpstr>Revenue Opportunities</vt:lpstr>
      <vt:lpstr>Revenue opportunities</vt:lpstr>
      <vt:lpstr> Upgrade/Maintenance Cost</vt:lpstr>
      <vt:lpstr>PowerPoint Presentation</vt:lpstr>
      <vt:lpstr>Summary</vt:lpstr>
      <vt:lpstr>PowerPoint Presentation</vt:lpstr>
      <vt:lpstr>Share the pain/share the gain </vt:lpstr>
      <vt:lpstr>Members’ Views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Tolmie</dc:creator>
  <cp:lastModifiedBy>Alasdair Bruce</cp:lastModifiedBy>
  <cp:revision>92</cp:revision>
  <cp:lastPrinted>2017-01-18T14:17:09Z</cp:lastPrinted>
  <dcterms:created xsi:type="dcterms:W3CDTF">2018-01-03T14:07:48Z</dcterms:created>
  <dcterms:modified xsi:type="dcterms:W3CDTF">2018-03-05T15:31:42Z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6" name="_NewReviewCycle">
    <vt:lpwstr/>
  </property>
  <property fmtid="{D5CDD505-2E9C-101B-9397-08002B2CF9AE}" pid="7" name="_AdHocReviewCycleID">
    <vt:i4>-1088488576</vt:i4>
  </property>
  <property fmtid="{D5CDD505-2E9C-101B-9397-08002B2CF9AE}" pid="8" name="_EmailSubject">
    <vt:lpwstr>redesign updates</vt:lpwstr>
  </property>
  <property fmtid="{D5CDD505-2E9C-101B-9397-08002B2CF9AE}" pid="9" name="_AuthorEmail">
    <vt:lpwstr>carron.mcdiarmid@highland.gov.uk</vt:lpwstr>
  </property>
  <property fmtid="{D5CDD505-2E9C-101B-9397-08002B2CF9AE}" pid="10" name="_AuthorEmailDisplayName">
    <vt:lpwstr>Carron McDiarmid</vt:lpwstr>
  </property>
  <property fmtid="{D5CDD505-2E9C-101B-9397-08002B2CF9AE}" pid="11" name="_PreviousAdHocReviewCycleID">
    <vt:i4>-1908623710</vt:i4>
  </property>
</Properties>
</file>