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62" r:id="rId5"/>
    <p:sldId id="263" r:id="rId6"/>
    <p:sldId id="264" r:id="rId7"/>
    <p:sldId id="260" r:id="rId8"/>
    <p:sldId id="259" r:id="rId9"/>
    <p:sldId id="265" r:id="rId10"/>
    <p:sldId id="266" r:id="rId11"/>
    <p:sldId id="267" r:id="rId12"/>
    <p:sldId id="268" r:id="rId13"/>
    <p:sldId id="269" r:id="rId14"/>
    <p:sldId id="270" r:id="rId15"/>
    <p:sldId id="272" r:id="rId16"/>
    <p:sldId id="273" r:id="rId17"/>
    <p:sldId id="271" r:id="rId18"/>
    <p:sldId id="274" r:id="rId19"/>
    <p:sldId id="275" r:id="rId20"/>
    <p:sldId id="277" r:id="rId21"/>
    <p:sldId id="276"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1983200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80970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344396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3504136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341300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45482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70810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243313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410939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183139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E8D0A-8076-43AE-8450-A7F0024DABA8}" type="datetimeFigureOut">
              <a:rPr lang="en-GB" smtClean="0"/>
              <a:t>20/04/2018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955376-EAEF-489C-A3AB-3CD53B119D2B}" type="slidenum">
              <a:rPr lang="en-GB" smtClean="0"/>
              <a:t>‹#›</a:t>
            </a:fld>
            <a:endParaRPr lang="en-GB" dirty="0"/>
          </a:p>
        </p:txBody>
      </p:sp>
    </p:spTree>
    <p:extLst>
      <p:ext uri="{BB962C8B-B14F-4D97-AF65-F5344CB8AC3E}">
        <p14:creationId xmlns:p14="http://schemas.microsoft.com/office/powerpoint/2010/main" val="3269681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E8D0A-8076-43AE-8450-A7F0024DABA8}" type="datetimeFigureOut">
              <a:rPr lang="en-GB" smtClean="0"/>
              <a:t>20/04/2018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55376-EAEF-489C-A3AB-3CD53B119D2B}" type="slidenum">
              <a:rPr lang="en-GB" smtClean="0"/>
              <a:t>‹#›</a:t>
            </a:fld>
            <a:endParaRPr lang="en-GB" dirty="0"/>
          </a:p>
        </p:txBody>
      </p:sp>
    </p:spTree>
    <p:extLst>
      <p:ext uri="{BB962C8B-B14F-4D97-AF65-F5344CB8AC3E}">
        <p14:creationId xmlns:p14="http://schemas.microsoft.com/office/powerpoint/2010/main" val="2880780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229600" cy="1512168"/>
          </a:xfrm>
        </p:spPr>
        <p:txBody>
          <a:bodyPr>
            <a:normAutofit fontScale="90000"/>
          </a:bodyPr>
          <a:lstStyle/>
          <a:p>
            <a:r>
              <a:rPr lang="en-GB" b="1" dirty="0" smtClean="0"/>
              <a:t/>
            </a:r>
            <a:br>
              <a:rPr lang="en-GB" b="1" dirty="0" smtClean="0"/>
            </a:br>
            <a:r>
              <a:rPr lang="en-GB" sz="3600" b="1" dirty="0" smtClean="0"/>
              <a:t>workshop 25</a:t>
            </a:r>
            <a:r>
              <a:rPr lang="en-GB" sz="3600" b="1" baseline="30000" dirty="0" smtClean="0"/>
              <a:t>th</a:t>
            </a:r>
            <a:r>
              <a:rPr lang="en-GB" sz="3600" b="1" dirty="0" smtClean="0"/>
              <a:t>   April 2018 </a:t>
            </a:r>
            <a:r>
              <a:rPr lang="en-GB" sz="3600" b="1" dirty="0"/>
              <a:t/>
            </a:r>
            <a:br>
              <a:rPr lang="en-GB" sz="3600" b="1" dirty="0"/>
            </a:br>
            <a:r>
              <a:rPr lang="en-GB" sz="3600" b="1" dirty="0"/>
              <a:t>Children Commissioned </a:t>
            </a:r>
            <a:r>
              <a:rPr lang="en-GB" sz="3600" b="1" dirty="0" smtClean="0"/>
              <a:t>Services</a:t>
            </a:r>
            <a:br>
              <a:rPr lang="en-GB" sz="3600" b="1" dirty="0" smtClean="0"/>
            </a:br>
            <a:r>
              <a:rPr lang="en-GB" sz="3600" b="1" dirty="0"/>
              <a:t> </a:t>
            </a:r>
            <a:r>
              <a:rPr lang="en-GB" sz="3600" b="1" dirty="0" smtClean="0"/>
              <a:t>potential for ALEO</a:t>
            </a:r>
            <a:r>
              <a:rPr lang="en-GB" sz="3600" b="1" dirty="0"/>
              <a:t/>
            </a:r>
            <a:br>
              <a:rPr lang="en-GB" sz="3600" b="1" dirty="0"/>
            </a:br>
            <a:endParaRPr lang="en-GB" sz="3600" dirty="0"/>
          </a:p>
        </p:txBody>
      </p:sp>
      <p:sp>
        <p:nvSpPr>
          <p:cNvPr id="3" name="Content Placeholder 2"/>
          <p:cNvSpPr>
            <a:spLocks noGrp="1"/>
          </p:cNvSpPr>
          <p:nvPr>
            <p:ph idx="1"/>
          </p:nvPr>
        </p:nvSpPr>
        <p:spPr/>
        <p:txBody>
          <a:bodyPr/>
          <a:lstStyle/>
          <a:p>
            <a:endParaRPr lang="en-GB" dirty="0" smtClean="0"/>
          </a:p>
          <a:p>
            <a:endParaRPr lang="en-GB" dirty="0"/>
          </a:p>
          <a:p>
            <a:pPr marL="0" indent="0">
              <a:buNone/>
            </a:pPr>
            <a:r>
              <a:rPr lang="en-GB" dirty="0" smtClean="0"/>
              <a:t>Current position and challenges </a:t>
            </a:r>
          </a:p>
          <a:p>
            <a:r>
              <a:rPr lang="en-GB" dirty="0" smtClean="0"/>
              <a:t>Options :</a:t>
            </a:r>
          </a:p>
          <a:p>
            <a:pPr lvl="1"/>
            <a:r>
              <a:rPr lang="en-GB" dirty="0" smtClean="0"/>
              <a:t>No structural change</a:t>
            </a:r>
          </a:p>
          <a:p>
            <a:pPr lvl="1"/>
            <a:r>
              <a:rPr lang="en-GB" dirty="0" smtClean="0"/>
              <a:t>In house </a:t>
            </a:r>
          </a:p>
          <a:p>
            <a:pPr lvl="1"/>
            <a:r>
              <a:rPr lang="en-GB" dirty="0" smtClean="0"/>
              <a:t>ALEO</a:t>
            </a:r>
            <a:endParaRPr lang="en-GB" dirty="0" smtClean="0"/>
          </a:p>
          <a:p>
            <a:pPr marL="457200" lvl="1" indent="0">
              <a:buNone/>
            </a:pPr>
            <a:r>
              <a:rPr lang="en-GB" dirty="0" smtClean="0"/>
              <a:t>Discussion</a:t>
            </a:r>
            <a:endParaRPr lang="en-GB" dirty="0"/>
          </a:p>
        </p:txBody>
      </p:sp>
    </p:spTree>
    <p:extLst>
      <p:ext uri="{BB962C8B-B14F-4D97-AF65-F5344CB8AC3E}">
        <p14:creationId xmlns:p14="http://schemas.microsoft.com/office/powerpoint/2010/main" val="3634285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way forward</a:t>
            </a:r>
            <a:endParaRPr lang="en-GB" dirty="0"/>
          </a:p>
        </p:txBody>
      </p:sp>
      <p:sp>
        <p:nvSpPr>
          <p:cNvPr id="3" name="Content Placeholder 2"/>
          <p:cNvSpPr>
            <a:spLocks noGrp="1"/>
          </p:cNvSpPr>
          <p:nvPr>
            <p:ph idx="1"/>
          </p:nvPr>
        </p:nvSpPr>
        <p:spPr/>
        <p:txBody>
          <a:bodyPr/>
          <a:lstStyle/>
          <a:p>
            <a:r>
              <a:rPr lang="en-GB" dirty="0" smtClean="0"/>
              <a:t>No structural change?</a:t>
            </a:r>
          </a:p>
          <a:p>
            <a:r>
              <a:rPr lang="en-GB" dirty="0" smtClean="0"/>
              <a:t>In house hub?</a:t>
            </a:r>
          </a:p>
          <a:p>
            <a:r>
              <a:rPr lang="en-GB" dirty="0" smtClean="0"/>
              <a:t>Arms Length External Organisation?</a:t>
            </a:r>
          </a:p>
          <a:p>
            <a:endParaRPr lang="en-GB" dirty="0"/>
          </a:p>
        </p:txBody>
      </p:sp>
    </p:spTree>
    <p:extLst>
      <p:ext uri="{BB962C8B-B14F-4D97-AF65-F5344CB8AC3E}">
        <p14:creationId xmlns:p14="http://schemas.microsoft.com/office/powerpoint/2010/main" val="485130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Both options - what would it include?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All the existing services?</a:t>
            </a:r>
          </a:p>
          <a:p>
            <a:r>
              <a:rPr lang="en-GB" dirty="0" smtClean="0"/>
              <a:t>New ones which are being created e.g. No Wrong Door integrated model, education support, CAMHS for LAC, additional residential resources etc.</a:t>
            </a:r>
          </a:p>
          <a:p>
            <a:r>
              <a:rPr lang="en-GB" dirty="0" smtClean="0"/>
              <a:t>Not just services for LAC but edge of care services</a:t>
            </a:r>
          </a:p>
          <a:p>
            <a:r>
              <a:rPr lang="en-GB" dirty="0" smtClean="0"/>
              <a:t>Commissioned services re-shaped to focus on key objectives</a:t>
            </a:r>
          </a:p>
          <a:p>
            <a:r>
              <a:rPr lang="en-GB" dirty="0" smtClean="0"/>
              <a:t>Relevant commissioned services and a commissioner post</a:t>
            </a:r>
          </a:p>
          <a:p>
            <a:pPr marL="0" indent="0">
              <a:buNone/>
            </a:pPr>
            <a:r>
              <a:rPr lang="en-GB" dirty="0" smtClean="0"/>
              <a:t> </a:t>
            </a:r>
            <a:endParaRPr lang="en-GB" dirty="0"/>
          </a:p>
        </p:txBody>
      </p:sp>
    </p:spTree>
    <p:extLst>
      <p:ext uri="{BB962C8B-B14F-4D97-AF65-F5344CB8AC3E}">
        <p14:creationId xmlns:p14="http://schemas.microsoft.com/office/powerpoint/2010/main" val="641992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it be different?</a:t>
            </a:r>
            <a:endParaRPr lang="en-GB" dirty="0"/>
          </a:p>
        </p:txBody>
      </p:sp>
      <p:sp>
        <p:nvSpPr>
          <p:cNvPr id="3" name="Content Placeholder 2"/>
          <p:cNvSpPr>
            <a:spLocks noGrp="1"/>
          </p:cNvSpPr>
          <p:nvPr>
            <p:ph idx="1"/>
          </p:nvPr>
        </p:nvSpPr>
        <p:spPr/>
        <p:txBody>
          <a:bodyPr/>
          <a:lstStyle/>
          <a:p>
            <a:r>
              <a:rPr lang="en-GB" dirty="0" smtClean="0"/>
              <a:t>All services would be brought together in a new management structure</a:t>
            </a:r>
          </a:p>
          <a:p>
            <a:r>
              <a:rPr lang="en-GB" dirty="0" smtClean="0"/>
              <a:t>There would be a clear plan and an overall set of objectives</a:t>
            </a:r>
          </a:p>
          <a:p>
            <a:r>
              <a:rPr lang="en-GB" dirty="0" smtClean="0"/>
              <a:t>Boundaries between services would be minimised and collaboration and innovation encouraged, resources used flexibly</a:t>
            </a:r>
            <a:endParaRPr lang="en-GB" dirty="0"/>
          </a:p>
        </p:txBody>
      </p:sp>
    </p:spTree>
    <p:extLst>
      <p:ext uri="{BB962C8B-B14F-4D97-AF65-F5344CB8AC3E}">
        <p14:creationId xmlns:p14="http://schemas.microsoft.com/office/powerpoint/2010/main" val="501499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In-house hub </a:t>
            </a:r>
            <a:endParaRPr lang="en-GB" dirty="0"/>
          </a:p>
        </p:txBody>
      </p:sp>
      <p:sp>
        <p:nvSpPr>
          <p:cNvPr id="3" name="Content Placeholder 2"/>
          <p:cNvSpPr>
            <a:spLocks noGrp="1"/>
          </p:cNvSpPr>
          <p:nvPr>
            <p:ph idx="1"/>
          </p:nvPr>
        </p:nvSpPr>
        <p:spPr/>
        <p:txBody>
          <a:bodyPr/>
          <a:lstStyle/>
          <a:p>
            <a:r>
              <a:rPr lang="en-GB" dirty="0" smtClean="0"/>
              <a:t>Maintains overall integrity of Care and Learning</a:t>
            </a:r>
          </a:p>
          <a:p>
            <a:r>
              <a:rPr lang="en-GB" dirty="0" smtClean="0"/>
              <a:t>Retains all funding and services within Highland Council direct management</a:t>
            </a:r>
          </a:p>
          <a:p>
            <a:r>
              <a:rPr lang="en-GB" dirty="0" smtClean="0"/>
              <a:t>May be more attractive to staff and managers who are nervous about an unfamiliar model</a:t>
            </a:r>
          </a:p>
          <a:p>
            <a:r>
              <a:rPr lang="en-GB" dirty="0" smtClean="0"/>
              <a:t>No TUPE transfers required</a:t>
            </a:r>
            <a:endParaRPr lang="en-GB" dirty="0"/>
          </a:p>
        </p:txBody>
      </p:sp>
    </p:spTree>
    <p:extLst>
      <p:ext uri="{BB962C8B-B14F-4D97-AF65-F5344CB8AC3E}">
        <p14:creationId xmlns:p14="http://schemas.microsoft.com/office/powerpoint/2010/main" val="4054373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house hub</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May be more difficult to attract teaching staff to work outside of the familiar Council model and to promote relationships with schools</a:t>
            </a:r>
          </a:p>
          <a:p>
            <a:r>
              <a:rPr lang="en-GB" dirty="0" smtClean="0"/>
              <a:t>If costs of care rose due to factors out-with the control of management, this may be easier to navigate within the larger Care and Learning budget</a:t>
            </a:r>
          </a:p>
          <a:p>
            <a:r>
              <a:rPr lang="en-GB" dirty="0" smtClean="0"/>
              <a:t>The hub would give a profile and identity to services for LAC within the Council and could facilitate links with other Council services</a:t>
            </a:r>
          </a:p>
          <a:p>
            <a:endParaRPr lang="en-GB" dirty="0"/>
          </a:p>
        </p:txBody>
      </p:sp>
    </p:spTree>
    <p:extLst>
      <p:ext uri="{BB962C8B-B14F-4D97-AF65-F5344CB8AC3E}">
        <p14:creationId xmlns:p14="http://schemas.microsoft.com/office/powerpoint/2010/main" val="3529297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house hub</a:t>
            </a:r>
            <a:endParaRPr lang="en-GB" dirty="0"/>
          </a:p>
        </p:txBody>
      </p:sp>
      <p:sp>
        <p:nvSpPr>
          <p:cNvPr id="3" name="Content Placeholder 2"/>
          <p:cNvSpPr>
            <a:spLocks noGrp="1"/>
          </p:cNvSpPr>
          <p:nvPr>
            <p:ph idx="1"/>
          </p:nvPr>
        </p:nvSpPr>
        <p:spPr/>
        <p:txBody>
          <a:bodyPr>
            <a:normAutofit lnSpcReduction="10000"/>
          </a:bodyPr>
          <a:lstStyle/>
          <a:p>
            <a:r>
              <a:rPr lang="en-GB" dirty="0" smtClean="0"/>
              <a:t>There are no comparative examples in Scotland so no paths to follow in terms of creating an ALEO which includes statutory regulated services</a:t>
            </a:r>
          </a:p>
          <a:p>
            <a:r>
              <a:rPr lang="en-GB" dirty="0" smtClean="0"/>
              <a:t>Care Inspectorate’s provisional advice is that there is no impediment and our Legal Services agree but in the absence of established examples an ALEO would be breaking new ground</a:t>
            </a:r>
          </a:p>
          <a:p>
            <a:pPr marL="0" indent="0">
              <a:buNone/>
            </a:pPr>
            <a:endParaRPr lang="en-GB" dirty="0"/>
          </a:p>
        </p:txBody>
      </p:sp>
    </p:spTree>
    <p:extLst>
      <p:ext uri="{BB962C8B-B14F-4D97-AF65-F5344CB8AC3E}">
        <p14:creationId xmlns:p14="http://schemas.microsoft.com/office/powerpoint/2010/main" val="2419605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house hub</a:t>
            </a:r>
            <a:endParaRPr lang="en-GB" dirty="0"/>
          </a:p>
        </p:txBody>
      </p:sp>
      <p:sp>
        <p:nvSpPr>
          <p:cNvPr id="3" name="Content Placeholder 2"/>
          <p:cNvSpPr>
            <a:spLocks noGrp="1"/>
          </p:cNvSpPr>
          <p:nvPr>
            <p:ph idx="1"/>
          </p:nvPr>
        </p:nvSpPr>
        <p:spPr/>
        <p:txBody>
          <a:bodyPr/>
          <a:lstStyle/>
          <a:p>
            <a:r>
              <a:rPr lang="en-GB" dirty="0" smtClean="0"/>
              <a:t>The main queries are around Fostering and Adoption, the most legally complex area of work</a:t>
            </a:r>
          </a:p>
          <a:p>
            <a:r>
              <a:rPr lang="en-GB" dirty="0" smtClean="0"/>
              <a:t>For example does the Council retain key functions such as the Agency Decision Maker?</a:t>
            </a:r>
            <a:endParaRPr lang="en-GB" dirty="0"/>
          </a:p>
        </p:txBody>
      </p:sp>
    </p:spTree>
    <p:extLst>
      <p:ext uri="{BB962C8B-B14F-4D97-AF65-F5344CB8AC3E}">
        <p14:creationId xmlns:p14="http://schemas.microsoft.com/office/powerpoint/2010/main" val="624760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house hub</a:t>
            </a:r>
            <a:endParaRPr lang="en-GB" dirty="0"/>
          </a:p>
        </p:txBody>
      </p:sp>
      <p:sp>
        <p:nvSpPr>
          <p:cNvPr id="3" name="Content Placeholder 2"/>
          <p:cNvSpPr>
            <a:spLocks noGrp="1"/>
          </p:cNvSpPr>
          <p:nvPr>
            <p:ph idx="1"/>
          </p:nvPr>
        </p:nvSpPr>
        <p:spPr/>
        <p:txBody>
          <a:bodyPr/>
          <a:lstStyle/>
          <a:p>
            <a:r>
              <a:rPr lang="en-GB" dirty="0" smtClean="0"/>
              <a:t>The biggest advantage short-term is that there is less complexity in achieving internal change and therefore change may be achieved with less time input at a stage where capacity needs to be focused on delivering new services and winning hearts and minds</a:t>
            </a:r>
            <a:endParaRPr lang="en-GB" dirty="0"/>
          </a:p>
          <a:p>
            <a:pPr marL="0" indent="0">
              <a:buNone/>
            </a:pPr>
            <a:endParaRPr lang="en-GB" dirty="0"/>
          </a:p>
        </p:txBody>
      </p:sp>
    </p:spTree>
    <p:extLst>
      <p:ext uri="{BB962C8B-B14F-4D97-AF65-F5344CB8AC3E}">
        <p14:creationId xmlns:p14="http://schemas.microsoft.com/office/powerpoint/2010/main" val="99958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ALEO</a:t>
            </a:r>
            <a:endParaRPr lang="en-GB" dirty="0"/>
          </a:p>
        </p:txBody>
      </p:sp>
      <p:sp>
        <p:nvSpPr>
          <p:cNvPr id="3" name="Content Placeholder 2"/>
          <p:cNvSpPr>
            <a:spLocks noGrp="1"/>
          </p:cNvSpPr>
          <p:nvPr>
            <p:ph idx="1"/>
          </p:nvPr>
        </p:nvSpPr>
        <p:spPr/>
        <p:txBody>
          <a:bodyPr>
            <a:normAutofit lnSpcReduction="10000"/>
          </a:bodyPr>
          <a:lstStyle/>
          <a:p>
            <a:pPr lvl="0"/>
            <a:r>
              <a:rPr lang="en-GB" dirty="0" smtClean="0"/>
              <a:t>Greater flexibility in service design</a:t>
            </a:r>
          </a:p>
          <a:p>
            <a:pPr lvl="0"/>
            <a:r>
              <a:rPr lang="en-GB" dirty="0" smtClean="0"/>
              <a:t>Faster decision making processes</a:t>
            </a:r>
          </a:p>
          <a:p>
            <a:pPr lvl="0"/>
            <a:r>
              <a:rPr lang="en-GB" dirty="0" smtClean="0"/>
              <a:t>Decisions based on service design and quality issues and not influenced by the Committee process</a:t>
            </a:r>
          </a:p>
          <a:p>
            <a:pPr lvl="0"/>
            <a:r>
              <a:rPr lang="en-GB" dirty="0" smtClean="0"/>
              <a:t>Greater </a:t>
            </a:r>
            <a:r>
              <a:rPr lang="en-GB" dirty="0"/>
              <a:t>ability to maximise commercial </a:t>
            </a:r>
            <a:r>
              <a:rPr lang="en-GB" dirty="0" smtClean="0"/>
              <a:t>opportunities</a:t>
            </a:r>
          </a:p>
          <a:p>
            <a:pPr lvl="0"/>
            <a:r>
              <a:rPr lang="en-GB" dirty="0" smtClean="0"/>
              <a:t>Greater ability to respond to market opportunities and customer needs</a:t>
            </a:r>
            <a:endParaRPr lang="en-GB" dirty="0"/>
          </a:p>
          <a:p>
            <a:pPr lvl="0"/>
            <a:endParaRPr lang="en-GB" dirty="0"/>
          </a:p>
          <a:p>
            <a:pPr lvl="0"/>
            <a:endParaRPr lang="en-GB" dirty="0"/>
          </a:p>
          <a:p>
            <a:pPr lvl="0"/>
            <a:endParaRPr lang="en-GB" dirty="0"/>
          </a:p>
          <a:p>
            <a:pPr lvl="0"/>
            <a:endParaRPr lang="en-GB" dirty="0"/>
          </a:p>
          <a:p>
            <a:endParaRPr lang="en-GB" dirty="0"/>
          </a:p>
        </p:txBody>
      </p:sp>
    </p:spTree>
    <p:extLst>
      <p:ext uri="{BB962C8B-B14F-4D97-AF65-F5344CB8AC3E}">
        <p14:creationId xmlns:p14="http://schemas.microsoft.com/office/powerpoint/2010/main" val="25266510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ALEO</a:t>
            </a:r>
            <a:endParaRPr lang="en-GB" dirty="0"/>
          </a:p>
        </p:txBody>
      </p:sp>
      <p:sp>
        <p:nvSpPr>
          <p:cNvPr id="3" name="Content Placeholder 2"/>
          <p:cNvSpPr>
            <a:spLocks noGrp="1"/>
          </p:cNvSpPr>
          <p:nvPr>
            <p:ph idx="1"/>
          </p:nvPr>
        </p:nvSpPr>
        <p:spPr/>
        <p:txBody>
          <a:bodyPr>
            <a:normAutofit fontScale="85000" lnSpcReduction="10000"/>
          </a:bodyPr>
          <a:lstStyle/>
          <a:p>
            <a:pPr lvl="0"/>
            <a:r>
              <a:rPr lang="en-GB" dirty="0"/>
              <a:t>The opportunity for officials to benefit from governance by a Board of Directors with a range of business and commercial experience and expertise </a:t>
            </a:r>
            <a:endParaRPr lang="en-GB" dirty="0" smtClean="0"/>
          </a:p>
          <a:p>
            <a:pPr lvl="0"/>
            <a:r>
              <a:rPr lang="en-GB" dirty="0" smtClean="0"/>
              <a:t>Opportunity </a:t>
            </a:r>
            <a:r>
              <a:rPr lang="en-GB" dirty="0"/>
              <a:t>to create more flexible and responsive services for children by bringing together a range of specialist services and </a:t>
            </a:r>
            <a:r>
              <a:rPr lang="en-GB" dirty="0" smtClean="0"/>
              <a:t>budgets</a:t>
            </a:r>
          </a:p>
          <a:p>
            <a:pPr lvl="0"/>
            <a:r>
              <a:rPr lang="en-GB" dirty="0" smtClean="0"/>
              <a:t>The </a:t>
            </a:r>
            <a:r>
              <a:rPr lang="en-GB" dirty="0"/>
              <a:t>potential to enhance service quality and income through increased focus on service provision under the direction of the </a:t>
            </a:r>
            <a:r>
              <a:rPr lang="en-GB" dirty="0" smtClean="0"/>
              <a:t>Board</a:t>
            </a:r>
            <a:endParaRPr lang="en-GB" dirty="0"/>
          </a:p>
          <a:p>
            <a:pPr lvl="0"/>
            <a:r>
              <a:rPr lang="en-GB" dirty="0"/>
              <a:t>The potential to expand the business activities of the organisation through </a:t>
            </a:r>
            <a:r>
              <a:rPr lang="en-GB" dirty="0" smtClean="0"/>
              <a:t>a </a:t>
            </a:r>
            <a:r>
              <a:rPr lang="en-GB" dirty="0"/>
              <a:t>trading </a:t>
            </a:r>
            <a:r>
              <a:rPr lang="en-GB" dirty="0" smtClean="0"/>
              <a:t>subsidiary</a:t>
            </a:r>
            <a:endParaRPr lang="en-GB" dirty="0"/>
          </a:p>
          <a:p>
            <a:pPr lvl="0"/>
            <a:endParaRPr lang="en-GB" dirty="0"/>
          </a:p>
        </p:txBody>
      </p:sp>
    </p:spTree>
    <p:extLst>
      <p:ext uri="{BB962C8B-B14F-4D97-AF65-F5344CB8AC3E}">
        <p14:creationId xmlns:p14="http://schemas.microsoft.com/office/powerpoint/2010/main" val="3657531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position</a:t>
            </a:r>
            <a:endParaRPr lang="en-GB" dirty="0"/>
          </a:p>
        </p:txBody>
      </p:sp>
      <p:sp>
        <p:nvSpPr>
          <p:cNvPr id="3" name="Content Placeholder 2"/>
          <p:cNvSpPr>
            <a:spLocks noGrp="1"/>
          </p:cNvSpPr>
          <p:nvPr>
            <p:ph idx="1"/>
          </p:nvPr>
        </p:nvSpPr>
        <p:spPr/>
        <p:txBody>
          <a:bodyPr/>
          <a:lstStyle/>
          <a:p>
            <a:r>
              <a:rPr lang="en-GB" dirty="0" smtClean="0"/>
              <a:t>Current arrangements are fragmented;</a:t>
            </a:r>
          </a:p>
          <a:p>
            <a:r>
              <a:rPr lang="en-GB" dirty="0" smtClean="0"/>
              <a:t>2014 Act led to increased services and the background is one of change, challenge and higher expectations;</a:t>
            </a:r>
          </a:p>
          <a:p>
            <a:r>
              <a:rPr lang="en-GB" dirty="0" smtClean="0"/>
              <a:t>Mixture of contracted, spot-purchase and in-house placement provision;</a:t>
            </a:r>
          </a:p>
          <a:p>
            <a:r>
              <a:rPr lang="en-GB" dirty="0" smtClean="0"/>
              <a:t>Limited scope to enhance preventive services;</a:t>
            </a:r>
          </a:p>
          <a:p>
            <a:r>
              <a:rPr lang="en-GB" dirty="0" smtClean="0"/>
              <a:t>Budget overspend.</a:t>
            </a:r>
            <a:endParaRPr lang="en-GB" dirty="0"/>
          </a:p>
        </p:txBody>
      </p:sp>
    </p:spTree>
    <p:extLst>
      <p:ext uri="{BB962C8B-B14F-4D97-AF65-F5344CB8AC3E}">
        <p14:creationId xmlns:p14="http://schemas.microsoft.com/office/powerpoint/2010/main" val="4854164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ALEO</a:t>
            </a:r>
            <a:endParaRPr lang="en-GB" dirty="0"/>
          </a:p>
        </p:txBody>
      </p:sp>
      <p:sp>
        <p:nvSpPr>
          <p:cNvPr id="3" name="Content Placeholder 2"/>
          <p:cNvSpPr>
            <a:spLocks noGrp="1"/>
          </p:cNvSpPr>
          <p:nvPr>
            <p:ph idx="1"/>
          </p:nvPr>
        </p:nvSpPr>
        <p:spPr/>
        <p:txBody>
          <a:bodyPr/>
          <a:lstStyle/>
          <a:p>
            <a:pPr lvl="0"/>
            <a:r>
              <a:rPr lang="en-GB" dirty="0"/>
              <a:t>The potential opportunity to secure alternative sources of funding not available to Local Authorities </a:t>
            </a:r>
            <a:endParaRPr lang="en-GB" dirty="0" smtClean="0"/>
          </a:p>
          <a:p>
            <a:pPr lvl="0"/>
            <a:r>
              <a:rPr lang="en-GB" dirty="0" smtClean="0"/>
              <a:t>The </a:t>
            </a:r>
            <a:r>
              <a:rPr lang="en-GB" dirty="0"/>
              <a:t>potential for greater ownership of the company and its activities by staff</a:t>
            </a:r>
          </a:p>
          <a:p>
            <a:pPr lvl="0"/>
            <a:r>
              <a:rPr lang="en-GB" dirty="0"/>
              <a:t>The potential for greater community identity with services delivered by a charity, not the Council</a:t>
            </a:r>
          </a:p>
        </p:txBody>
      </p:sp>
    </p:spTree>
    <p:extLst>
      <p:ext uri="{BB962C8B-B14F-4D97-AF65-F5344CB8AC3E}">
        <p14:creationId xmlns:p14="http://schemas.microsoft.com/office/powerpoint/2010/main" val="7273638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ALEO</a:t>
            </a:r>
            <a:endParaRPr lang="en-GB" dirty="0"/>
          </a:p>
        </p:txBody>
      </p:sp>
      <p:sp>
        <p:nvSpPr>
          <p:cNvPr id="3" name="Content Placeholder 2"/>
          <p:cNvSpPr>
            <a:spLocks noGrp="1"/>
          </p:cNvSpPr>
          <p:nvPr>
            <p:ph idx="1"/>
          </p:nvPr>
        </p:nvSpPr>
        <p:spPr/>
        <p:txBody>
          <a:bodyPr>
            <a:normAutofit fontScale="85000" lnSpcReduction="10000"/>
          </a:bodyPr>
          <a:lstStyle/>
          <a:p>
            <a:r>
              <a:rPr lang="en-GB" dirty="0"/>
              <a:t>The option to transfer the delivery of CPSS activity to an ALEO provides the Council with the opportunity to not only preserve the delivery of CPSS services, but also to potentially enhance and develop </a:t>
            </a:r>
            <a:r>
              <a:rPr lang="en-GB" dirty="0" smtClean="0"/>
              <a:t>them</a:t>
            </a:r>
          </a:p>
          <a:p>
            <a:r>
              <a:rPr lang="en-GB" dirty="0" smtClean="0"/>
              <a:t>Analysis </a:t>
            </a:r>
            <a:r>
              <a:rPr lang="en-GB" dirty="0"/>
              <a:t>indicates that, within a difficult financial climate for the Council, CPSS services would have a greater opportunity to act more commercially and to contribute £x in savings for the </a:t>
            </a:r>
            <a:r>
              <a:rPr lang="en-GB" dirty="0" smtClean="0"/>
              <a:t>Council</a:t>
            </a:r>
          </a:p>
          <a:p>
            <a:r>
              <a:rPr lang="en-GB" dirty="0" smtClean="0"/>
              <a:t>Potential for more focus </a:t>
            </a:r>
            <a:r>
              <a:rPr lang="en-GB" dirty="0"/>
              <a:t>on children’s needs under the direction of a Board of Directors with business and community </a:t>
            </a:r>
            <a:r>
              <a:rPr lang="en-GB" dirty="0" smtClean="0"/>
              <a:t>expertise</a:t>
            </a:r>
            <a:endParaRPr lang="en-GB" dirty="0"/>
          </a:p>
          <a:p>
            <a:endParaRPr lang="en-GB" dirty="0"/>
          </a:p>
        </p:txBody>
      </p:sp>
    </p:spTree>
    <p:extLst>
      <p:ext uri="{BB962C8B-B14F-4D97-AF65-F5344CB8AC3E}">
        <p14:creationId xmlns:p14="http://schemas.microsoft.com/office/powerpoint/2010/main" val="2518927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 Seeking views on whether ALEO should be considered </a:t>
            </a:r>
          </a:p>
          <a:p>
            <a:r>
              <a:rPr lang="en-GB" dirty="0" smtClean="0"/>
              <a:t>If ALEO or In house what services should </a:t>
            </a:r>
            <a:r>
              <a:rPr lang="en-GB" dirty="0"/>
              <a:t>b</a:t>
            </a:r>
            <a:r>
              <a:rPr lang="en-GB" dirty="0" smtClean="0"/>
              <a:t>e included </a:t>
            </a:r>
          </a:p>
          <a:p>
            <a:r>
              <a:rPr lang="en-GB" dirty="0" smtClean="0"/>
              <a:t>What is  role of third Sector in delivery of Services – feedback from  third sector workshop </a:t>
            </a:r>
            <a:endParaRPr lang="en-GB" dirty="0"/>
          </a:p>
        </p:txBody>
      </p:sp>
    </p:spTree>
    <p:extLst>
      <p:ext uri="{BB962C8B-B14F-4D97-AF65-F5344CB8AC3E}">
        <p14:creationId xmlns:p14="http://schemas.microsoft.com/office/powerpoint/2010/main" val="904531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Challenges</a:t>
            </a:r>
            <a:endParaRPr lang="en-GB" dirty="0"/>
          </a:p>
        </p:txBody>
      </p:sp>
      <p:sp>
        <p:nvSpPr>
          <p:cNvPr id="5" name="Content Placeholder 4"/>
          <p:cNvSpPr>
            <a:spLocks noGrp="1"/>
          </p:cNvSpPr>
          <p:nvPr>
            <p:ph idx="1"/>
          </p:nvPr>
        </p:nvSpPr>
        <p:spPr/>
        <p:txBody>
          <a:bodyPr>
            <a:normAutofit fontScale="92500" lnSpcReduction="20000"/>
          </a:bodyPr>
          <a:lstStyle/>
          <a:p>
            <a:r>
              <a:rPr lang="en-GB" dirty="0" smtClean="0"/>
              <a:t>Increased focus by Care Inspectorate on Looked After Children in all types of placement</a:t>
            </a:r>
          </a:p>
          <a:p>
            <a:r>
              <a:rPr lang="en-GB" dirty="0" smtClean="0"/>
              <a:t>Scottish Government Root and Branch review of care services</a:t>
            </a:r>
          </a:p>
          <a:p>
            <a:r>
              <a:rPr lang="en-GB" dirty="0" smtClean="0"/>
              <a:t>Financial backdrop for local government</a:t>
            </a:r>
          </a:p>
          <a:p>
            <a:r>
              <a:rPr lang="en-GB" dirty="0" smtClean="0"/>
              <a:t>Limited resources to manage commissioned services in Highland Council</a:t>
            </a:r>
          </a:p>
          <a:p>
            <a:r>
              <a:rPr lang="en-GB" dirty="0" smtClean="0"/>
              <a:t>Care and Learning structure is mostly focused around area management but is not sighted on LAC services which are mainly managed centrally</a:t>
            </a:r>
          </a:p>
          <a:p>
            <a:endParaRPr lang="en-GB" dirty="0"/>
          </a:p>
        </p:txBody>
      </p:sp>
    </p:spTree>
    <p:extLst>
      <p:ext uri="{BB962C8B-B14F-4D97-AF65-F5344CB8AC3E}">
        <p14:creationId xmlns:p14="http://schemas.microsoft.com/office/powerpoint/2010/main" val="2943575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Current residential resources</a:t>
            </a:r>
            <a:endParaRPr lang="en-GB" dirty="0"/>
          </a:p>
        </p:txBody>
      </p:sp>
      <p:sp>
        <p:nvSpPr>
          <p:cNvPr id="6" name="Content Placeholder 5"/>
          <p:cNvSpPr>
            <a:spLocks noGrp="1"/>
          </p:cNvSpPr>
          <p:nvPr>
            <p:ph idx="1"/>
          </p:nvPr>
        </p:nvSpPr>
        <p:spPr/>
        <p:txBody>
          <a:bodyPr>
            <a:normAutofit fontScale="92500" lnSpcReduction="10000"/>
          </a:bodyPr>
          <a:lstStyle/>
          <a:p>
            <a:r>
              <a:rPr lang="en-GB" dirty="0" smtClean="0"/>
              <a:t>In-house four main units, linked houses, two emergency units, two respite units, one 2-bed unit for young people with a disability and one 2-bed unit with embedded education support</a:t>
            </a:r>
          </a:p>
          <a:p>
            <a:r>
              <a:rPr lang="en-GB" dirty="0" smtClean="0"/>
              <a:t>Old Perth Road house and flats managed by Y People</a:t>
            </a:r>
          </a:p>
          <a:p>
            <a:r>
              <a:rPr lang="en-GB" dirty="0" smtClean="0"/>
              <a:t>Northern Lights provided under contract by Barnardo’s</a:t>
            </a:r>
          </a:p>
          <a:p>
            <a:r>
              <a:rPr lang="en-GB" dirty="0" smtClean="0"/>
              <a:t>3 residential units provided under contract by Aberlour</a:t>
            </a:r>
            <a:endParaRPr lang="en-GB" dirty="0"/>
          </a:p>
        </p:txBody>
      </p:sp>
    </p:spTree>
    <p:extLst>
      <p:ext uri="{BB962C8B-B14F-4D97-AF65-F5344CB8AC3E}">
        <p14:creationId xmlns:p14="http://schemas.microsoft.com/office/powerpoint/2010/main" val="2901270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Spot purchase</a:t>
            </a:r>
            <a:endParaRPr lang="en-GB" dirty="0"/>
          </a:p>
        </p:txBody>
      </p:sp>
      <p:sp>
        <p:nvSpPr>
          <p:cNvPr id="3" name="Content Placeholder 2"/>
          <p:cNvSpPr>
            <a:spLocks noGrp="1"/>
          </p:cNvSpPr>
          <p:nvPr>
            <p:ph idx="1"/>
          </p:nvPr>
        </p:nvSpPr>
        <p:spPr/>
        <p:txBody>
          <a:bodyPr>
            <a:normAutofit/>
          </a:bodyPr>
          <a:lstStyle/>
          <a:p>
            <a:r>
              <a:rPr lang="en-GB" dirty="0" smtClean="0"/>
              <a:t>48 spot-purchased placements</a:t>
            </a:r>
            <a:endParaRPr lang="en-GB" dirty="0"/>
          </a:p>
          <a:p>
            <a:r>
              <a:rPr lang="en-GB" dirty="0" smtClean="0"/>
              <a:t>35 out with Highland area.</a:t>
            </a:r>
          </a:p>
          <a:p>
            <a:r>
              <a:rPr lang="en-GB" dirty="0" smtClean="0"/>
              <a:t>Budget of £10m</a:t>
            </a:r>
          </a:p>
          <a:p>
            <a:r>
              <a:rPr lang="en-GB" dirty="0" smtClean="0"/>
              <a:t>Spend of £13m</a:t>
            </a:r>
          </a:p>
          <a:p>
            <a:r>
              <a:rPr lang="en-GB" dirty="0" smtClean="0"/>
              <a:t>Placements purchased from Scotland Excel framework</a:t>
            </a:r>
          </a:p>
          <a:p>
            <a:r>
              <a:rPr lang="en-GB" dirty="0" smtClean="0"/>
              <a:t>Two main providers in Highland with no contractual relationship with Highland Council</a:t>
            </a:r>
            <a:endParaRPr lang="en-GB" dirty="0"/>
          </a:p>
        </p:txBody>
      </p:sp>
    </p:spTree>
    <p:extLst>
      <p:ext uri="{BB962C8B-B14F-4D97-AF65-F5344CB8AC3E}">
        <p14:creationId xmlns:p14="http://schemas.microsoft.com/office/powerpoint/2010/main" val="2103661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resources</a:t>
            </a:r>
            <a:endParaRPr lang="en-GB" dirty="0"/>
          </a:p>
        </p:txBody>
      </p:sp>
      <p:sp>
        <p:nvSpPr>
          <p:cNvPr id="3" name="Content Placeholder 2"/>
          <p:cNvSpPr>
            <a:spLocks noGrp="1"/>
          </p:cNvSpPr>
          <p:nvPr>
            <p:ph idx="1"/>
          </p:nvPr>
        </p:nvSpPr>
        <p:spPr/>
        <p:txBody>
          <a:bodyPr/>
          <a:lstStyle/>
          <a:p>
            <a:r>
              <a:rPr lang="en-GB" dirty="0" smtClean="0"/>
              <a:t>Planefield House – accommodation and support under contract from Highland Homeless Trust</a:t>
            </a:r>
          </a:p>
          <a:p>
            <a:r>
              <a:rPr lang="en-GB" dirty="0" smtClean="0"/>
              <a:t>Y People – outreach support</a:t>
            </a:r>
          </a:p>
          <a:p>
            <a:r>
              <a:rPr lang="en-GB" dirty="0" smtClean="0"/>
              <a:t>Throughcare/aftercare service – under contract from Barnardo’s</a:t>
            </a:r>
          </a:p>
          <a:p>
            <a:r>
              <a:rPr lang="en-GB" dirty="0" smtClean="0"/>
              <a:t>Flats and houses available for supported accommodation</a:t>
            </a:r>
            <a:endParaRPr lang="en-GB" dirty="0"/>
          </a:p>
        </p:txBody>
      </p:sp>
    </p:spTree>
    <p:extLst>
      <p:ext uri="{BB962C8B-B14F-4D97-AF65-F5344CB8AC3E}">
        <p14:creationId xmlns:p14="http://schemas.microsoft.com/office/powerpoint/2010/main" val="449201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Other resources continued</a:t>
            </a:r>
            <a:endParaRPr lang="en-GB" dirty="0"/>
          </a:p>
        </p:txBody>
      </p:sp>
      <p:sp>
        <p:nvSpPr>
          <p:cNvPr id="9" name="Content Placeholder 8"/>
          <p:cNvSpPr>
            <a:spLocks noGrp="1"/>
          </p:cNvSpPr>
          <p:nvPr>
            <p:ph idx="1"/>
          </p:nvPr>
        </p:nvSpPr>
        <p:spPr/>
        <p:txBody>
          <a:bodyPr>
            <a:normAutofit fontScale="92500"/>
          </a:bodyPr>
          <a:lstStyle/>
          <a:p>
            <a:r>
              <a:rPr lang="en-GB" dirty="0" smtClean="0"/>
              <a:t>Fostering and adoption service – which includes spot-purchase of fostering placements from Independent Fostering Agencies</a:t>
            </a:r>
          </a:p>
          <a:p>
            <a:r>
              <a:rPr lang="en-GB" dirty="0" smtClean="0"/>
              <a:t>Intensive Support Service contracted from Action for Children</a:t>
            </a:r>
          </a:p>
          <a:p>
            <a:r>
              <a:rPr lang="en-GB" dirty="0" smtClean="0"/>
              <a:t>Children 1</a:t>
            </a:r>
            <a:r>
              <a:rPr lang="en-GB" baseline="30000" dirty="0" smtClean="0"/>
              <a:t>st</a:t>
            </a:r>
            <a:r>
              <a:rPr lang="en-GB" dirty="0" smtClean="0"/>
              <a:t> contracted service to support kinship carers</a:t>
            </a:r>
          </a:p>
          <a:p>
            <a:r>
              <a:rPr lang="en-GB" dirty="0" smtClean="0"/>
              <a:t>Who Cares? Scotland contracted to provide advocacy and engagement service to CEYP</a:t>
            </a:r>
          </a:p>
          <a:p>
            <a:endParaRPr lang="en-GB" dirty="0" smtClean="0"/>
          </a:p>
          <a:p>
            <a:endParaRPr lang="en-GB" dirty="0"/>
          </a:p>
        </p:txBody>
      </p:sp>
    </p:spTree>
    <p:extLst>
      <p:ext uri="{BB962C8B-B14F-4D97-AF65-F5344CB8AC3E}">
        <p14:creationId xmlns:p14="http://schemas.microsoft.com/office/powerpoint/2010/main" val="3527816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Twin aspirations</a:t>
            </a:r>
            <a:endParaRPr lang="en-GB" dirty="0"/>
          </a:p>
        </p:txBody>
      </p:sp>
      <p:sp>
        <p:nvSpPr>
          <p:cNvPr id="3" name="Content Placeholder 2"/>
          <p:cNvSpPr>
            <a:spLocks noGrp="1"/>
          </p:cNvSpPr>
          <p:nvPr>
            <p:ph idx="1"/>
          </p:nvPr>
        </p:nvSpPr>
        <p:spPr/>
        <p:txBody>
          <a:bodyPr/>
          <a:lstStyle/>
          <a:p>
            <a:r>
              <a:rPr lang="en-GB" dirty="0" smtClean="0"/>
              <a:t>To improve outcomes for our Looked After children</a:t>
            </a:r>
          </a:p>
          <a:p>
            <a:r>
              <a:rPr lang="en-GB" dirty="0" smtClean="0"/>
              <a:t>To use money effectively to support this aim</a:t>
            </a:r>
          </a:p>
          <a:p>
            <a:endParaRPr lang="en-GB" dirty="0" smtClean="0"/>
          </a:p>
          <a:p>
            <a:endParaRPr lang="en-GB" dirty="0"/>
          </a:p>
        </p:txBody>
      </p:sp>
    </p:spTree>
    <p:extLst>
      <p:ext uri="{BB962C8B-B14F-4D97-AF65-F5344CB8AC3E}">
        <p14:creationId xmlns:p14="http://schemas.microsoft.com/office/powerpoint/2010/main" val="4141451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case for LAC</a:t>
            </a:r>
            <a:endParaRPr lang="en-GB" dirty="0"/>
          </a:p>
        </p:txBody>
      </p:sp>
      <p:sp>
        <p:nvSpPr>
          <p:cNvPr id="3" name="Content Placeholder 2"/>
          <p:cNvSpPr>
            <a:spLocks noGrp="1"/>
          </p:cNvSpPr>
          <p:nvPr>
            <p:ph idx="1"/>
          </p:nvPr>
        </p:nvSpPr>
        <p:spPr/>
        <p:txBody>
          <a:bodyPr/>
          <a:lstStyle/>
          <a:p>
            <a:r>
              <a:rPr lang="en-GB" dirty="0" smtClean="0"/>
              <a:t>Approved by committee</a:t>
            </a:r>
          </a:p>
          <a:p>
            <a:r>
              <a:rPr lang="en-GB" dirty="0" smtClean="0"/>
              <a:t>Four year plan to develop resources in Highland, whilst returning young people from expensive purchased placements to fund new resources</a:t>
            </a:r>
            <a:endParaRPr lang="en-GB" dirty="0"/>
          </a:p>
        </p:txBody>
      </p:sp>
    </p:spTree>
    <p:extLst>
      <p:ext uri="{BB962C8B-B14F-4D97-AF65-F5344CB8AC3E}">
        <p14:creationId xmlns:p14="http://schemas.microsoft.com/office/powerpoint/2010/main" val="67358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1005</Words>
  <Application>Microsoft Office PowerPoint</Application>
  <PresentationFormat>On-screen Show (4:3)</PresentationFormat>
  <Paragraphs>107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workshop 25th   April 2018  Children Commissioned Services  potential for ALEO </vt:lpstr>
      <vt:lpstr>Current position</vt:lpstr>
      <vt:lpstr>Challenges</vt:lpstr>
      <vt:lpstr>Current residential resources</vt:lpstr>
      <vt:lpstr>Spot purchase</vt:lpstr>
      <vt:lpstr>Other resources</vt:lpstr>
      <vt:lpstr>Other resources continued</vt:lpstr>
      <vt:lpstr>Twin aspirations</vt:lpstr>
      <vt:lpstr>Business case for LAC</vt:lpstr>
      <vt:lpstr>The way forward</vt:lpstr>
      <vt:lpstr>Both options - what would it include?</vt:lpstr>
      <vt:lpstr>How would it be different?</vt:lpstr>
      <vt:lpstr>In-house hub </vt:lpstr>
      <vt:lpstr>In house hub</vt:lpstr>
      <vt:lpstr>In house hub</vt:lpstr>
      <vt:lpstr>In house hub</vt:lpstr>
      <vt:lpstr>In house hub</vt:lpstr>
      <vt:lpstr>ALEO</vt:lpstr>
      <vt:lpstr>ALEO</vt:lpstr>
      <vt:lpstr>ALEO</vt:lpstr>
      <vt:lpstr>ALEO</vt:lpstr>
      <vt:lpstr>Conclusion</vt:lpstr>
    </vt:vector>
  </TitlesOfParts>
  <Company>Highland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case for an in-house hub</dc:title>
  <dc:creator>Sandra Campbell</dc:creator>
  <cp:lastModifiedBy>Carron McDiarmid</cp:lastModifiedBy>
  <cp:revision>42</cp:revision>
  <dcterms:created xsi:type="dcterms:W3CDTF">2018-04-13T12:12:07Z</dcterms:created>
  <dcterms:modified xsi:type="dcterms:W3CDTF">2018-04-20T14:24:28Z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-1585392345</vt:i4>
  </property>
  <property fmtid="{D5CDD505-2E9C-101B-9397-08002B2CF9AE}" pid="3" name="_NewReviewCycle">
    <vt:lpwstr/>
  </property>
  <property fmtid="{D5CDD505-2E9C-101B-9397-08002B2CF9AE}" pid="4" name="_EmailSubject">
    <vt:lpwstr>redesign updates</vt:lpwstr>
  </property>
  <property fmtid="{D5CDD505-2E9C-101B-9397-08002B2CF9AE}" pid="5" name="_AuthorEmail">
    <vt:lpwstr>carron.mcdiarmid@highland.gov.uk</vt:lpwstr>
  </property>
  <property fmtid="{D5CDD505-2E9C-101B-9397-08002B2CF9AE}" pid="6" name="_AuthorEmailDisplayName">
    <vt:lpwstr>Carron McDiarmid</vt:lpwstr>
  </property>
  <property fmtid="{D5CDD505-2E9C-101B-9397-08002B2CF9AE}" pid="7" name="_PreviousAdHocReviewCycleID">
    <vt:i4>-296141337</vt:i4>
  </property>
</Properties>
</file>