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handoutMasterIdLst>
    <p:handoutMasterId r:id="rId43"/>
  </p:handoutMasterIdLst>
  <p:sldIdLst>
    <p:sldId id="264" r:id="rId3"/>
    <p:sldId id="272" r:id="rId4"/>
    <p:sldId id="291" r:id="rId5"/>
    <p:sldId id="282" r:id="rId6"/>
    <p:sldId id="281" r:id="rId7"/>
    <p:sldId id="279" r:id="rId8"/>
    <p:sldId id="273" r:id="rId9"/>
    <p:sldId id="283" r:id="rId10"/>
    <p:sldId id="276" r:id="rId11"/>
    <p:sldId id="274" r:id="rId12"/>
    <p:sldId id="289" r:id="rId13"/>
    <p:sldId id="288" r:id="rId14"/>
    <p:sldId id="278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6" r:id="rId34"/>
    <p:sldId id="317" r:id="rId35"/>
    <p:sldId id="310" r:id="rId36"/>
    <p:sldId id="311" r:id="rId37"/>
    <p:sldId id="318" r:id="rId38"/>
    <p:sldId id="319" r:id="rId39"/>
    <p:sldId id="312" r:id="rId40"/>
    <p:sldId id="290" r:id="rId4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81" autoAdjust="0"/>
  </p:normalViewPr>
  <p:slideViewPr>
    <p:cSldViewPr>
      <p:cViewPr>
        <p:scale>
          <a:sx n="62" d="100"/>
          <a:sy n="62" d="100"/>
        </p:scale>
        <p:origin x="-4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Presentation main </a:t>
            </a:r>
            <a:br>
              <a:rPr lang="en-US" dirty="0" smtClean="0"/>
            </a:br>
            <a:r>
              <a:rPr lang="en-US" dirty="0" smtClean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20/04/2018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rgbClr val="2F7C3A"/>
                </a:solidFill>
              </a:rPr>
              <a:t>Presentation main </a:t>
            </a:r>
            <a:br>
              <a:rPr lang="en-US" dirty="0" smtClean="0">
                <a:solidFill>
                  <a:srgbClr val="2F7C3A"/>
                </a:solidFill>
              </a:rPr>
            </a:br>
            <a:r>
              <a:rPr lang="en-US" dirty="0" smtClean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 Park Redesign Highland -</a:t>
            </a:r>
            <a:br>
              <a:rPr lang="en-GB" dirty="0" smtClean="0"/>
            </a:br>
            <a:r>
              <a:rPr lang="en-GB" dirty="0" smtClean="0"/>
              <a:t>Parking With Purpose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Vision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2400" dirty="0"/>
              <a:t>Ensure that good local data is available to decision-makers.</a:t>
            </a:r>
            <a:endParaRPr lang="en-GB" sz="2400" dirty="0"/>
          </a:p>
          <a:p>
            <a:pPr lvl="0"/>
            <a:r>
              <a:rPr lang="en-CA" sz="2400" dirty="0"/>
              <a:t>Be based on transparent rules which are applied consistently and fairly across Highland.</a:t>
            </a:r>
            <a:endParaRPr lang="en-GB" sz="2400" dirty="0"/>
          </a:p>
          <a:p>
            <a:pPr lvl="0"/>
            <a:r>
              <a:rPr lang="en-CA" sz="2400" dirty="0"/>
              <a:t>Ensure that parking revenue contributes to local infrastructure improvement, including expansion of the parking estate and sustainable travel.  </a:t>
            </a:r>
            <a:endParaRPr lang="en-CA" sz="2400" dirty="0" smtClean="0"/>
          </a:p>
          <a:p>
            <a:r>
              <a:rPr lang="en-GB" sz="2400" dirty="0"/>
              <a:t>Allocation of parking revenue should take account of local needs.</a:t>
            </a:r>
          </a:p>
          <a:p>
            <a:pPr lvl="0"/>
            <a:r>
              <a:rPr lang="en-CA" sz="2400" dirty="0" smtClean="0"/>
              <a:t>Ensure </a:t>
            </a:r>
            <a:r>
              <a:rPr lang="en-CA" sz="2400" dirty="0"/>
              <a:t>that pricing strategies are adopted which differentiate the market and support behavioural change.</a:t>
            </a:r>
            <a:endParaRPr lang="en-GB" sz="2400" dirty="0"/>
          </a:p>
          <a:p>
            <a:pPr lvl="0"/>
            <a:r>
              <a:rPr lang="en-CA" sz="2400" dirty="0"/>
              <a:t>Be delivered in a cost-effective way.</a:t>
            </a:r>
            <a:endParaRPr lang="en-GB" sz="2400" dirty="0"/>
          </a:p>
          <a:p>
            <a:pPr marL="0" indent="0">
              <a:spcAft>
                <a:spcPts val="600"/>
              </a:spcAft>
              <a:buNone/>
            </a:pPr>
            <a:endParaRPr lang="en-GB" sz="26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354162"/>
          </a:xfrm>
        </p:spPr>
        <p:txBody>
          <a:bodyPr/>
          <a:lstStyle/>
          <a:p>
            <a:r>
              <a:rPr lang="en-GB" dirty="0" smtClean="0"/>
              <a:t>Translating the vision into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If Board Members support this direction of travel, further policy development is required leading to a report </a:t>
            </a:r>
            <a:r>
              <a:rPr lang="en-GB" dirty="0"/>
              <a:t>for </a:t>
            </a:r>
            <a:r>
              <a:rPr lang="en-GB" dirty="0" smtClean="0"/>
              <a:t>Council/Committee setting out </a:t>
            </a:r>
            <a:r>
              <a:rPr lang="en-GB" dirty="0"/>
              <a:t>a revised </a:t>
            </a:r>
            <a:r>
              <a:rPr lang="en-GB" dirty="0" smtClean="0"/>
              <a:t>policy </a:t>
            </a:r>
            <a:r>
              <a:rPr lang="en-GB" dirty="0"/>
              <a:t>for the management of </a:t>
            </a:r>
            <a:r>
              <a:rPr lang="en-GB" dirty="0" smtClean="0"/>
              <a:t>car </a:t>
            </a:r>
            <a:r>
              <a:rPr lang="en-GB" dirty="0"/>
              <a:t>p</a:t>
            </a:r>
            <a:r>
              <a:rPr lang="en-GB" dirty="0" smtClean="0"/>
              <a:t>arking </a:t>
            </a:r>
            <a:r>
              <a:rPr lang="en-GB" dirty="0"/>
              <a:t>across the </a:t>
            </a:r>
            <a:r>
              <a:rPr lang="en-GB" dirty="0" smtClean="0"/>
              <a:t>Highlands for Members to consider. </a:t>
            </a:r>
            <a:endParaRPr lang="en-GB" sz="1400" dirty="0"/>
          </a:p>
          <a:p>
            <a:pPr marL="0" indent="0">
              <a:buNone/>
            </a:pPr>
            <a:r>
              <a:rPr lang="en-GB" dirty="0" smtClean="0"/>
              <a:t>2. The report should include proposals:</a:t>
            </a:r>
          </a:p>
          <a:p>
            <a:r>
              <a:rPr lang="en-GB" dirty="0" smtClean="0"/>
              <a:t>To amend the Scheme of Delegation to give local committees powers to decide on how to invest surplus income locally</a:t>
            </a:r>
          </a:p>
        </p:txBody>
      </p:sp>
    </p:spTree>
    <p:extLst>
      <p:ext uri="{BB962C8B-B14F-4D97-AF65-F5344CB8AC3E}">
        <p14:creationId xmlns:p14="http://schemas.microsoft.com/office/powerpoint/2010/main" val="1637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706090"/>
          </a:xfrm>
        </p:spPr>
        <p:txBody>
          <a:bodyPr/>
          <a:lstStyle/>
          <a:p>
            <a:r>
              <a:rPr lang="en-GB" dirty="0"/>
              <a:t>Translating the vision into </a:t>
            </a:r>
            <a:r>
              <a:rPr lang="en-GB" dirty="0" smtClean="0"/>
              <a:t>policy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052736"/>
            <a:ext cx="8064896" cy="5256584"/>
          </a:xfrm>
        </p:spPr>
        <p:txBody>
          <a:bodyPr/>
          <a:lstStyle/>
          <a:p>
            <a:r>
              <a:rPr lang="en-GB" dirty="0" smtClean="0"/>
              <a:t>On </a:t>
            </a:r>
            <a:r>
              <a:rPr lang="en-GB" dirty="0"/>
              <a:t>how we should encourage operators to offer end-to-end journeys rather than separate buses, trains and planes;</a:t>
            </a:r>
          </a:p>
          <a:p>
            <a:r>
              <a:rPr lang="en-GB" dirty="0" smtClean="0"/>
              <a:t>To ensure car parking arrangements across the Highlands are  integrated with development plans;</a:t>
            </a:r>
          </a:p>
          <a:p>
            <a:r>
              <a:rPr lang="en-GB" dirty="0" smtClean="0"/>
              <a:t>To draw on the experience of other mixed rural and urban regions to understand how to predict future changes in behaviour. In particular the impact of the change to electric vehicles;</a:t>
            </a:r>
          </a:p>
          <a:p>
            <a:r>
              <a:rPr lang="en-GB" dirty="0" smtClean="0"/>
              <a:t>To ensure </a:t>
            </a:r>
            <a:r>
              <a:rPr lang="en-GB" dirty="0"/>
              <a:t>integration of car park provision and charging regimes to encourage growth and investment in our Tourist based economy</a:t>
            </a:r>
          </a:p>
        </p:txBody>
      </p:sp>
    </p:spTree>
    <p:extLst>
      <p:ext uri="{BB962C8B-B14F-4D97-AF65-F5344CB8AC3E}">
        <p14:creationId xmlns:p14="http://schemas.microsoft.com/office/powerpoint/2010/main" val="8166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08912" cy="706090"/>
          </a:xfrm>
        </p:spPr>
        <p:txBody>
          <a:bodyPr/>
          <a:lstStyle/>
          <a:p>
            <a:r>
              <a:rPr lang="en-GB" dirty="0"/>
              <a:t>Translating the vision into </a:t>
            </a:r>
            <a:r>
              <a:rPr lang="en-GB" dirty="0" smtClean="0"/>
              <a:t>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roll </a:t>
            </a:r>
            <a:r>
              <a:rPr lang="en-GB" dirty="0"/>
              <a:t>out the benefits of the new Policy across the Highlands </a:t>
            </a:r>
            <a:r>
              <a:rPr lang="en-GB" dirty="0" smtClean="0"/>
              <a:t>with local </a:t>
            </a:r>
            <a:r>
              <a:rPr lang="en-GB" dirty="0"/>
              <a:t>c</a:t>
            </a:r>
            <a:r>
              <a:rPr lang="en-GB" dirty="0" smtClean="0"/>
              <a:t>ommittees making decisions and engaging with their community partnership.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dirty="0" smtClean="0"/>
              <a:t>To work </a:t>
            </a:r>
            <a:r>
              <a:rPr lang="en-GB" dirty="0"/>
              <a:t>with </a:t>
            </a:r>
            <a:r>
              <a:rPr lang="en-GB" dirty="0" smtClean="0"/>
              <a:t>national </a:t>
            </a:r>
            <a:r>
              <a:rPr lang="en-GB" dirty="0"/>
              <a:t>g</a:t>
            </a:r>
            <a:r>
              <a:rPr lang="en-GB" dirty="0" smtClean="0"/>
              <a:t>overnment </a:t>
            </a:r>
            <a:r>
              <a:rPr lang="en-GB" dirty="0"/>
              <a:t>and partner agencies such as Hi Trans and HIE to meet the challenges and maximise the opportunities of changes in </a:t>
            </a:r>
            <a:r>
              <a:rPr lang="en-GB" dirty="0" smtClean="0"/>
              <a:t>behaviour.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dirty="0" smtClean="0"/>
              <a:t>To </a:t>
            </a:r>
            <a:r>
              <a:rPr lang="en-GB" dirty="0"/>
              <a:t>promote the community benefits of effective traffic management for residents, visitors and the local economy.</a:t>
            </a:r>
          </a:p>
        </p:txBody>
      </p:sp>
    </p:spTree>
    <p:extLst>
      <p:ext uri="{BB962C8B-B14F-4D97-AF65-F5344CB8AC3E}">
        <p14:creationId xmlns:p14="http://schemas.microsoft.com/office/powerpoint/2010/main" val="41565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improvement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dirty="0" smtClean="0"/>
              <a:t>Improving the Current </a:t>
            </a:r>
            <a:r>
              <a:rPr lang="en-GB" b="1" dirty="0"/>
              <a:t>Administration Process</a:t>
            </a:r>
          </a:p>
        </p:txBody>
      </p:sp>
    </p:spTree>
    <p:extLst>
      <p:ext uri="{BB962C8B-B14F-4D97-AF65-F5344CB8AC3E}">
        <p14:creationId xmlns:p14="http://schemas.microsoft.com/office/powerpoint/2010/main" val="1846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the current Administration </a:t>
            </a:r>
            <a:r>
              <a:rPr lang="en-GB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1. Carry out </a:t>
            </a:r>
            <a:r>
              <a:rPr lang="en-GB" dirty="0"/>
              <a:t>a LEAN Review in 2019/20 into </a:t>
            </a:r>
            <a:r>
              <a:rPr lang="en-GB" dirty="0" smtClean="0"/>
              <a:t>the relationship between parking services and the roads operations teams.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 smtClean="0"/>
              <a:t>2. Improve our data collection on how car parks are used (to improve our income modelling, car park management and to make car parks easier to use).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 smtClean="0"/>
              <a:t>3. Ensure </a:t>
            </a:r>
            <a:r>
              <a:rPr lang="en-GB" dirty="0"/>
              <a:t>that the parking strategy has a higher profile in the Community Services Service Plan with key performance information being developed for regular reporting and scrutiny purposes, including links with Service </a:t>
            </a:r>
            <a:r>
              <a:rPr lang="en-GB" dirty="0" smtClean="0"/>
              <a:t>priorities.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improvement </a:t>
            </a:r>
            <a:r>
              <a:rPr lang="en-GB" dirty="0" smtClean="0"/>
              <a:t>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Financial </a:t>
            </a:r>
            <a:r>
              <a:rPr lang="en-GB" b="1" dirty="0"/>
              <a:t>Management &amp; Business Planning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1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Management &amp; Business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Develop </a:t>
            </a:r>
            <a:r>
              <a:rPr lang="en-GB" dirty="0"/>
              <a:t>the </a:t>
            </a:r>
            <a:r>
              <a:rPr lang="en-GB" dirty="0" smtClean="0"/>
              <a:t>present model </a:t>
            </a:r>
            <a:r>
              <a:rPr lang="en-GB" dirty="0"/>
              <a:t>in support of transport </a:t>
            </a:r>
            <a:r>
              <a:rPr lang="en-GB" dirty="0" smtClean="0"/>
              <a:t>planning.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2. Prepare </a:t>
            </a:r>
            <a:r>
              <a:rPr lang="en-GB" dirty="0"/>
              <a:t>a business case to ensure that the best </a:t>
            </a:r>
            <a:r>
              <a:rPr lang="en-GB" dirty="0" smtClean="0"/>
              <a:t>IT solution </a:t>
            </a:r>
            <a:r>
              <a:rPr lang="en-GB" dirty="0"/>
              <a:t>is found for revenue collection and recovery of data on car park usage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3. Incorporate </a:t>
            </a:r>
            <a:r>
              <a:rPr lang="en-GB" dirty="0"/>
              <a:t>the </a:t>
            </a:r>
            <a:r>
              <a:rPr lang="en-GB" dirty="0" smtClean="0"/>
              <a:t>Service’s policy </a:t>
            </a:r>
            <a:r>
              <a:rPr lang="en-GB" dirty="0"/>
              <a:t>work </a:t>
            </a:r>
            <a:r>
              <a:rPr lang="en-GB" dirty="0" smtClean="0"/>
              <a:t>to date </a:t>
            </a:r>
            <a:r>
              <a:rPr lang="en-GB" dirty="0"/>
              <a:t>into the new policy on car park management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0986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Management &amp; Business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4. Recognise </a:t>
            </a:r>
            <a:r>
              <a:rPr lang="en-GB" dirty="0"/>
              <a:t>the distinct nature of parking income and the restrictions on what any surpluses can be spent on. Ensure </a:t>
            </a:r>
            <a:r>
              <a:rPr lang="en-GB" dirty="0" smtClean="0"/>
              <a:t>an appropriate coding </a:t>
            </a:r>
            <a:r>
              <a:rPr lang="en-GB" dirty="0"/>
              <a:t>structure </a:t>
            </a:r>
            <a:r>
              <a:rPr lang="en-GB" dirty="0" smtClean="0"/>
              <a:t>is in place to </a:t>
            </a:r>
            <a:r>
              <a:rPr lang="en-GB" dirty="0"/>
              <a:t>record detailed income &amp; expenditure to support analysis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5. Investigate </a:t>
            </a:r>
            <a:r>
              <a:rPr lang="en-GB" dirty="0"/>
              <a:t>additional revenue generating opportunities from the parking estate.</a:t>
            </a:r>
          </a:p>
        </p:txBody>
      </p:sp>
    </p:spTree>
    <p:extLst>
      <p:ext uri="{BB962C8B-B14F-4D97-AF65-F5344CB8AC3E}">
        <p14:creationId xmlns:p14="http://schemas.microsoft.com/office/powerpoint/2010/main" val="15266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improvement </a:t>
            </a:r>
            <a:r>
              <a:rPr lang="en-GB" dirty="0" smtClean="0"/>
              <a:t>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Council’s </a:t>
            </a:r>
            <a:r>
              <a:rPr lang="en-GB" b="1" dirty="0"/>
              <a:t>Parking Estate - Identifying Additional Parking Opportunities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9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820472" cy="5256584"/>
          </a:xfrm>
        </p:spPr>
        <p:txBody>
          <a:bodyPr/>
          <a:lstStyle/>
          <a:p>
            <a:pPr marL="514350" lvl="0" indent="-514350">
              <a:buAutoNum type="arabicPeriod"/>
            </a:pPr>
            <a:r>
              <a:rPr lang="en-GB" sz="2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Reflecting your feedback</a:t>
            </a:r>
          </a:p>
          <a:p>
            <a:pPr marL="514350" lvl="0" indent="-514350">
              <a:buAutoNum type="arabicPeriod"/>
            </a:pPr>
            <a:r>
              <a:rPr lang="en-GB" sz="2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proposed vision</a:t>
            </a:r>
          </a:p>
          <a:p>
            <a:pPr marL="514350" lvl="0" indent="-514350">
              <a:buAutoNum type="arabicPeriod"/>
            </a:pPr>
            <a:r>
              <a:rPr lang="en-GB" sz="2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Translating the vision into policy</a:t>
            </a:r>
          </a:p>
          <a:p>
            <a:pPr marL="514350" lvl="0" indent="-514350">
              <a:buAutoNum type="arabicPeriod"/>
            </a:pPr>
            <a:r>
              <a:rPr lang="en-GB" sz="2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Other improvement proposals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Improving the current </a:t>
            </a:r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Administration </a:t>
            </a:r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Process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Improving financial </a:t>
            </a:r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Management &amp; Business </a:t>
            </a:r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Planning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Improving the Council’s </a:t>
            </a:r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Parking Estate - Identifying Additional Parking </a:t>
            </a:r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Opportunities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Stakeholder &amp; Staff </a:t>
            </a:r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Views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Parking revenue and commercial opportunities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Delivery on localism</a:t>
            </a:r>
          </a:p>
          <a:p>
            <a:r>
              <a:rPr lang="en-GB" sz="2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Improving pricing strategies and business processes</a:t>
            </a:r>
          </a:p>
          <a:p>
            <a:pPr marL="0" indent="0">
              <a:buNone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5. </a:t>
            </a:r>
            <a:r>
              <a:rPr lang="en-GB" sz="2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actions proposed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 smtClean="0"/>
          </a:p>
          <a:p>
            <a:pPr marL="0" lvl="0" indent="0">
              <a:buNone/>
            </a:pP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Council’s Parking Estate - Identifying Additional Parking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704856" cy="41764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1. Resource </a:t>
            </a:r>
            <a:r>
              <a:rPr lang="en-GB" dirty="0"/>
              <a:t>the development of a database to show all land currently under the control/ownership of the Council used for Car </a:t>
            </a:r>
            <a:r>
              <a:rPr lang="en-GB" dirty="0" smtClean="0"/>
              <a:t>Parking.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dirty="0"/>
              <a:t>2</a:t>
            </a:r>
            <a:r>
              <a:rPr lang="en-GB" dirty="0" smtClean="0"/>
              <a:t>. Identify </a:t>
            </a:r>
            <a:r>
              <a:rPr lang="en-GB" dirty="0"/>
              <a:t>land which could be used for Car </a:t>
            </a:r>
            <a:r>
              <a:rPr lang="en-GB" dirty="0" smtClean="0"/>
              <a:t>Parking.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dirty="0" smtClean="0"/>
              <a:t>3. </a:t>
            </a:r>
            <a:r>
              <a:rPr lang="en-GB" dirty="0"/>
              <a:t>Identify sites currently used for </a:t>
            </a:r>
            <a:r>
              <a:rPr lang="en-GB" dirty="0" smtClean="0"/>
              <a:t>car parking </a:t>
            </a:r>
            <a:r>
              <a:rPr lang="en-GB" dirty="0"/>
              <a:t>and audit the income against the potential for them to be sold or developed as a site for Housing or </a:t>
            </a:r>
            <a:r>
              <a:rPr lang="en-GB" dirty="0" smtClean="0"/>
              <a:t>commercial </a:t>
            </a:r>
            <a:r>
              <a:rPr lang="en-GB" dirty="0"/>
              <a:t>use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7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Council’s Parking Estate - Identifying Additional Parking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60840" cy="439248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4. Seek </a:t>
            </a:r>
            <a:r>
              <a:rPr lang="en-GB" dirty="0"/>
              <a:t>actual costs to bring priority car parks to a standard suitable for </a:t>
            </a:r>
            <a:r>
              <a:rPr lang="en-GB" dirty="0" smtClean="0"/>
              <a:t>introducing </a:t>
            </a:r>
            <a:r>
              <a:rPr lang="en-GB" dirty="0"/>
              <a:t>charging. </a:t>
            </a:r>
            <a:endParaRPr lang="en-GB" dirty="0" smtClean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dirty="0"/>
              <a:t>5</a:t>
            </a:r>
            <a:r>
              <a:rPr lang="en-GB" dirty="0" smtClean="0"/>
              <a:t>. Develop </a:t>
            </a:r>
            <a:r>
              <a:rPr lang="en-GB" dirty="0"/>
              <a:t>an investment programme based on Car Park use and importance to the local community</a:t>
            </a:r>
          </a:p>
        </p:txBody>
      </p:sp>
    </p:spTree>
    <p:extLst>
      <p:ext uri="{BB962C8B-B14F-4D97-AF65-F5344CB8AC3E}">
        <p14:creationId xmlns:p14="http://schemas.microsoft.com/office/powerpoint/2010/main" val="22719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en-GB" dirty="0"/>
              <a:t>Council’s Parking Estate - Identifying Additional Parking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632848" cy="424847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7. Link </a:t>
            </a:r>
            <a:r>
              <a:rPr lang="en-GB" dirty="0"/>
              <a:t>potential income to the upgrade costs required using the revised modelling </a:t>
            </a:r>
            <a:r>
              <a:rPr lang="en-GB" dirty="0" smtClean="0"/>
              <a:t>formula.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dirty="0" smtClean="0"/>
              <a:t>8. Agree a car park maintenance programme </a:t>
            </a:r>
            <a:r>
              <a:rPr lang="en-GB" dirty="0"/>
              <a:t>in conjunction with </a:t>
            </a:r>
            <a:r>
              <a:rPr lang="en-GB" dirty="0" smtClean="0"/>
              <a:t>local </a:t>
            </a:r>
            <a:r>
              <a:rPr lang="en-GB" dirty="0"/>
              <a:t>committees as part of cyclical </a:t>
            </a:r>
            <a:r>
              <a:rPr lang="en-GB" dirty="0" smtClean="0"/>
              <a:t>roads </a:t>
            </a:r>
            <a:r>
              <a:rPr lang="en-GB" dirty="0"/>
              <a:t>m</a:t>
            </a:r>
            <a:r>
              <a:rPr lang="en-GB" dirty="0" smtClean="0"/>
              <a:t>aintenance.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dirty="0" smtClean="0"/>
              <a:t>9. Consider </a:t>
            </a:r>
            <a:r>
              <a:rPr lang="en-GB" dirty="0"/>
              <a:t>establishing quality </a:t>
            </a:r>
            <a:r>
              <a:rPr lang="en-GB" dirty="0" smtClean="0"/>
              <a:t>“Park </a:t>
            </a:r>
            <a:r>
              <a:rPr lang="en-GB" dirty="0"/>
              <a:t>and </a:t>
            </a:r>
            <a:r>
              <a:rPr lang="en-GB" dirty="0" smtClean="0"/>
              <a:t>Ride” </a:t>
            </a:r>
            <a:r>
              <a:rPr lang="en-GB" dirty="0"/>
              <a:t>schemes in conjunction with other transport </a:t>
            </a:r>
            <a:r>
              <a:rPr lang="en-GB" dirty="0" smtClean="0"/>
              <a:t>providers.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8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improvement </a:t>
            </a:r>
            <a:r>
              <a:rPr lang="en-GB" dirty="0" smtClean="0"/>
              <a:t>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 smtClean="0"/>
              <a:t>Stakeholder </a:t>
            </a:r>
            <a:r>
              <a:rPr lang="en-GB" b="1" dirty="0"/>
              <a:t>&amp; Staff Views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8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 &amp; Staff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Identify stakeholders as including local committees, partners, people using car parks and staff</a:t>
            </a:r>
          </a:p>
          <a:p>
            <a:pPr marL="0" indent="0">
              <a:buNone/>
            </a:pPr>
            <a:r>
              <a:rPr lang="en-GB" dirty="0" smtClean="0"/>
              <a:t>2. Agree </a:t>
            </a:r>
            <a:r>
              <a:rPr lang="en-GB" dirty="0"/>
              <a:t>a Communications Plan as part of the process to be followed when applying the </a:t>
            </a:r>
            <a:r>
              <a:rPr lang="en-GB" dirty="0" smtClean="0"/>
              <a:t>revised policy taking account of all stakeholders.  </a:t>
            </a:r>
            <a:endParaRPr lang="en-GB" sz="1000" dirty="0"/>
          </a:p>
          <a:p>
            <a:pPr marL="0" indent="0">
              <a:buNone/>
            </a:pPr>
            <a:r>
              <a:rPr lang="en-GB" dirty="0"/>
              <a:t>3</a:t>
            </a:r>
            <a:r>
              <a:rPr lang="en-GB" dirty="0" smtClean="0"/>
              <a:t>. Engage </a:t>
            </a:r>
            <a:r>
              <a:rPr lang="en-GB" dirty="0"/>
              <a:t>l</a:t>
            </a:r>
            <a:r>
              <a:rPr lang="en-GB" dirty="0" smtClean="0"/>
              <a:t>ocal </a:t>
            </a:r>
            <a:r>
              <a:rPr lang="en-GB" dirty="0"/>
              <a:t>c</a:t>
            </a:r>
            <a:r>
              <a:rPr lang="en-GB" dirty="0" smtClean="0"/>
              <a:t>ommittees </a:t>
            </a:r>
            <a:r>
              <a:rPr lang="en-GB" dirty="0"/>
              <a:t>in identifying qualifying local expenditure to which an element of the locally sourced c</a:t>
            </a:r>
            <a:r>
              <a:rPr lang="en-GB" dirty="0" smtClean="0"/>
              <a:t>ar </a:t>
            </a:r>
            <a:r>
              <a:rPr lang="en-GB" dirty="0"/>
              <a:t>p</a:t>
            </a:r>
            <a:r>
              <a:rPr lang="en-GB" dirty="0" smtClean="0"/>
              <a:t>arking income can </a:t>
            </a:r>
            <a:r>
              <a:rPr lang="en-GB" dirty="0"/>
              <a:t>be </a:t>
            </a:r>
            <a:r>
              <a:rPr lang="en-GB" dirty="0" smtClean="0"/>
              <a:t>put.</a:t>
            </a:r>
          </a:p>
          <a:p>
            <a:pPr marL="0" indent="0">
              <a:buNone/>
            </a:pPr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24808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 &amp; Staff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4. </a:t>
            </a:r>
            <a:r>
              <a:rPr lang="en-GB" dirty="0"/>
              <a:t>Build in feedback on use of car parks into future survey work and link to improvement in wellbeing, including the use of active travel options.</a:t>
            </a:r>
          </a:p>
          <a:p>
            <a:pPr marL="0" indent="0">
              <a:buNone/>
            </a:pPr>
            <a:r>
              <a:rPr lang="en-GB" dirty="0" smtClean="0"/>
              <a:t>5. Link </a:t>
            </a:r>
            <a:r>
              <a:rPr lang="en-GB" dirty="0"/>
              <a:t>Survey work into the benefits that income from </a:t>
            </a:r>
            <a:r>
              <a:rPr lang="en-GB" dirty="0" smtClean="0"/>
              <a:t>car </a:t>
            </a:r>
            <a:r>
              <a:rPr lang="en-GB" dirty="0"/>
              <a:t>p</a:t>
            </a:r>
            <a:r>
              <a:rPr lang="en-GB" dirty="0" smtClean="0"/>
              <a:t>arks </a:t>
            </a:r>
            <a:r>
              <a:rPr lang="en-GB" dirty="0"/>
              <a:t>could </a:t>
            </a:r>
            <a:r>
              <a:rPr lang="en-GB" dirty="0" smtClean="0"/>
              <a:t>bring.</a:t>
            </a:r>
          </a:p>
          <a:p>
            <a:pPr marL="0" indent="0">
              <a:buNone/>
            </a:pPr>
            <a:r>
              <a:rPr lang="en-GB" dirty="0"/>
              <a:t>6</a:t>
            </a:r>
            <a:r>
              <a:rPr lang="en-GB" dirty="0" smtClean="0"/>
              <a:t>. </a:t>
            </a:r>
            <a:r>
              <a:rPr lang="en-GB" dirty="0"/>
              <a:t>Evaluate the implications of introducing car parking charges in locations adjacent to council buildings and any associated impact on staff, including discussion with Trade </a:t>
            </a:r>
            <a:r>
              <a:rPr lang="en-GB" dirty="0" smtClean="0"/>
              <a:t>Unions.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7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improvement </a:t>
            </a:r>
            <a:r>
              <a:rPr lang="en-GB" dirty="0" smtClean="0"/>
              <a:t>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Parking </a:t>
            </a:r>
            <a:r>
              <a:rPr lang="en-GB" b="1" dirty="0"/>
              <a:t>Revenue &amp; Commercialism Opportunities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7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Parking Revenue &amp; Commercialism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Consider </a:t>
            </a:r>
            <a:r>
              <a:rPr lang="en-GB" dirty="0"/>
              <a:t>a ‘Highland Rover’ </a:t>
            </a:r>
            <a:r>
              <a:rPr lang="en-GB" dirty="0" smtClean="0"/>
              <a:t>ticket </a:t>
            </a:r>
            <a:r>
              <a:rPr lang="en-GB" dirty="0"/>
              <a:t>aimed at the </a:t>
            </a:r>
            <a:r>
              <a:rPr lang="en-GB" dirty="0" smtClean="0"/>
              <a:t>tourist </a:t>
            </a:r>
            <a:r>
              <a:rPr lang="en-GB" dirty="0"/>
              <a:t>m</a:t>
            </a:r>
            <a:r>
              <a:rPr lang="en-GB" dirty="0" smtClean="0"/>
              <a:t>arket.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 smtClean="0"/>
              <a:t>2. Offer </a:t>
            </a:r>
            <a:r>
              <a:rPr lang="en-GB" dirty="0"/>
              <a:t>combined Ticketing (Highland Rover) in </a:t>
            </a:r>
            <a:r>
              <a:rPr lang="en-GB" dirty="0" smtClean="0"/>
              <a:t>conjunction with car hire companies.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 smtClean="0"/>
              <a:t>3. Consider </a:t>
            </a:r>
            <a:r>
              <a:rPr lang="en-GB" dirty="0"/>
              <a:t>‘seasonal parking tickets” with attractive pricing options.  Moray Council offers weekly and monthly car park tickets which average out at £2/£1 per day depending on location.  The benefit is that the money is paid up front regardless of the level of use.</a:t>
            </a:r>
          </a:p>
        </p:txBody>
      </p:sp>
    </p:spTree>
    <p:extLst>
      <p:ext uri="{BB962C8B-B14F-4D97-AF65-F5344CB8AC3E}">
        <p14:creationId xmlns:p14="http://schemas.microsoft.com/office/powerpoint/2010/main" val="17800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Parking Revenue &amp; Commercialism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4. Consult </a:t>
            </a:r>
            <a:r>
              <a:rPr lang="en-GB" dirty="0"/>
              <a:t>with Staff and Unions on the implications of introducing car parking charges in locations adjacent to Council buildings and any associated impact.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5. Evaluate </a:t>
            </a:r>
            <a:r>
              <a:rPr lang="en-GB" dirty="0"/>
              <a:t>the opportunities to provide </a:t>
            </a:r>
            <a:r>
              <a:rPr lang="en-GB" dirty="0" smtClean="0"/>
              <a:t>car </a:t>
            </a:r>
            <a:r>
              <a:rPr lang="en-GB" dirty="0"/>
              <a:t>p</a:t>
            </a:r>
            <a:r>
              <a:rPr lang="en-GB" dirty="0" smtClean="0"/>
              <a:t>ark </a:t>
            </a:r>
            <a:r>
              <a:rPr lang="en-GB" dirty="0"/>
              <a:t>management services to owners of other Public Sector or privately managed car </a:t>
            </a:r>
            <a:r>
              <a:rPr lang="en-GB" dirty="0" smtClean="0"/>
              <a:t>parks.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3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Parking Revenue &amp; Commercialism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6</a:t>
            </a:r>
            <a:r>
              <a:rPr lang="en-GB" dirty="0" smtClean="0"/>
              <a:t>. Ensure </a:t>
            </a:r>
            <a:r>
              <a:rPr lang="en-GB" dirty="0"/>
              <a:t>appropriate minimum standards are maintained, maximising the number of spaces available within car parks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7</a:t>
            </a:r>
            <a:r>
              <a:rPr lang="en-GB" dirty="0" smtClean="0"/>
              <a:t>. Consider </a:t>
            </a:r>
            <a:r>
              <a:rPr lang="en-GB" dirty="0"/>
              <a:t>expansion of lorry parks, mobile homes and coach parking facilities and applying a charge for use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8. Consider applications to the Tourism </a:t>
            </a:r>
            <a:r>
              <a:rPr lang="en-GB" smtClean="0"/>
              <a:t>Infrastructure Fund.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4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Parking Revenue &amp; Commercialism Opportunities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dirty="0" smtClean="0"/>
              <a:t>Delivering </a:t>
            </a:r>
            <a:r>
              <a:rPr lang="en-GB" dirty="0"/>
              <a:t>on </a:t>
            </a:r>
            <a:r>
              <a:rPr lang="en-GB" dirty="0" smtClean="0"/>
              <a:t>Localism</a:t>
            </a:r>
          </a:p>
          <a:p>
            <a:r>
              <a:rPr lang="en-GB" dirty="0" smtClean="0"/>
              <a:t>Proposed </a:t>
            </a:r>
            <a:r>
              <a:rPr lang="en-GB" dirty="0"/>
              <a:t>Pricing Strategies &amp; Business </a:t>
            </a:r>
            <a:r>
              <a:rPr lang="en-GB" dirty="0" smtClean="0"/>
              <a:t>Processes</a:t>
            </a:r>
          </a:p>
          <a:p>
            <a:r>
              <a:rPr lang="en-GB" dirty="0"/>
              <a:t>Preferred Option &amp; Further Business </a:t>
            </a:r>
            <a:r>
              <a:rPr lang="en-GB" dirty="0" smtClean="0"/>
              <a:t>Planning</a:t>
            </a:r>
          </a:p>
          <a:p>
            <a:pPr marL="0" indent="0">
              <a:buNone/>
            </a:pPr>
            <a:r>
              <a:rPr lang="en-GB" dirty="0" smtClean="0"/>
              <a:t>4. Gather Members’ Views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9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 smtClean="0"/>
              <a:t>Delivering </a:t>
            </a:r>
            <a:r>
              <a:rPr lang="en-GB" b="1" dirty="0"/>
              <a:t>on Localism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7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Delivering on Localism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Include </a:t>
            </a:r>
            <a:r>
              <a:rPr lang="en-GB" dirty="0"/>
              <a:t>parking revenue within the Community Services budget, disaggregated to each local </a:t>
            </a:r>
            <a:r>
              <a:rPr lang="en-GB" dirty="0" smtClean="0"/>
              <a:t>committee.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dirty="0" smtClean="0"/>
              <a:t>2. </a:t>
            </a:r>
            <a:r>
              <a:rPr lang="en-GB" dirty="0"/>
              <a:t>Develop a standard reporting template which highlights the impact of any proposed changes on the </a:t>
            </a:r>
            <a:r>
              <a:rPr lang="en-GB" dirty="0" smtClean="0"/>
              <a:t>locality.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dirty="0" smtClean="0"/>
              <a:t>3. </a:t>
            </a:r>
            <a:r>
              <a:rPr lang="en-GB" dirty="0"/>
              <a:t>After the first year, the council should set the corporate budget based on actual outturns (real time information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8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Delivering on Localism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4. </a:t>
            </a:r>
            <a:r>
              <a:rPr lang="en-GB" dirty="0"/>
              <a:t>The council should authorise local committees to utilise the additional income against qualifying heads of expenditure within the Community Services disaggregated </a:t>
            </a:r>
            <a:r>
              <a:rPr lang="en-GB" dirty="0" smtClean="0"/>
              <a:t>budgets.</a:t>
            </a:r>
          </a:p>
          <a:p>
            <a:pPr marL="0" indent="0">
              <a:buNone/>
            </a:pPr>
            <a:r>
              <a:rPr lang="en-GB" dirty="0" smtClean="0"/>
              <a:t>5. </a:t>
            </a:r>
            <a:r>
              <a:rPr lang="en-GB" dirty="0"/>
              <a:t>Local committees should be authorised to alter tariff levels within their locality as long as the overall income levels are achieved and there are no adverse traffic management </a:t>
            </a:r>
            <a:r>
              <a:rPr lang="en-GB" dirty="0" smtClean="0"/>
              <a:t>implications.</a:t>
            </a:r>
          </a:p>
          <a:p>
            <a:pPr marL="0" indent="0">
              <a:buNone/>
            </a:pPr>
            <a:r>
              <a:rPr lang="en-GB" dirty="0" smtClean="0"/>
              <a:t>6. </a:t>
            </a:r>
            <a:r>
              <a:rPr lang="en-GB" dirty="0"/>
              <a:t>Identify a </a:t>
            </a:r>
            <a:r>
              <a:rPr lang="en-GB" dirty="0" smtClean="0"/>
              <a:t>Communication </a:t>
            </a:r>
            <a:r>
              <a:rPr lang="en-GB" dirty="0"/>
              <a:t>P</a:t>
            </a:r>
            <a:r>
              <a:rPr lang="en-GB" dirty="0" smtClean="0"/>
              <a:t>lan </a:t>
            </a:r>
            <a:r>
              <a:rPr lang="en-GB" dirty="0"/>
              <a:t>which engages communities effectively, highlighting the benefits whilst also accounting for any </a:t>
            </a:r>
            <a:r>
              <a:rPr lang="en-GB" dirty="0" smtClean="0"/>
              <a:t>concerns.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8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Delivering on Localism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7. </a:t>
            </a:r>
            <a:r>
              <a:rPr lang="en-GB" dirty="0"/>
              <a:t>Parking revenue and area spend should be reviewed thereafter on a 5 year cycle, sharing good practice, all in line with agreed </a:t>
            </a:r>
            <a:r>
              <a:rPr lang="en-GB" dirty="0" smtClean="0"/>
              <a:t>policy.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5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 smtClean="0"/>
              <a:t>Improving </a:t>
            </a:r>
            <a:r>
              <a:rPr lang="en-GB" b="1" dirty="0"/>
              <a:t>Pricing Strategies &amp; Business 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3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Pricing </a:t>
            </a:r>
            <a:r>
              <a:rPr lang="en-GB" dirty="0"/>
              <a:t>Strategies &amp; Business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Improve </a:t>
            </a:r>
            <a:r>
              <a:rPr lang="en-GB" dirty="0"/>
              <a:t>available data used to assess parking needs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/>
              <a:t>Invest in parking </a:t>
            </a:r>
            <a:r>
              <a:rPr lang="en-GB" dirty="0" smtClean="0"/>
              <a:t>infrastructure.</a:t>
            </a:r>
          </a:p>
          <a:p>
            <a:pPr marL="514350" indent="-514350">
              <a:buAutoNum type="arabicPeriod"/>
            </a:pPr>
            <a:r>
              <a:rPr lang="en-GB" dirty="0"/>
              <a:t>Evaluate other initiatives undertaken by local authorities with similar parking </a:t>
            </a:r>
            <a:r>
              <a:rPr lang="en-GB" dirty="0" smtClean="0"/>
              <a:t>issues.</a:t>
            </a:r>
          </a:p>
          <a:p>
            <a:pPr marL="514350" indent="-514350">
              <a:buAutoNum type="arabicPeriod"/>
            </a:pPr>
            <a:r>
              <a:rPr lang="en-GB" dirty="0"/>
              <a:t>Develop pricing at individual car parks in accordance with available data and to support its principal </a:t>
            </a:r>
            <a:r>
              <a:rPr lang="en-GB" dirty="0" smtClean="0"/>
              <a:t>use.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Pricing </a:t>
            </a:r>
            <a:r>
              <a:rPr lang="en-GB" dirty="0"/>
              <a:t>Strategies &amp; Business Processes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5</a:t>
            </a:r>
            <a:r>
              <a:rPr lang="en-GB" dirty="0" smtClean="0"/>
              <a:t>. </a:t>
            </a:r>
            <a:r>
              <a:rPr lang="en-GB" dirty="0"/>
              <a:t>Ensure consistency with any pricing strategy to differentiate between short-stay and long-stay </a:t>
            </a:r>
            <a:r>
              <a:rPr lang="en-GB" dirty="0" smtClean="0"/>
              <a:t>parking.</a:t>
            </a:r>
          </a:p>
          <a:p>
            <a:pPr marL="0" indent="0">
              <a:buNone/>
            </a:pPr>
            <a:r>
              <a:rPr lang="en-GB" dirty="0" smtClean="0"/>
              <a:t>6. </a:t>
            </a:r>
            <a:r>
              <a:rPr lang="en-GB" dirty="0"/>
              <a:t>Establish the criteria for future roll-out of car park </a:t>
            </a:r>
            <a:r>
              <a:rPr lang="en-GB" dirty="0" smtClean="0"/>
              <a:t>charging.</a:t>
            </a:r>
          </a:p>
          <a:p>
            <a:pPr marL="0" indent="0">
              <a:buNone/>
            </a:pPr>
            <a:r>
              <a:rPr lang="en-GB" dirty="0" smtClean="0"/>
              <a:t>7. </a:t>
            </a:r>
            <a:r>
              <a:rPr lang="en-GB" dirty="0"/>
              <a:t>Improve car park management </a:t>
            </a:r>
            <a:r>
              <a:rPr lang="en-GB" dirty="0" smtClean="0"/>
              <a:t>technology.</a:t>
            </a:r>
          </a:p>
          <a:p>
            <a:pPr marL="0" indent="0">
              <a:buNone/>
            </a:pPr>
            <a:r>
              <a:rPr lang="en-GB" dirty="0" smtClean="0"/>
              <a:t>8. </a:t>
            </a:r>
            <a:r>
              <a:rPr lang="en-GB" dirty="0"/>
              <a:t>Simplify and expand public access to parking </a:t>
            </a:r>
            <a:r>
              <a:rPr lang="en-GB" dirty="0" smtClean="0"/>
              <a:t>services.</a:t>
            </a:r>
          </a:p>
          <a:p>
            <a:pPr marL="0" indent="0">
              <a:buNone/>
            </a:pPr>
            <a:r>
              <a:rPr lang="en-GB" dirty="0" smtClean="0"/>
              <a:t>9. </a:t>
            </a:r>
            <a:r>
              <a:rPr lang="en-GB" dirty="0"/>
              <a:t>Improve transparency of parking related decisions and </a:t>
            </a:r>
            <a:r>
              <a:rPr lang="en-GB" dirty="0" smtClean="0"/>
              <a:t>procedures.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8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</a:t>
            </a:r>
            <a:r>
              <a:rPr lang="en-GB" dirty="0"/>
              <a:t>Pricing Strategies &amp; Business Processes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10. </a:t>
            </a:r>
            <a:r>
              <a:rPr lang="en-GB" dirty="0"/>
              <a:t>Develop website content to better promote the council’s car parking </a:t>
            </a:r>
            <a:r>
              <a:rPr lang="en-GB" dirty="0" smtClean="0"/>
              <a:t>strategy.</a:t>
            </a:r>
          </a:p>
          <a:p>
            <a:pPr marL="0" indent="0">
              <a:buNone/>
            </a:pPr>
            <a:r>
              <a:rPr lang="en-GB" dirty="0" smtClean="0"/>
              <a:t>11. </a:t>
            </a:r>
            <a:r>
              <a:rPr lang="en-GB" dirty="0"/>
              <a:t>Ensure workforce planning considers resourcing implications as the parking strategy rolls out and enforcement activity </a:t>
            </a:r>
            <a:r>
              <a:rPr lang="en-GB" dirty="0" smtClean="0"/>
              <a:t>increases.</a:t>
            </a:r>
          </a:p>
          <a:p>
            <a:pPr marL="0" indent="0">
              <a:buNone/>
            </a:pPr>
            <a:r>
              <a:rPr lang="en-GB" dirty="0" smtClean="0"/>
              <a:t>12. </a:t>
            </a:r>
            <a:r>
              <a:rPr lang="en-GB" dirty="0"/>
              <a:t>Further </a:t>
            </a:r>
            <a:r>
              <a:rPr lang="en-GB" dirty="0" smtClean="0"/>
              <a:t>integrate </a:t>
            </a:r>
            <a:r>
              <a:rPr lang="en-GB" dirty="0"/>
              <a:t>Car Park Services to provide a one-stop shop for </a:t>
            </a:r>
            <a:r>
              <a:rPr lang="en-GB" dirty="0" smtClean="0"/>
              <a:t>consumers.</a:t>
            </a:r>
          </a:p>
          <a:p>
            <a:pPr marL="0" indent="0">
              <a:buNone/>
            </a:pPr>
            <a:r>
              <a:rPr lang="en-GB" dirty="0" smtClean="0"/>
              <a:t>13. </a:t>
            </a:r>
            <a:r>
              <a:rPr lang="en-GB" dirty="0"/>
              <a:t>Ensure effective </a:t>
            </a:r>
            <a:r>
              <a:rPr lang="en-GB" dirty="0" smtClean="0"/>
              <a:t>communication </a:t>
            </a:r>
            <a:r>
              <a:rPr lang="en-GB" dirty="0"/>
              <a:t>in all future </a:t>
            </a:r>
            <a:r>
              <a:rPr lang="en-GB" dirty="0" smtClean="0"/>
              <a:t>developments.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4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actions proposed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2132856"/>
            <a:ext cx="7272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Prepare </a:t>
            </a:r>
            <a:r>
              <a:rPr lang="en-GB" sz="2400" dirty="0"/>
              <a:t>the revised policy at pace and seek approval by Council.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Develop </a:t>
            </a:r>
            <a:r>
              <a:rPr lang="en-GB" sz="2400" dirty="0"/>
              <a:t>a template report which can be taken to local committees setting out the benefits and consequences of applying charges to car parks, using the revised model to show the likely impact</a:t>
            </a:r>
            <a:r>
              <a:rPr lang="en-GB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Ensure </a:t>
            </a:r>
            <a:r>
              <a:rPr lang="en-GB" sz="2400" dirty="0"/>
              <a:t>that the Car Park Service is fully integrated into the mainstream administration of Roads &amp; Community Works and links in with others in the transport planning sector.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Members’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14600"/>
            <a:ext cx="5832647" cy="321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8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Workshops 1 &amp;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400" b="1" dirty="0" smtClean="0"/>
          </a:p>
          <a:p>
            <a:pPr marL="0" indent="0" algn="ctr">
              <a:buNone/>
            </a:pPr>
            <a:endParaRPr lang="en-GB" sz="4400" b="1" dirty="0"/>
          </a:p>
          <a:p>
            <a:pPr marL="0" indent="0" algn="ctr">
              <a:buNone/>
            </a:pPr>
            <a:r>
              <a:rPr lang="en-GB" sz="5400" b="1" dirty="0" smtClean="0"/>
              <a:t>Workshop feedback so far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9262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steer from the Board to:</a:t>
            </a:r>
            <a:endParaRPr lang="en-GB" dirty="0"/>
          </a:p>
          <a:p>
            <a:r>
              <a:rPr lang="en-GB" dirty="0"/>
              <a:t>Car Park Charges </a:t>
            </a:r>
            <a:r>
              <a:rPr lang="en-GB" dirty="0" smtClean="0"/>
              <a:t>being utilised as a </a:t>
            </a:r>
            <a:r>
              <a:rPr lang="en-GB" dirty="0"/>
              <a:t>t</a:t>
            </a:r>
            <a:r>
              <a:rPr lang="en-GB" dirty="0" smtClean="0"/>
              <a:t>raffic </a:t>
            </a:r>
            <a:r>
              <a:rPr lang="en-GB" dirty="0"/>
              <a:t>m</a:t>
            </a:r>
            <a:r>
              <a:rPr lang="en-GB" dirty="0" smtClean="0"/>
              <a:t>anagement </a:t>
            </a:r>
            <a:r>
              <a:rPr lang="en-GB" dirty="0"/>
              <a:t>tool</a:t>
            </a:r>
          </a:p>
          <a:p>
            <a:pPr lvl="0"/>
            <a:r>
              <a:rPr lang="en-GB" dirty="0"/>
              <a:t>Develop an inclusive </a:t>
            </a:r>
            <a:r>
              <a:rPr lang="en-GB" dirty="0" smtClean="0"/>
              <a:t>policy</a:t>
            </a:r>
            <a:endParaRPr lang="en-GB" dirty="0"/>
          </a:p>
          <a:p>
            <a:pPr lvl="0"/>
            <a:r>
              <a:rPr lang="en-GB" dirty="0" smtClean="0"/>
              <a:t>Acceptance of benefits of additional car </a:t>
            </a:r>
            <a:r>
              <a:rPr lang="en-GB" dirty="0"/>
              <a:t>parking rollout </a:t>
            </a:r>
            <a:r>
              <a:rPr lang="en-GB" dirty="0" smtClean="0"/>
              <a:t>and sharing the costs across all areas</a:t>
            </a:r>
            <a:endParaRPr lang="en-GB" dirty="0"/>
          </a:p>
          <a:p>
            <a:pPr lvl="0"/>
            <a:r>
              <a:rPr lang="en-GB" dirty="0"/>
              <a:t>Achieve a balance between local retention and corporate use of income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20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Feedback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Points were also raised on;</a:t>
            </a:r>
            <a:endParaRPr lang="en-GB" dirty="0"/>
          </a:p>
          <a:p>
            <a:pPr lvl="0"/>
            <a:r>
              <a:rPr lang="en-GB" dirty="0" smtClean="0"/>
              <a:t>Applying </a:t>
            </a:r>
            <a:r>
              <a:rPr lang="en-GB" dirty="0"/>
              <a:t>c</a:t>
            </a:r>
            <a:r>
              <a:rPr lang="en-GB" dirty="0" smtClean="0"/>
              <a:t>harging </a:t>
            </a:r>
            <a:r>
              <a:rPr lang="en-GB" dirty="0"/>
              <a:t>r</a:t>
            </a:r>
            <a:r>
              <a:rPr lang="en-GB" dirty="0" smtClean="0"/>
              <a:t>ates to suit location</a:t>
            </a:r>
            <a:endParaRPr lang="en-GB" dirty="0"/>
          </a:p>
          <a:p>
            <a:pPr lvl="0"/>
            <a:r>
              <a:rPr lang="en-GB" dirty="0"/>
              <a:t>‘Sell’ the benefits </a:t>
            </a:r>
            <a:r>
              <a:rPr lang="en-GB" dirty="0" smtClean="0"/>
              <a:t>e.g</a:t>
            </a:r>
            <a:r>
              <a:rPr lang="en-GB" dirty="0"/>
              <a:t>. multi-story </a:t>
            </a:r>
            <a:r>
              <a:rPr lang="en-GB" dirty="0" smtClean="0"/>
              <a:t>car </a:t>
            </a:r>
            <a:r>
              <a:rPr lang="en-GB" dirty="0"/>
              <a:t>p</a:t>
            </a:r>
            <a:r>
              <a:rPr lang="en-GB" dirty="0" smtClean="0"/>
              <a:t>arks</a:t>
            </a:r>
            <a:endParaRPr lang="en-GB" dirty="0"/>
          </a:p>
          <a:p>
            <a:pPr lvl="0"/>
            <a:r>
              <a:rPr lang="en-GB" dirty="0"/>
              <a:t>Tourists </a:t>
            </a:r>
            <a:r>
              <a:rPr lang="en-GB" dirty="0" smtClean="0"/>
              <a:t>‘expect’ </a:t>
            </a:r>
            <a:r>
              <a:rPr lang="en-GB" dirty="0"/>
              <a:t>to pay </a:t>
            </a:r>
            <a:endParaRPr lang="en-GB" dirty="0" smtClean="0"/>
          </a:p>
          <a:p>
            <a:pPr lvl="0"/>
            <a:r>
              <a:rPr lang="en-GB" dirty="0" smtClean="0"/>
              <a:t>The investment required, </a:t>
            </a:r>
            <a:r>
              <a:rPr lang="en-GB" dirty="0"/>
              <a:t>e.g. </a:t>
            </a:r>
            <a:r>
              <a:rPr lang="en-GB" dirty="0" smtClean="0"/>
              <a:t>staffing,  </a:t>
            </a:r>
            <a:r>
              <a:rPr lang="en-GB" dirty="0"/>
              <a:t>management systems </a:t>
            </a:r>
          </a:p>
          <a:p>
            <a:pPr lvl="0"/>
            <a:r>
              <a:rPr lang="en-GB" dirty="0" smtClean="0"/>
              <a:t>Linkage of facilities to revenue </a:t>
            </a:r>
            <a:endParaRPr lang="en-GB" dirty="0"/>
          </a:p>
          <a:p>
            <a:pPr marL="0" lvl="0" indent="0">
              <a:buNone/>
            </a:pP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4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Feedback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Communities </a:t>
            </a:r>
            <a:r>
              <a:rPr lang="en-GB" dirty="0"/>
              <a:t>need to see benefits </a:t>
            </a:r>
            <a:endParaRPr lang="en-GB" dirty="0" smtClean="0"/>
          </a:p>
          <a:p>
            <a:pPr lvl="0"/>
            <a:r>
              <a:rPr lang="en-GB" dirty="0" smtClean="0"/>
              <a:t>Management of </a:t>
            </a:r>
            <a:r>
              <a:rPr lang="en-GB" dirty="0"/>
              <a:t>overnight parking (</a:t>
            </a:r>
            <a:r>
              <a:rPr lang="en-GB" dirty="0" smtClean="0"/>
              <a:t>caravans) </a:t>
            </a:r>
            <a:endParaRPr lang="en-GB" dirty="0"/>
          </a:p>
          <a:p>
            <a:pPr lvl="0"/>
            <a:r>
              <a:rPr lang="en-GB" dirty="0"/>
              <a:t>O</a:t>
            </a:r>
            <a:r>
              <a:rPr lang="en-GB" dirty="0" smtClean="0"/>
              <a:t>pportunities </a:t>
            </a:r>
            <a:r>
              <a:rPr lang="en-GB" dirty="0"/>
              <a:t>to convert land into new car parks  at popular tourist spots</a:t>
            </a:r>
          </a:p>
          <a:p>
            <a:pPr lvl="0"/>
            <a:r>
              <a:rPr lang="en-GB" dirty="0" smtClean="0"/>
              <a:t>The need to look </a:t>
            </a:r>
            <a:r>
              <a:rPr lang="en-GB" dirty="0"/>
              <a:t>at each location on merits</a:t>
            </a:r>
          </a:p>
          <a:p>
            <a:pPr lvl="0"/>
            <a:r>
              <a:rPr lang="en-GB" dirty="0"/>
              <a:t>Accept the pain – spread the gain</a:t>
            </a:r>
          </a:p>
        </p:txBody>
      </p:sp>
    </p:spTree>
    <p:extLst>
      <p:ext uri="{BB962C8B-B14F-4D97-AF65-F5344CB8AC3E}">
        <p14:creationId xmlns:p14="http://schemas.microsoft.com/office/powerpoint/2010/main" val="14720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sz="2000" b="1" dirty="0"/>
          </a:p>
          <a:p>
            <a:pPr marL="0" indent="0" algn="ctr">
              <a:buNone/>
            </a:pPr>
            <a:r>
              <a:rPr lang="en-GB" sz="5400" b="1" dirty="0" smtClean="0"/>
              <a:t>The Vision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7472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Vision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Our </a:t>
            </a:r>
            <a:r>
              <a:rPr lang="en-GB" dirty="0" smtClean="0"/>
              <a:t>proposed vision </a:t>
            </a:r>
            <a:r>
              <a:rPr lang="en-GB" dirty="0"/>
              <a:t>is that </a:t>
            </a:r>
            <a:r>
              <a:rPr lang="en-GB" dirty="0" smtClean="0"/>
              <a:t>parking </a:t>
            </a:r>
            <a:r>
              <a:rPr lang="en-GB" dirty="0"/>
              <a:t>should:</a:t>
            </a:r>
          </a:p>
          <a:p>
            <a:pPr lvl="0"/>
            <a:r>
              <a:rPr lang="en-CA" dirty="0"/>
              <a:t>Contribute significantly to good traffic management.</a:t>
            </a:r>
            <a:endParaRPr lang="en-GB" dirty="0"/>
          </a:p>
          <a:p>
            <a:pPr lvl="0"/>
            <a:r>
              <a:rPr lang="en-CA" dirty="0"/>
              <a:t>Be a key component of The Council’s strategy for integrated transport and active travel. </a:t>
            </a:r>
            <a:endParaRPr lang="en-GB" dirty="0"/>
          </a:p>
          <a:p>
            <a:pPr lvl="0"/>
            <a:r>
              <a:rPr lang="en-CA" dirty="0"/>
              <a:t>Promote growth in the local economy.</a:t>
            </a:r>
            <a:endParaRPr lang="en-GB" dirty="0"/>
          </a:p>
          <a:p>
            <a:pPr lvl="0"/>
            <a:r>
              <a:rPr lang="en-CA" dirty="0"/>
              <a:t>Provide opportunities that meet the aspirations of users.</a:t>
            </a:r>
            <a:endParaRPr lang="en-GB" dirty="0"/>
          </a:p>
          <a:p>
            <a:pPr lvl="0"/>
            <a:r>
              <a:rPr lang="en-CA" dirty="0"/>
              <a:t>Allow key decisions to be taken </a:t>
            </a:r>
            <a:r>
              <a:rPr lang="en-CA" dirty="0" smtClean="0"/>
              <a:t>locally – income generated that is surplus to the level set by the Council is reinvested locally as agreed by the local committee.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3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_Corporate_Template__new_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HC_Corporate_Template__new_edits</Template>
  <TotalTime>4008</TotalTime>
  <Words>1826</Words>
  <Application>Microsoft Office PowerPoint</Application>
  <PresentationFormat>On-screen Show (4:3)</PresentationFormat>
  <Paragraphs>204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HC_Corporate_Template__new_edits</vt:lpstr>
      <vt:lpstr>Text Slides</vt:lpstr>
      <vt:lpstr>Car Park Redesign Highland - Parking With Purpose</vt:lpstr>
      <vt:lpstr>Introduction</vt:lpstr>
      <vt:lpstr>Introduction cont.</vt:lpstr>
      <vt:lpstr>Workshops 1 &amp; 2</vt:lpstr>
      <vt:lpstr>Workshop Feedback</vt:lpstr>
      <vt:lpstr>Workshop Feedback cont.</vt:lpstr>
      <vt:lpstr>Workshop Feedback cont.</vt:lpstr>
      <vt:lpstr>Proposals</vt:lpstr>
      <vt:lpstr>The Vision</vt:lpstr>
      <vt:lpstr>The Vision cont.</vt:lpstr>
      <vt:lpstr>Translating the vision into policy</vt:lpstr>
      <vt:lpstr>Translating the vision into policy</vt:lpstr>
      <vt:lpstr>Translating the vision into policy</vt:lpstr>
      <vt:lpstr>Other improvement proposals</vt:lpstr>
      <vt:lpstr>Improving the current Administration Process</vt:lpstr>
      <vt:lpstr>Other improvement proposals</vt:lpstr>
      <vt:lpstr>Financial Management &amp; Business Planning</vt:lpstr>
      <vt:lpstr>Financial Management &amp; Business Planning</vt:lpstr>
      <vt:lpstr>Other improvement proposals</vt:lpstr>
      <vt:lpstr>Council’s Parking Estate - Identifying Additional Parking Opportunities</vt:lpstr>
      <vt:lpstr>Council’s Parking Estate - Identifying Additional Parking Opportunities</vt:lpstr>
      <vt:lpstr>Council’s Parking Estate - Identifying Additional Parking Opportunities</vt:lpstr>
      <vt:lpstr>Other improvement proposals</vt:lpstr>
      <vt:lpstr>Stakeholder &amp; Staff Views</vt:lpstr>
      <vt:lpstr>Stakeholder &amp; Staff Views</vt:lpstr>
      <vt:lpstr>Other improvement proposals</vt:lpstr>
      <vt:lpstr>Parking Revenue &amp; Commercialism Opportunities</vt:lpstr>
      <vt:lpstr>Parking Revenue &amp; Commercialism Opportunities</vt:lpstr>
      <vt:lpstr>Parking Revenue &amp; Commercialism Opportunities</vt:lpstr>
      <vt:lpstr>PowerPoint Presentation</vt:lpstr>
      <vt:lpstr>Delivering on Localism</vt:lpstr>
      <vt:lpstr>Delivering on Localism</vt:lpstr>
      <vt:lpstr>Delivering on Localism</vt:lpstr>
      <vt:lpstr>PowerPoint Presentation</vt:lpstr>
      <vt:lpstr>Improving Pricing Strategies &amp; Business Processes</vt:lpstr>
      <vt:lpstr>Improving Pricing Strategies &amp; Business Processes </vt:lpstr>
      <vt:lpstr>Improving Pricing Strategies &amp; Business Processes </vt:lpstr>
      <vt:lpstr>Key actions proposed</vt:lpstr>
      <vt:lpstr>Members’ Views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Tolmie</dc:creator>
  <cp:lastModifiedBy>Carron McDiarmid</cp:lastModifiedBy>
  <cp:revision>123</cp:revision>
  <cp:lastPrinted>2017-01-18T14:17:09Z</cp:lastPrinted>
  <dcterms:created xsi:type="dcterms:W3CDTF">2018-01-03T14:07:48Z</dcterms:created>
  <dcterms:modified xsi:type="dcterms:W3CDTF">2018-04-20T14:25:57Z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_AdHocReviewCycleID">
    <vt:i4>2031115845</vt:i4>
  </property>
  <property fmtid="{D5CDD505-2E9C-101B-9397-08002B2CF9AE}" pid="8" name="_EmailSubject">
    <vt:lpwstr>redesign updates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-394313566</vt:i4>
  </property>
</Properties>
</file>