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7" r:id="rId3"/>
    <p:sldId id="260" r:id="rId4"/>
    <p:sldId id="261" r:id="rId5"/>
    <p:sldId id="266" r:id="rId6"/>
    <p:sldId id="267" r:id="rId7"/>
    <p:sldId id="270" r:id="rId8"/>
    <p:sldId id="269" r:id="rId9"/>
    <p:sldId id="277" r:id="rId10"/>
    <p:sldId id="271" r:id="rId11"/>
    <p:sldId id="272" r:id="rId12"/>
    <p:sldId id="273" r:id="rId13"/>
    <p:sldId id="276" r:id="rId14"/>
    <p:sldId id="274" r:id="rId15"/>
    <p:sldId id="275" r:id="rId16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233" autoAdjust="0"/>
  </p:normalViewPr>
  <p:slideViewPr>
    <p:cSldViewPr>
      <p:cViewPr>
        <p:scale>
          <a:sx n="72" d="100"/>
          <a:sy n="72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0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3" y="1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3" y="9566615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3" y="1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3" y="9566615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Short</a:t>
            </a:r>
          </a:p>
          <a:p>
            <a:endParaRPr lang="en-GB" sz="1600" dirty="0"/>
          </a:p>
          <a:p>
            <a:r>
              <a:rPr lang="en-GB" sz="1600" dirty="0"/>
              <a:t>Welcome</a:t>
            </a:r>
          </a:p>
          <a:p>
            <a:r>
              <a:rPr lang="en-GB" sz="1600" dirty="0"/>
              <a:t>Special welcome to first timers</a:t>
            </a:r>
          </a:p>
          <a:p>
            <a:r>
              <a:rPr lang="en-GB" sz="1600" dirty="0"/>
              <a:t>Refer to Quality Awards in November</a:t>
            </a:r>
          </a:p>
          <a:p>
            <a:r>
              <a:rPr lang="en-GB" sz="1600" dirty="0"/>
              <a:t>Aims to Brief, Inform, Look Ahead</a:t>
            </a:r>
          </a:p>
          <a:p>
            <a:r>
              <a:rPr lang="en-GB" sz="1600" dirty="0"/>
              <a:t>Hope you will 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899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0" y="1587564"/>
            <a:ext cx="91440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4800" b="1" dirty="0" smtClean="0">
                <a:solidFill>
                  <a:srgbClr val="492F92"/>
                </a:solidFill>
              </a:rPr>
              <a:t>Developing a Redesign Communications Plan</a:t>
            </a:r>
            <a:endParaRPr lang="en-GB" sz="48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 eaLnBrk="1" hangingPunct="1"/>
            <a:endParaRPr lang="en-GB" sz="5400" b="1" dirty="0" smtClean="0">
              <a:solidFill>
                <a:srgbClr val="007C4D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 eaLnBrk="1" hangingPunct="1"/>
            <a:r>
              <a:rPr lang="en-GB" sz="5400" b="1" dirty="0" smtClean="0">
                <a:solidFill>
                  <a:srgbClr val="007C4D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Board Workshop</a:t>
            </a:r>
          </a:p>
          <a:p>
            <a:pPr algn="ctr" eaLnBrk="1" hangingPunct="1"/>
            <a:endParaRPr lang="en-GB" sz="5400" b="1" dirty="0">
              <a:solidFill>
                <a:srgbClr val="007C4D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12000" y="3429000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56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Recap - Stakeholders</a:t>
              </a:r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48320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Highland citizens, general public and specific service users (1</a:t>
            </a:r>
            <a:r>
              <a:rPr lang="en-GB" sz="2800" baseline="30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</a:t>
            </a: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place)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(also service users and customers)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Trade Unions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Elected Members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Private sector operating in Highland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3rd Sector, community groups and community councils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Other public bodies operating in the region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Scottish and UK Governments</a:t>
            </a: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4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This workshop</a:t>
              </a:r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310854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lvl="1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Focus on the Communications Plan for Highland citizens, general public and specific service users (1</a:t>
            </a:r>
            <a:r>
              <a:rPr lang="en-GB" sz="2800" baseline="30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</a:t>
            </a: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place)</a:t>
            </a:r>
          </a:p>
          <a:p>
            <a:pPr marL="0" lvl="1"/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reasons for redesign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means </a:t>
            </a: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328356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328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  Scene setting- Public feedback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980728"/>
            <a:ext cx="8291552" cy="68018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lvl="1"/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 well as Member knowledge on public views the Citizens’ Panel survey last year tells us: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We are viewed negatively on:</a:t>
            </a:r>
            <a:endParaRPr lang="en-GB" sz="24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being open and honest about funding choices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involving people in how we spend money</a:t>
            </a:r>
          </a:p>
          <a:p>
            <a:pPr marL="457200" lvl="2"/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Yet 28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% say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these are 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top 5 for importance (more important than being helpful or approachable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nviting challenge and different views to help make decisions</a:t>
            </a:r>
          </a:p>
          <a:p>
            <a:pPr marL="450850" lvl="2" indent="-4508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77% feel they have no or not very 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much influence over decision-making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57% want to be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Satisfaction levels are dropping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in 2013 67% said we met their expectations, in 2017 that fell to 56%;  in 2013 83% were satisfied overall, in 2017 that fell to 73%.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Helping people to help each other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seen as least important, but we are viewed positively on it.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5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328356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328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  Scene setting- Public feedback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124744"/>
            <a:ext cx="8291552" cy="60631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 balance we are seen to listen to local people – in top 5 most important – and on asking people for ideas on how to do things better.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 interest in </a:t>
            </a:r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participatory budgeting 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 projects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68% interested in taking part in 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community discussions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 how services are provided and making choices within budget limits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Majority enjoy 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working on common problems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the community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Belief that the community could become 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more involved in providing services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they and their community need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 levels of </a:t>
            </a: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volunteering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reported – 61% informally and 43% through organised groups – even higher in rural areas and among parents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This workshop</a:t>
              </a:r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56938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lvl="1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Focus on the Redesign Communications Plan for Highland citizens, general public and specific service users (1</a:t>
            </a:r>
            <a:r>
              <a:rPr lang="en-GB" sz="2800" baseline="30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</a:t>
            </a: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place)</a:t>
            </a:r>
          </a:p>
          <a:p>
            <a:pPr marL="0" lvl="1"/>
            <a:endParaRPr lang="en-GB" sz="28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1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 groups to consider</a:t>
            </a:r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are the reasons for redesign? 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does redesign mean?</a:t>
            </a:r>
          </a:p>
          <a:p>
            <a:pPr marL="457200" lvl="2"/>
            <a:endParaRPr lang="en-GB" sz="28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Responding to public feedback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Re-setting expectations?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to engage in redesign –insights from local democracy seminar too</a:t>
            </a: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1938992"/>
            <a:chOff x="-7950" y="116632"/>
            <a:chExt cx="9144000" cy="1938992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Communications Plan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1277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1772816"/>
            <a:ext cx="7795046" cy="4715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en-GB" sz="2400" dirty="0">
              <a:solidFill>
                <a:prstClr val="black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new Communications Plan will be developed to support the Redesign Board.  </a:t>
            </a:r>
          </a:p>
          <a:p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will be for all stakeholders, ensuring redesign is clearly communicated.  </a:t>
            </a:r>
          </a:p>
          <a:p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plan will be in Plain English, and include how redesign is making a positive difference for staff and communities and of our capacity to change for the better.</a:t>
            </a:r>
            <a:endParaRPr lang="en-GB" sz="2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3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1938992"/>
            <a:chOff x="-7950" y="116632"/>
            <a:chExt cx="9144000" cy="1938992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Draft Communications Plan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1277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1772816"/>
            <a:ext cx="7795046" cy="4401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Aims and purpose of the plan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messages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reasons for redesign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means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is achieving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to be involved in redesign – redesign is everybody’s business, </a:t>
            </a:r>
          </a:p>
          <a:p>
            <a:pPr lvl="1" indent="-457200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3. ID stakeholders</a:t>
            </a:r>
          </a:p>
          <a:p>
            <a:pPr lvl="1" indent="-457200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4. Develop key messages for each stakeholder group</a:t>
            </a:r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1938992"/>
            <a:chOff x="-7950" y="116632"/>
            <a:chExt cx="9144000" cy="1938992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December workshop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1277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1772816"/>
            <a:ext cx="7795046" cy="4401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Aims and purpose of the plan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messages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reasons for redesign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means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is achieving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to be involved in redesign – redesign is everybody’s business, </a:t>
            </a:r>
          </a:p>
          <a:p>
            <a:pPr lvl="1" indent="-457200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3. </a:t>
            </a: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 stakeholders – 8 agreed</a:t>
            </a:r>
          </a:p>
          <a:p>
            <a:pPr lvl="1" indent="-457200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4. </a:t>
            </a:r>
            <a:r>
              <a:rPr lang="en-GB" sz="28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Develop key messages for each stakeholder group  5/8</a:t>
            </a:r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3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Recap - Aims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187624" y="1484784"/>
            <a:ext cx="6912768" cy="35394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Council must adapt to changing needs with less funding – we will redesign how we operate and what we do. </a:t>
            </a:r>
          </a:p>
          <a:p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Open, transparent, honest and inclusive approach to redesign. </a:t>
            </a:r>
          </a:p>
          <a:p>
            <a:endParaRPr lang="en-GB" sz="28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200329"/>
            <a:chOff x="-7950" y="116632"/>
            <a:chExt cx="9144000" cy="1838409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838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en-GB" sz="3200" b="1" dirty="0" smtClean="0">
                  <a:solidFill>
                    <a:srgbClr val="492F92"/>
                  </a:solidFill>
                </a:rPr>
                <a:t>Recap – key messages – reasons for redesign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81540" y="1007774"/>
            <a:ext cx="8712968" cy="61555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£</a:t>
            </a:r>
            <a:r>
              <a:rPr lang="en-GB" sz="2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150m savings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made already,</a:t>
            </a:r>
            <a:r>
              <a:rPr lang="en-GB" sz="26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ongoing</a:t>
            </a:r>
            <a:r>
              <a:rPr lang="en-GB" sz="26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funding challenges,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income generation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help reduce the gap.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Some services more protected than others.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Rising demand and new requirements.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role of the Council has to change; we can no longer do everything we have been doing and for the things we need to keep doing we need to think how to do them affordably.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is an opportunity to review what we do, how we do it, what can be expected of us and what we can expect others to do.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involves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understanding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impacts,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helping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workforce planning and </a:t>
            </a:r>
            <a:r>
              <a:rPr lang="en-GB" sz="2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engaging others.</a:t>
            </a:r>
            <a:endParaRPr lang="en-GB" sz="26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5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Recap - </a:t>
              </a:r>
              <a:r>
                <a:rPr lang="en-GB" sz="4000" b="1" dirty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What redesign means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35394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Council must be more: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open-minded,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commercially-minded and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community-minded.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central to ideas and implementation.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Productive working relationships across</a:t>
            </a:r>
          </a:p>
          <a:p>
            <a:pPr marL="901700" lvl="1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– Members – staff - Trade Unions</a:t>
            </a: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Being more community-minded</a:t>
              </a:r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35394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Supporting more community-run services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Helping people to help each other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Widening public involvement in Council decisions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Listening locally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Targeting support to particular people and places in </a:t>
            </a:r>
            <a:r>
              <a:rPr lang="en-GB" sz="280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most need</a:t>
            </a:r>
            <a:endParaRPr lang="en-GB" sz="28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1323439"/>
            <a:chOff x="-7950" y="116632"/>
            <a:chExt cx="9144000" cy="2026963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02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Recap - Stakeholders</a:t>
              </a:r>
              <a:r>
                <a:rPr lang="en-GB" sz="4000" b="1" dirty="0" smtClean="0">
                  <a:solidFill>
                    <a:srgbClr val="492F92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 </a:t>
              </a:r>
              <a:endParaRPr lang="en-GB" sz="4000" b="1" dirty="0" smtClean="0">
                <a:solidFill>
                  <a:srgbClr val="492F92"/>
                </a:solidFill>
              </a:endParaRP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40071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67544" y="1484784"/>
            <a:ext cx="8291552" cy="48320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Highland citizens, general public and specific service users (1</a:t>
            </a:r>
            <a:r>
              <a:rPr lang="en-GB" sz="2800" baseline="30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</a:t>
            </a: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place)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(also service users and customers)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Trade Unions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Elected Members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Private sector operating in Highland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3rd Sector, community groups and community councils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Other public bodies operating in the region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Scottish and UK Governments</a:t>
            </a:r>
          </a:p>
          <a:p>
            <a:pPr lvl="1" indent="-457200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 Corporate Template ICT APPROV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ICT APPROVED</Template>
  <TotalTime>1268</TotalTime>
  <Words>886</Words>
  <Application>Microsoft Office PowerPoint</Application>
  <PresentationFormat>On-screen Show (4:3)</PresentationFormat>
  <Paragraphs>127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HC Corporate Template ICT APPROVED</vt:lpstr>
      <vt:lpstr>Text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Foster</dc:creator>
  <cp:lastModifiedBy>Carron McDiarmid</cp:lastModifiedBy>
  <cp:revision>135</cp:revision>
  <cp:lastPrinted>2017-11-21T16:03:27Z</cp:lastPrinted>
  <dcterms:created xsi:type="dcterms:W3CDTF">2016-01-26T14:13:49Z</dcterms:created>
  <dcterms:modified xsi:type="dcterms:W3CDTF">2018-04-25T09:17:28Z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AdHocReviewCycleID">
    <vt:i4>231151951</vt:i4>
  </property>
  <property fmtid="{D5CDD505-2E9C-101B-9397-08002B2CF9AE}" pid="7" name="_NewReviewCycle">
    <vt:lpwstr/>
  </property>
  <property fmtid="{D5CDD505-2E9C-101B-9397-08002B2CF9AE}" pid="8" name="_EmailSubject">
    <vt:lpwstr>redesign updates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-1362647544</vt:i4>
  </property>
</Properties>
</file>