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7"/>
  </p:notesMasterIdLst>
  <p:handoutMasterIdLst>
    <p:handoutMasterId r:id="rId18"/>
  </p:handoutMasterIdLst>
  <p:sldIdLst>
    <p:sldId id="257" r:id="rId3"/>
    <p:sldId id="260" r:id="rId4"/>
    <p:sldId id="261" r:id="rId5"/>
    <p:sldId id="266" r:id="rId6"/>
    <p:sldId id="267" r:id="rId7"/>
    <p:sldId id="270" r:id="rId8"/>
    <p:sldId id="269" r:id="rId9"/>
    <p:sldId id="277" r:id="rId10"/>
    <p:sldId id="271" r:id="rId11"/>
    <p:sldId id="272" r:id="rId12"/>
    <p:sldId id="273" r:id="rId13"/>
    <p:sldId id="276" r:id="rId14"/>
    <p:sldId id="274" r:id="rId15"/>
    <p:sldId id="275" r:id="rId16"/>
  </p:sldIdLst>
  <p:sldSz cx="9144000" cy="6858000" type="screen4x3"/>
  <p:notesSz cx="6805613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2F92"/>
    <a:srgbClr val="2F7C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63233" autoAdjust="0"/>
  </p:normalViewPr>
  <p:slideViewPr>
    <p:cSldViewPr>
      <p:cViewPr>
        <p:scale>
          <a:sx n="72" d="100"/>
          <a:sy n="72" d="100"/>
        </p:scale>
        <p:origin x="-102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2910" y="-90"/>
      </p:cViewPr>
      <p:guideLst>
        <p:guide orient="horz" pos="3131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9099" cy="496967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42" y="1"/>
            <a:ext cx="2949099" cy="496967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r">
              <a:defRPr sz="1200"/>
            </a:lvl1pPr>
          </a:lstStyle>
          <a:p>
            <a:fld id="{F53DE6A9-B5E9-490D-B889-1CC33586F091}" type="datetimeFigureOut">
              <a:rPr lang="en-GB" smtClean="0"/>
              <a:t>25/04/2018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440648"/>
            <a:ext cx="2949099" cy="496967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42" y="9440648"/>
            <a:ext cx="2949099" cy="496967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r">
              <a:defRPr sz="1200"/>
            </a:lvl1pPr>
          </a:lstStyle>
          <a:p>
            <a:fld id="{7D865D1D-29FC-47E2-A574-DEFA3174C723}" type="slidenum">
              <a:rPr lang="en-GB" smtClean="0"/>
              <a:t>‹#›</a:t>
            </a:fld>
            <a:endParaRPr lang="en-GB"/>
          </a:p>
        </p:txBody>
      </p:sp>
      <p:sp>
        <p:nvSpPr>
          <p:cNvPr id="6" name="hc" descr="OFFICIAL"/>
          <p:cNvSpPr txBox="1"/>
          <p:nvPr/>
        </p:nvSpPr>
        <p:spPr>
          <a:xfrm>
            <a:off x="3" y="1"/>
            <a:ext cx="6805613" cy="246497"/>
          </a:xfrm>
          <a:prstGeom prst="rect">
            <a:avLst/>
          </a:prstGeom>
          <a:noFill/>
        </p:spPr>
        <p:txBody>
          <a:bodyPr vert="horz" lIns="91559" tIns="45779" rIns="91559" bIns="45779" rtlCol="0">
            <a:spAutoFit/>
          </a:bodyPr>
          <a:lstStyle/>
          <a:p>
            <a:pPr algn="ctr"/>
            <a:r>
              <a:rPr lang="en-GB" sz="1000" b="1">
                <a:solidFill>
                  <a:srgbClr val="000000"/>
                </a:solidFill>
                <a:latin typeface="arial"/>
              </a:rPr>
              <a:t>OFFICIAL</a:t>
            </a:r>
          </a:p>
        </p:txBody>
      </p:sp>
      <p:sp>
        <p:nvSpPr>
          <p:cNvPr id="7" name="fc" descr="OFFICIAL"/>
          <p:cNvSpPr txBox="1"/>
          <p:nvPr/>
        </p:nvSpPr>
        <p:spPr>
          <a:xfrm>
            <a:off x="3" y="9566615"/>
            <a:ext cx="6805613" cy="246497"/>
          </a:xfrm>
          <a:prstGeom prst="rect">
            <a:avLst/>
          </a:prstGeom>
          <a:noFill/>
        </p:spPr>
        <p:txBody>
          <a:bodyPr vert="horz" lIns="91559" tIns="45779" rIns="91559" bIns="45779" rtlCol="0">
            <a:spAutoFit/>
          </a:bodyPr>
          <a:lstStyle/>
          <a:p>
            <a:pPr algn="ctr"/>
            <a:r>
              <a:rPr lang="en-GB" sz="1000" b="1">
                <a:solidFill>
                  <a:srgbClr val="000000"/>
                </a:solidFill>
                <a:latin typeface="arial"/>
              </a:rPr>
              <a:t>OFFICIAL</a:t>
            </a:r>
          </a:p>
        </p:txBody>
      </p:sp>
    </p:spTree>
    <p:extLst>
      <p:ext uri="{BB962C8B-B14F-4D97-AF65-F5344CB8AC3E}">
        <p14:creationId xmlns:p14="http://schemas.microsoft.com/office/powerpoint/2010/main" val="25301886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9099" cy="496967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42" y="1"/>
            <a:ext cx="2949099" cy="496967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r">
              <a:defRPr sz="1200"/>
            </a:lvl1pPr>
          </a:lstStyle>
          <a:p>
            <a:fld id="{81DE036E-460B-4C1D-A880-EABA5EF82C50}" type="datetimeFigureOut">
              <a:rPr lang="en-GB" smtClean="0"/>
              <a:t>25/04/2018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7287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9" tIns="45779" rIns="91559" bIns="45779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1187"/>
            <a:ext cx="5444490" cy="4472702"/>
          </a:xfrm>
          <a:prstGeom prst="rect">
            <a:avLst/>
          </a:prstGeom>
        </p:spPr>
        <p:txBody>
          <a:bodyPr vert="horz" lIns="91559" tIns="45779" rIns="91559" bIns="4577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40648"/>
            <a:ext cx="2949099" cy="496967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42" y="9440648"/>
            <a:ext cx="2949099" cy="496967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r">
              <a:defRPr sz="1200"/>
            </a:lvl1pPr>
          </a:lstStyle>
          <a:p>
            <a:fld id="{7427AA53-D485-48C4-A1C3-631D24EF3759}" type="slidenum">
              <a:rPr lang="en-GB" smtClean="0"/>
              <a:t>‹#›</a:t>
            </a:fld>
            <a:endParaRPr lang="en-GB"/>
          </a:p>
        </p:txBody>
      </p:sp>
      <p:sp>
        <p:nvSpPr>
          <p:cNvPr id="8" name="hc" descr="OFFICIAL"/>
          <p:cNvSpPr txBox="1"/>
          <p:nvPr/>
        </p:nvSpPr>
        <p:spPr>
          <a:xfrm>
            <a:off x="3" y="1"/>
            <a:ext cx="6805613" cy="246497"/>
          </a:xfrm>
          <a:prstGeom prst="rect">
            <a:avLst/>
          </a:prstGeom>
          <a:noFill/>
        </p:spPr>
        <p:txBody>
          <a:bodyPr vert="horz" lIns="91559" tIns="45779" rIns="91559" bIns="45779" rtlCol="0">
            <a:spAutoFit/>
          </a:bodyPr>
          <a:lstStyle/>
          <a:p>
            <a:pPr algn="ctr"/>
            <a:r>
              <a:rPr lang="en-GB" sz="1000" b="1" i="0" u="none" baseline="0" smtClean="0">
                <a:solidFill>
                  <a:srgbClr val="000000"/>
                </a:solidFill>
                <a:latin typeface="arial"/>
              </a:rPr>
              <a:t>OFFICIAL</a:t>
            </a:r>
            <a:endParaRPr lang="en-GB" sz="1000" b="1" i="0" u="none" baseline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fc" descr="OFFICIAL"/>
          <p:cNvSpPr txBox="1"/>
          <p:nvPr/>
        </p:nvSpPr>
        <p:spPr>
          <a:xfrm>
            <a:off x="3" y="9566615"/>
            <a:ext cx="6805613" cy="246497"/>
          </a:xfrm>
          <a:prstGeom prst="rect">
            <a:avLst/>
          </a:prstGeom>
          <a:noFill/>
        </p:spPr>
        <p:txBody>
          <a:bodyPr vert="horz" lIns="91559" tIns="45779" rIns="91559" bIns="45779" rtlCol="0">
            <a:spAutoFit/>
          </a:bodyPr>
          <a:lstStyle/>
          <a:p>
            <a:pPr algn="ctr"/>
            <a:r>
              <a:rPr lang="en-GB" sz="1000" b="1" i="0" u="none" baseline="0" smtClean="0">
                <a:solidFill>
                  <a:srgbClr val="000000"/>
                </a:solidFill>
                <a:latin typeface="arial"/>
              </a:rPr>
              <a:t>OFFICIAL</a:t>
            </a:r>
            <a:endParaRPr lang="en-GB" sz="1000" b="1" i="0" u="none" baseline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14943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600" dirty="0"/>
              <a:t>Short</a:t>
            </a:r>
          </a:p>
          <a:p>
            <a:endParaRPr lang="en-GB" sz="1600" dirty="0"/>
          </a:p>
          <a:p>
            <a:r>
              <a:rPr lang="en-GB" sz="1600" dirty="0"/>
              <a:t>Welcome</a:t>
            </a:r>
          </a:p>
          <a:p>
            <a:r>
              <a:rPr lang="en-GB" sz="1600" dirty="0"/>
              <a:t>Special welcome to first timers</a:t>
            </a:r>
          </a:p>
          <a:p>
            <a:r>
              <a:rPr lang="en-GB" sz="1600" dirty="0"/>
              <a:t>Refer to Quality Awards in November</a:t>
            </a:r>
          </a:p>
          <a:p>
            <a:r>
              <a:rPr lang="en-GB" sz="1600" dirty="0"/>
              <a:t>Aims to Brief, Inform, Look Ahead</a:t>
            </a:r>
          </a:p>
          <a:p>
            <a:r>
              <a:rPr lang="en-GB" sz="1600" dirty="0"/>
              <a:t>Hope you will share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7AA53-D485-48C4-A1C3-631D24EF375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98991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600" dirty="0"/>
          </a:p>
          <a:p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7AA53-D485-48C4-A1C3-631D24EF3759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928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600" dirty="0"/>
          </a:p>
          <a:p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7AA53-D485-48C4-A1C3-631D24EF3759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928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600" dirty="0"/>
          </a:p>
          <a:p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7AA53-D485-48C4-A1C3-631D24EF3759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928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600" dirty="0"/>
          </a:p>
          <a:p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7AA53-D485-48C4-A1C3-631D24EF3759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9281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600" dirty="0"/>
          </a:p>
          <a:p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7AA53-D485-48C4-A1C3-631D24EF3759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92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600" dirty="0"/>
          </a:p>
          <a:p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7AA53-D485-48C4-A1C3-631D24EF375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928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600" dirty="0"/>
          </a:p>
          <a:p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7AA53-D485-48C4-A1C3-631D24EF375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928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600" dirty="0"/>
          </a:p>
          <a:p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7AA53-D485-48C4-A1C3-631D24EF375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928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600" dirty="0"/>
          </a:p>
          <a:p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7AA53-D485-48C4-A1C3-631D24EF3759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928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600" dirty="0"/>
          </a:p>
          <a:p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7AA53-D485-48C4-A1C3-631D24EF3759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928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600" dirty="0"/>
          </a:p>
          <a:p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7AA53-D485-48C4-A1C3-631D24EF3759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928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600" dirty="0"/>
          </a:p>
          <a:p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7AA53-D485-48C4-A1C3-631D24EF3759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928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600" dirty="0"/>
          </a:p>
          <a:p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7AA53-D485-48C4-A1C3-631D24EF3759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92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4243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80588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4505" y="0"/>
            <a:ext cx="3899495" cy="1800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3433" y="6296079"/>
            <a:ext cx="1800000" cy="561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014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72529" cy="2376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289" y="4482000"/>
            <a:ext cx="1371711" cy="23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829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0" y="1587564"/>
            <a:ext cx="9144000" cy="4062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r>
              <a:rPr lang="en-GB" sz="4800" b="1" dirty="0" smtClean="0">
                <a:solidFill>
                  <a:srgbClr val="492F92"/>
                </a:solidFill>
              </a:rPr>
              <a:t>Developing a Redesign Communications Plan</a:t>
            </a:r>
            <a:endParaRPr lang="en-GB" sz="4800" b="1" dirty="0" smtClean="0">
              <a:solidFill>
                <a:srgbClr val="492F92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algn="ctr" eaLnBrk="1" hangingPunct="1"/>
            <a:endParaRPr lang="en-GB" sz="5400" b="1" dirty="0" smtClean="0">
              <a:solidFill>
                <a:srgbClr val="007C4D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algn="ctr" eaLnBrk="1" hangingPunct="1"/>
            <a:r>
              <a:rPr lang="en-GB" sz="5400" b="1" dirty="0" smtClean="0">
                <a:solidFill>
                  <a:srgbClr val="007C4D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Redesign Board Workshop</a:t>
            </a:r>
          </a:p>
          <a:p>
            <a:pPr algn="ctr" eaLnBrk="1" hangingPunct="1"/>
            <a:endParaRPr lang="en-GB" sz="5400" b="1" dirty="0">
              <a:solidFill>
                <a:srgbClr val="007C4D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612000" y="3429000"/>
            <a:ext cx="7920000" cy="0"/>
          </a:xfrm>
          <a:prstGeom prst="line">
            <a:avLst/>
          </a:prstGeom>
          <a:ln w="50800" cap="rnd">
            <a:gradFill flip="none" rotWithShape="1">
              <a:gsLst>
                <a:gs pos="0">
                  <a:srgbClr val="492F92"/>
                </a:gs>
                <a:gs pos="50000">
                  <a:schemeClr val="bg1"/>
                </a:gs>
                <a:gs pos="100000">
                  <a:srgbClr val="007C4D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656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7950" y="116633"/>
            <a:ext cx="9144000" cy="1323439"/>
            <a:chOff x="-7950" y="116632"/>
            <a:chExt cx="9144000" cy="2026963"/>
          </a:xfrm>
        </p:grpSpPr>
        <p:sp>
          <p:nvSpPr>
            <p:cNvPr id="3" name="Text Box 10"/>
            <p:cNvSpPr txBox="1">
              <a:spLocks noChangeArrowheads="1"/>
            </p:cNvSpPr>
            <p:nvPr/>
          </p:nvSpPr>
          <p:spPr bwMode="auto">
            <a:xfrm>
              <a:off x="-7950" y="116632"/>
              <a:ext cx="9144000" cy="2026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GB" sz="4000" b="1" dirty="0" smtClean="0">
                  <a:solidFill>
                    <a:srgbClr val="492F92"/>
                  </a:solidFill>
                </a:rPr>
                <a:t>Recap - Stakeholders</a:t>
              </a:r>
              <a:r>
                <a:rPr lang="en-GB" sz="4000" b="1" dirty="0" smtClean="0">
                  <a:solidFill>
                    <a:srgbClr val="492F92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 </a:t>
              </a:r>
              <a:endParaRPr lang="en-GB" sz="4000" b="1" dirty="0" smtClean="0">
                <a:solidFill>
                  <a:srgbClr val="492F92"/>
                </a:solidFill>
              </a:endParaRPr>
            </a:p>
            <a:p>
              <a:pPr algn="ctr" eaLnBrk="1" hangingPunct="1"/>
              <a:endParaRPr lang="en-GB" altLang="en-US" sz="4000" b="1" dirty="0" smtClean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cxnSp>
          <p:nvCxnSpPr>
            <p:cNvPr id="4" name="Straight Connector 3"/>
            <p:cNvCxnSpPr/>
            <p:nvPr/>
          </p:nvCxnSpPr>
          <p:spPr bwMode="auto">
            <a:xfrm>
              <a:off x="964050" y="1440071"/>
              <a:ext cx="7200000" cy="0"/>
            </a:xfrm>
            <a:prstGeom prst="line">
              <a:avLst/>
            </a:prstGeom>
            <a:ln w="50800" cap="rnd">
              <a:gradFill flip="none" rotWithShape="1">
                <a:gsLst>
                  <a:gs pos="0">
                    <a:srgbClr val="492F92"/>
                  </a:gs>
                  <a:gs pos="50000">
                    <a:schemeClr val="bg1"/>
                  </a:gs>
                  <a:gs pos="100000">
                    <a:srgbClr val="007C4D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467544" y="1484784"/>
            <a:ext cx="8291552" cy="483209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357188" lvl="1" indent="-357188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Highland citizens, general public and specific service users (1</a:t>
            </a:r>
            <a:r>
              <a:rPr lang="en-GB" sz="2800" baseline="300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st</a:t>
            </a:r>
            <a:r>
              <a:rPr lang="en-GB" sz="28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place)</a:t>
            </a:r>
          </a:p>
          <a:p>
            <a:pPr marL="357188" lvl="1" indent="-357188">
              <a:buFont typeface="Arial" panose="020B0604020202020204" pitchFamily="34" charset="0"/>
              <a:buChar char="•"/>
            </a:pPr>
            <a:r>
              <a:rPr lang="en-GB" sz="2800" b="1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Staff (also service users and customers)</a:t>
            </a:r>
          </a:p>
          <a:p>
            <a:pPr marL="357188" lvl="1" indent="-357188">
              <a:buFont typeface="Arial" panose="020B0604020202020204" pitchFamily="34" charset="0"/>
              <a:buChar char="•"/>
            </a:pPr>
            <a:r>
              <a:rPr lang="en-GB" sz="2800" b="1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Trade Unions</a:t>
            </a:r>
          </a:p>
          <a:p>
            <a:pPr marL="357188" lvl="1" indent="-357188">
              <a:buFont typeface="Arial" panose="020B0604020202020204" pitchFamily="34" charset="0"/>
              <a:buChar char="•"/>
            </a:pPr>
            <a:r>
              <a:rPr lang="en-GB" sz="2800" b="1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Elected Members</a:t>
            </a:r>
          </a:p>
          <a:p>
            <a:pPr marL="357188" lvl="1" indent="-357188">
              <a:buFont typeface="Arial" panose="020B0604020202020204" pitchFamily="34" charset="0"/>
              <a:buChar char="•"/>
            </a:pPr>
            <a:r>
              <a:rPr lang="en-GB" sz="2800" b="1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Private sector operating in Highland</a:t>
            </a:r>
          </a:p>
          <a:p>
            <a:pPr marL="357188" lvl="1" indent="-357188">
              <a:buFont typeface="Arial" panose="020B0604020202020204" pitchFamily="34" charset="0"/>
              <a:buChar char="•"/>
            </a:pPr>
            <a:r>
              <a:rPr lang="en-GB" sz="2800" b="1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3rd Sector, community groups and community councils</a:t>
            </a:r>
          </a:p>
          <a:p>
            <a:pPr marL="357188" lvl="1" indent="-357188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Other public bodies operating in the region</a:t>
            </a:r>
          </a:p>
          <a:p>
            <a:pPr marL="357188" lvl="1" indent="-357188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The Scottish and UK Governments</a:t>
            </a:r>
          </a:p>
          <a:p>
            <a:pPr lvl="1" indent="-457200"/>
            <a:endParaRPr lang="en-GB" sz="2800" b="1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5424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7950" y="116633"/>
            <a:ext cx="9144000" cy="1323439"/>
            <a:chOff x="-7950" y="116632"/>
            <a:chExt cx="9144000" cy="2026963"/>
          </a:xfrm>
        </p:grpSpPr>
        <p:sp>
          <p:nvSpPr>
            <p:cNvPr id="3" name="Text Box 10"/>
            <p:cNvSpPr txBox="1">
              <a:spLocks noChangeArrowheads="1"/>
            </p:cNvSpPr>
            <p:nvPr/>
          </p:nvSpPr>
          <p:spPr bwMode="auto">
            <a:xfrm>
              <a:off x="-7950" y="116632"/>
              <a:ext cx="9144000" cy="2026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GB" sz="4000" b="1" dirty="0" smtClean="0">
                  <a:solidFill>
                    <a:srgbClr val="492F92"/>
                  </a:solidFill>
                </a:rPr>
                <a:t>This workshop</a:t>
              </a:r>
              <a:r>
                <a:rPr lang="en-GB" sz="4000" b="1" dirty="0" smtClean="0">
                  <a:solidFill>
                    <a:srgbClr val="492F92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 </a:t>
              </a:r>
              <a:endParaRPr lang="en-GB" sz="4000" b="1" dirty="0" smtClean="0">
                <a:solidFill>
                  <a:srgbClr val="492F92"/>
                </a:solidFill>
              </a:endParaRPr>
            </a:p>
            <a:p>
              <a:pPr algn="ctr" eaLnBrk="1" hangingPunct="1"/>
              <a:endParaRPr lang="en-GB" altLang="en-US" sz="4000" b="1" dirty="0" smtClean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cxnSp>
          <p:nvCxnSpPr>
            <p:cNvPr id="4" name="Straight Connector 3"/>
            <p:cNvCxnSpPr/>
            <p:nvPr/>
          </p:nvCxnSpPr>
          <p:spPr bwMode="auto">
            <a:xfrm>
              <a:off x="964050" y="1440071"/>
              <a:ext cx="7200000" cy="0"/>
            </a:xfrm>
            <a:prstGeom prst="line">
              <a:avLst/>
            </a:prstGeom>
            <a:ln w="50800" cap="rnd">
              <a:gradFill flip="none" rotWithShape="1">
                <a:gsLst>
                  <a:gs pos="0">
                    <a:srgbClr val="492F92"/>
                  </a:gs>
                  <a:gs pos="50000">
                    <a:schemeClr val="bg1"/>
                  </a:gs>
                  <a:gs pos="100000">
                    <a:srgbClr val="007C4D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467544" y="1484784"/>
            <a:ext cx="8291552" cy="310854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lvl="1"/>
            <a:r>
              <a:rPr lang="en-GB" sz="28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Focus on the Communications Plan for Highland citizens, general public and specific service users (1</a:t>
            </a:r>
            <a:r>
              <a:rPr lang="en-GB" sz="2800" baseline="300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st</a:t>
            </a:r>
            <a:r>
              <a:rPr lang="en-GB" sz="28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place)</a:t>
            </a:r>
          </a:p>
          <a:p>
            <a:pPr marL="0" lvl="1"/>
            <a:endParaRPr lang="en-GB" sz="2800" dirty="0">
              <a:solidFill>
                <a:srgbClr val="492F92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514350" lvl="1" indent="-514350">
              <a:buFont typeface="+mj-lt"/>
              <a:buAutoNum type="arabicPeriod"/>
            </a:pPr>
            <a:r>
              <a:rPr lang="en-GB" sz="28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The reasons for redesign</a:t>
            </a:r>
          </a:p>
          <a:p>
            <a:pPr marL="514350" lvl="1" indent="-514350">
              <a:buFont typeface="+mj-lt"/>
              <a:buAutoNum type="arabicPeriod"/>
            </a:pPr>
            <a:r>
              <a:rPr lang="en-GB" sz="28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What redesign means </a:t>
            </a:r>
          </a:p>
          <a:p>
            <a:pPr lvl="1" indent="-457200"/>
            <a:endParaRPr lang="en-GB" sz="2800" b="1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174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7950" y="116633"/>
            <a:ext cx="9144000" cy="1323439"/>
            <a:chOff x="-7950" y="116632"/>
            <a:chExt cx="9144000" cy="2328356"/>
          </a:xfrm>
        </p:grpSpPr>
        <p:sp>
          <p:nvSpPr>
            <p:cNvPr id="3" name="Text Box 10"/>
            <p:cNvSpPr txBox="1">
              <a:spLocks noChangeArrowheads="1"/>
            </p:cNvSpPr>
            <p:nvPr/>
          </p:nvSpPr>
          <p:spPr bwMode="auto">
            <a:xfrm>
              <a:off x="-7950" y="116632"/>
              <a:ext cx="9144000" cy="23283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GB" sz="4000" b="1" dirty="0" smtClean="0">
                  <a:solidFill>
                    <a:srgbClr val="492F92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   Scene setting- Public feedback </a:t>
              </a:r>
              <a:endParaRPr lang="en-GB" sz="4000" b="1" dirty="0" smtClean="0">
                <a:solidFill>
                  <a:srgbClr val="492F92"/>
                </a:solidFill>
              </a:endParaRPr>
            </a:p>
            <a:p>
              <a:pPr algn="ctr" eaLnBrk="1" hangingPunct="1"/>
              <a:endParaRPr lang="en-GB" altLang="en-US" sz="4000" b="1" dirty="0" smtClean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cxnSp>
          <p:nvCxnSpPr>
            <p:cNvPr id="4" name="Straight Connector 3"/>
            <p:cNvCxnSpPr/>
            <p:nvPr/>
          </p:nvCxnSpPr>
          <p:spPr bwMode="auto">
            <a:xfrm>
              <a:off x="964050" y="1440071"/>
              <a:ext cx="7200000" cy="0"/>
            </a:xfrm>
            <a:prstGeom prst="line">
              <a:avLst/>
            </a:prstGeom>
            <a:ln w="50800" cap="rnd">
              <a:gradFill flip="none" rotWithShape="1">
                <a:gsLst>
                  <a:gs pos="0">
                    <a:srgbClr val="492F92"/>
                  </a:gs>
                  <a:gs pos="50000">
                    <a:schemeClr val="bg1"/>
                  </a:gs>
                  <a:gs pos="100000">
                    <a:srgbClr val="007C4D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467544" y="980728"/>
            <a:ext cx="8291552" cy="68018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lvl="1"/>
            <a:r>
              <a:rPr lang="en-GB" sz="24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As well as Member knowledge on public views the Citizens’ Panel survey last year tells us:</a:t>
            </a:r>
          </a:p>
          <a:p>
            <a:pPr lvl="1" indent="-4572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We are viewed negatively on:</a:t>
            </a:r>
            <a:endParaRPr lang="en-GB" sz="2400" b="1" dirty="0" smtClean="0">
              <a:solidFill>
                <a:srgbClr val="492F92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lvl="2" indent="-4572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being open and honest about funding choices</a:t>
            </a:r>
          </a:p>
          <a:p>
            <a:pPr lvl="2" indent="-4572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involving people in how we spend money</a:t>
            </a:r>
          </a:p>
          <a:p>
            <a:pPr marL="457200" lvl="2"/>
            <a:r>
              <a:rPr lang="en-GB" sz="24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Yet 28</a:t>
            </a:r>
            <a:r>
              <a:rPr lang="en-GB" sz="2400" dirty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% say </a:t>
            </a:r>
            <a:r>
              <a:rPr lang="en-GB" sz="24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these are </a:t>
            </a:r>
            <a:r>
              <a:rPr lang="en-GB" sz="2400" dirty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in top 5 for importance (more important than being helpful or approachable</a:t>
            </a:r>
            <a:r>
              <a:rPr lang="en-GB" sz="24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)</a:t>
            </a:r>
          </a:p>
          <a:p>
            <a:pPr marL="800100" lvl="2" indent="-342900"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</a:t>
            </a:r>
            <a:r>
              <a:rPr lang="en-GB" sz="2400" b="1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nviting challenge and different views to help make decisions</a:t>
            </a:r>
          </a:p>
          <a:p>
            <a:pPr marL="450850" lvl="2" indent="-45085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77% feel they have no or not very </a:t>
            </a:r>
            <a:r>
              <a:rPr lang="en-GB" sz="2400" b="1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much influence over decision-making </a:t>
            </a:r>
            <a:r>
              <a:rPr lang="en-GB" sz="24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– 57% want to be</a:t>
            </a:r>
          </a:p>
          <a:p>
            <a:pPr lvl="1" indent="-4572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Satisfaction levels are dropping </a:t>
            </a:r>
            <a:r>
              <a:rPr lang="en-GB" sz="24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– in 2013 67% said we met their expectations, in 2017 that fell to 56%;  in 2013 83% were satisfied overall, in 2017 that fell to 73%.</a:t>
            </a:r>
          </a:p>
          <a:p>
            <a:pPr lvl="1" indent="-457200"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Helping people to help each other </a:t>
            </a:r>
            <a:r>
              <a:rPr lang="en-GB" sz="24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– seen as least important, but we are viewed positively on it.</a:t>
            </a:r>
          </a:p>
          <a:p>
            <a:pPr lvl="1" indent="-457200">
              <a:buFont typeface="Arial" panose="020B0604020202020204" pitchFamily="34" charset="0"/>
              <a:buChar char="•"/>
            </a:pPr>
            <a:endParaRPr lang="en-GB" sz="2400" dirty="0" smtClean="0">
              <a:solidFill>
                <a:srgbClr val="492F92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lvl="1" indent="-457200"/>
            <a:endParaRPr lang="en-GB" sz="2800" b="1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51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7950" y="116633"/>
            <a:ext cx="9144000" cy="1323439"/>
            <a:chOff x="-7950" y="116632"/>
            <a:chExt cx="9144000" cy="2328356"/>
          </a:xfrm>
        </p:grpSpPr>
        <p:sp>
          <p:nvSpPr>
            <p:cNvPr id="3" name="Text Box 10"/>
            <p:cNvSpPr txBox="1">
              <a:spLocks noChangeArrowheads="1"/>
            </p:cNvSpPr>
            <p:nvPr/>
          </p:nvSpPr>
          <p:spPr bwMode="auto">
            <a:xfrm>
              <a:off x="-7950" y="116632"/>
              <a:ext cx="9144000" cy="23283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GB" sz="4000" b="1" dirty="0" smtClean="0">
                  <a:solidFill>
                    <a:srgbClr val="492F92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   Scene setting- Public feedback </a:t>
              </a:r>
              <a:endParaRPr lang="en-GB" sz="4000" b="1" dirty="0" smtClean="0">
                <a:solidFill>
                  <a:srgbClr val="492F92"/>
                </a:solidFill>
              </a:endParaRPr>
            </a:p>
            <a:p>
              <a:pPr algn="ctr" eaLnBrk="1" hangingPunct="1"/>
              <a:endParaRPr lang="en-GB" altLang="en-US" sz="4000" b="1" dirty="0" smtClean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cxnSp>
          <p:nvCxnSpPr>
            <p:cNvPr id="4" name="Straight Connector 3"/>
            <p:cNvCxnSpPr/>
            <p:nvPr/>
          </p:nvCxnSpPr>
          <p:spPr bwMode="auto">
            <a:xfrm>
              <a:off x="964050" y="1440071"/>
              <a:ext cx="7200000" cy="0"/>
            </a:xfrm>
            <a:prstGeom prst="line">
              <a:avLst/>
            </a:prstGeom>
            <a:ln w="50800" cap="rnd">
              <a:gradFill flip="none" rotWithShape="1">
                <a:gsLst>
                  <a:gs pos="0">
                    <a:srgbClr val="492F92"/>
                  </a:gs>
                  <a:gs pos="50000">
                    <a:schemeClr val="bg1"/>
                  </a:gs>
                  <a:gs pos="100000">
                    <a:srgbClr val="007C4D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467544" y="1124744"/>
            <a:ext cx="8291552" cy="606319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lvl="1" indent="-4572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On balance we are seen to listen to local people – in top 5 most important – and on asking people for ideas on how to do things better.</a:t>
            </a:r>
          </a:p>
          <a:p>
            <a:pPr lvl="1" indent="-4572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High interest in </a:t>
            </a:r>
            <a:r>
              <a:rPr lang="en-GB" sz="2400" b="1" dirty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participatory budgeting </a:t>
            </a:r>
            <a:r>
              <a:rPr lang="en-GB" sz="2400" dirty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on projects</a:t>
            </a:r>
          </a:p>
          <a:p>
            <a:pPr lvl="1" indent="-4572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68% interested in taking part in </a:t>
            </a:r>
            <a:r>
              <a:rPr lang="en-GB" sz="2400" b="1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community discussions </a:t>
            </a:r>
            <a:r>
              <a:rPr lang="en-GB" sz="24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on how services are provided and making choices within budget limits</a:t>
            </a:r>
          </a:p>
          <a:p>
            <a:pPr lvl="1" indent="-4572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Majority enjoy </a:t>
            </a:r>
            <a:r>
              <a:rPr lang="en-GB" sz="2400" b="1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working on common problems </a:t>
            </a:r>
            <a:r>
              <a:rPr lang="en-GB" sz="24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in the community</a:t>
            </a:r>
          </a:p>
          <a:p>
            <a:pPr lvl="1" indent="-4572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Belief that the community could become </a:t>
            </a:r>
            <a:r>
              <a:rPr lang="en-GB" sz="2400" b="1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more involved in providing services </a:t>
            </a:r>
            <a:r>
              <a:rPr lang="en-GB" sz="24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they and their community need</a:t>
            </a:r>
          </a:p>
          <a:p>
            <a:pPr lvl="1" indent="-4572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High levels of </a:t>
            </a:r>
            <a:r>
              <a:rPr lang="en-GB" sz="2400" b="1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volunteering </a:t>
            </a:r>
            <a:r>
              <a:rPr lang="en-GB" sz="24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reported – 61% informally and 43% through organised groups – even higher in rural areas and among parents</a:t>
            </a:r>
          </a:p>
          <a:p>
            <a:pPr lvl="1" indent="-457200">
              <a:buFont typeface="Arial" panose="020B0604020202020204" pitchFamily="34" charset="0"/>
              <a:buChar char="•"/>
            </a:pPr>
            <a:endParaRPr lang="en-GB" sz="2400" dirty="0" smtClean="0">
              <a:solidFill>
                <a:srgbClr val="492F92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lvl="1" indent="-457200"/>
            <a:endParaRPr lang="en-GB" sz="2800" b="1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6528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7950" y="116633"/>
            <a:ext cx="9144000" cy="1323439"/>
            <a:chOff x="-7950" y="116632"/>
            <a:chExt cx="9144000" cy="2026963"/>
          </a:xfrm>
        </p:grpSpPr>
        <p:sp>
          <p:nvSpPr>
            <p:cNvPr id="3" name="Text Box 10"/>
            <p:cNvSpPr txBox="1">
              <a:spLocks noChangeArrowheads="1"/>
            </p:cNvSpPr>
            <p:nvPr/>
          </p:nvSpPr>
          <p:spPr bwMode="auto">
            <a:xfrm>
              <a:off x="-7950" y="116632"/>
              <a:ext cx="9144000" cy="2026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GB" sz="4000" b="1" dirty="0" smtClean="0">
                  <a:solidFill>
                    <a:srgbClr val="492F92"/>
                  </a:solidFill>
                </a:rPr>
                <a:t>This workshop</a:t>
              </a:r>
              <a:r>
                <a:rPr lang="en-GB" sz="4000" b="1" dirty="0" smtClean="0">
                  <a:solidFill>
                    <a:srgbClr val="492F92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 </a:t>
              </a:r>
              <a:endParaRPr lang="en-GB" sz="4000" b="1" dirty="0" smtClean="0">
                <a:solidFill>
                  <a:srgbClr val="492F92"/>
                </a:solidFill>
              </a:endParaRPr>
            </a:p>
            <a:p>
              <a:pPr algn="ctr" eaLnBrk="1" hangingPunct="1"/>
              <a:endParaRPr lang="en-GB" altLang="en-US" sz="4000" b="1" dirty="0" smtClean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cxnSp>
          <p:nvCxnSpPr>
            <p:cNvPr id="4" name="Straight Connector 3"/>
            <p:cNvCxnSpPr/>
            <p:nvPr/>
          </p:nvCxnSpPr>
          <p:spPr bwMode="auto">
            <a:xfrm>
              <a:off x="964050" y="1440071"/>
              <a:ext cx="7200000" cy="0"/>
            </a:xfrm>
            <a:prstGeom prst="line">
              <a:avLst/>
            </a:prstGeom>
            <a:ln w="50800" cap="rnd">
              <a:gradFill flip="none" rotWithShape="1">
                <a:gsLst>
                  <a:gs pos="0">
                    <a:srgbClr val="492F92"/>
                  </a:gs>
                  <a:gs pos="50000">
                    <a:schemeClr val="bg1"/>
                  </a:gs>
                  <a:gs pos="100000">
                    <a:srgbClr val="007C4D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467544" y="1484784"/>
            <a:ext cx="8291552" cy="569386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0" lvl="1"/>
            <a:r>
              <a:rPr lang="en-GB" sz="28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Focus on the Redesign Communications Plan for Highland citizens, general public and specific service users (1</a:t>
            </a:r>
            <a:r>
              <a:rPr lang="en-GB" sz="2800" baseline="300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st</a:t>
            </a:r>
            <a:r>
              <a:rPr lang="en-GB" sz="28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place)</a:t>
            </a:r>
          </a:p>
          <a:p>
            <a:pPr marL="0" lvl="1"/>
            <a:endParaRPr lang="en-GB" sz="2800" dirty="0" smtClean="0">
              <a:solidFill>
                <a:srgbClr val="492F92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0" lvl="1"/>
            <a:r>
              <a:rPr lang="en-GB" sz="28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 groups to consider</a:t>
            </a:r>
            <a:endParaRPr lang="en-GB" sz="2800" dirty="0">
              <a:solidFill>
                <a:srgbClr val="492F92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514350" lvl="1" indent="-514350">
              <a:buFont typeface="+mj-lt"/>
              <a:buAutoNum type="arabicPeriod"/>
            </a:pPr>
            <a:r>
              <a:rPr lang="en-GB" sz="28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What are the reasons for redesign? </a:t>
            </a:r>
          </a:p>
          <a:p>
            <a:pPr marL="514350" lvl="1" indent="-514350">
              <a:buFont typeface="+mj-lt"/>
              <a:buAutoNum type="arabicPeriod"/>
            </a:pPr>
            <a:r>
              <a:rPr lang="en-GB" sz="28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What does redesign mean?</a:t>
            </a:r>
          </a:p>
          <a:p>
            <a:pPr marL="457200" lvl="2"/>
            <a:endParaRPr lang="en-GB" sz="2800" dirty="0" smtClean="0">
              <a:solidFill>
                <a:srgbClr val="492F92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lvl="2" indent="-457200">
              <a:buFont typeface="Arial" panose="020B0604020202020204" pitchFamily="34" charset="0"/>
              <a:buChar char="•"/>
            </a:pPr>
            <a:r>
              <a:rPr lang="en-GB" sz="2800" i="1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Responding to public feedback</a:t>
            </a:r>
          </a:p>
          <a:p>
            <a:pPr lvl="2" indent="-457200">
              <a:buFont typeface="Arial" panose="020B0604020202020204" pitchFamily="34" charset="0"/>
              <a:buChar char="•"/>
            </a:pPr>
            <a:r>
              <a:rPr lang="en-GB" sz="2800" i="1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Re-setting expectations?</a:t>
            </a:r>
          </a:p>
          <a:p>
            <a:pPr lvl="2" indent="-457200">
              <a:buFont typeface="Arial" panose="020B0604020202020204" pitchFamily="34" charset="0"/>
              <a:buChar char="•"/>
            </a:pPr>
            <a:r>
              <a:rPr lang="en-GB" sz="2800" i="1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How to engage in redesign –insights from local democracy seminar too</a:t>
            </a:r>
          </a:p>
          <a:p>
            <a:pPr lvl="1" indent="-457200"/>
            <a:endParaRPr lang="en-GB" sz="2800" b="1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779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7950" y="116632"/>
            <a:ext cx="9144000" cy="1938992"/>
            <a:chOff x="-7950" y="116632"/>
            <a:chExt cx="9144000" cy="1938992"/>
          </a:xfrm>
        </p:grpSpPr>
        <p:sp>
          <p:nvSpPr>
            <p:cNvPr id="3" name="Text Box 10"/>
            <p:cNvSpPr txBox="1">
              <a:spLocks noChangeArrowheads="1"/>
            </p:cNvSpPr>
            <p:nvPr/>
          </p:nvSpPr>
          <p:spPr bwMode="auto">
            <a:xfrm>
              <a:off x="-7950" y="116632"/>
              <a:ext cx="9144000" cy="19389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GB" sz="4000" b="1" dirty="0" smtClean="0">
                  <a:solidFill>
                    <a:srgbClr val="492F92"/>
                  </a:solidFill>
                </a:rPr>
                <a:t>Board Work plan</a:t>
              </a:r>
            </a:p>
            <a:p>
              <a:pPr algn="ctr" eaLnBrk="1" hangingPunct="1"/>
              <a:r>
                <a:rPr lang="en-GB" sz="4000" b="1" dirty="0" smtClean="0">
                  <a:solidFill>
                    <a:srgbClr val="492F92"/>
                  </a:solidFill>
                </a:rPr>
                <a:t> Communications Plan</a:t>
              </a:r>
            </a:p>
            <a:p>
              <a:pPr algn="ctr" eaLnBrk="1" hangingPunct="1"/>
              <a:endParaRPr lang="en-GB" altLang="en-US" sz="4000" b="1" dirty="0" smtClean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cxnSp>
          <p:nvCxnSpPr>
            <p:cNvPr id="4" name="Straight Connector 3"/>
            <p:cNvCxnSpPr/>
            <p:nvPr/>
          </p:nvCxnSpPr>
          <p:spPr bwMode="auto">
            <a:xfrm>
              <a:off x="964050" y="1412776"/>
              <a:ext cx="7200000" cy="0"/>
            </a:xfrm>
            <a:prstGeom prst="line">
              <a:avLst/>
            </a:prstGeom>
            <a:ln w="50800" cap="rnd">
              <a:gradFill flip="none" rotWithShape="1">
                <a:gsLst>
                  <a:gs pos="0">
                    <a:srgbClr val="492F92"/>
                  </a:gs>
                  <a:gs pos="50000">
                    <a:schemeClr val="bg1"/>
                  </a:gs>
                  <a:gs pos="100000">
                    <a:srgbClr val="007C4D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809402" y="1772816"/>
            <a:ext cx="7795046" cy="4715137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lnSpc>
                <a:spcPct val="85000"/>
              </a:lnSpc>
            </a:pPr>
            <a:endParaRPr lang="en-GB" sz="2400" dirty="0">
              <a:solidFill>
                <a:prstClr val="black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r>
              <a:rPr lang="en-GB" sz="28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 new Communications Plan will be developed to support the Redesign Board.  </a:t>
            </a:r>
          </a:p>
          <a:p>
            <a:endParaRPr lang="en-GB" sz="2800" dirty="0">
              <a:solidFill>
                <a:srgbClr val="492F92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r>
              <a:rPr lang="en-GB" sz="28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This will be for all stakeholders, ensuring redesign is clearly communicated.  </a:t>
            </a:r>
          </a:p>
          <a:p>
            <a:endParaRPr lang="en-GB" sz="2800" dirty="0">
              <a:solidFill>
                <a:srgbClr val="492F92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r>
              <a:rPr lang="en-GB" sz="28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The plan will be in Plain English, and include how redesign is making a positive difference for staff and communities and of our capacity to change for the better.</a:t>
            </a:r>
            <a:endParaRPr lang="en-GB" sz="28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4358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7950" y="116632"/>
            <a:ext cx="9144000" cy="1938992"/>
            <a:chOff x="-7950" y="116632"/>
            <a:chExt cx="9144000" cy="1938992"/>
          </a:xfrm>
        </p:grpSpPr>
        <p:sp>
          <p:nvSpPr>
            <p:cNvPr id="3" name="Text Box 10"/>
            <p:cNvSpPr txBox="1">
              <a:spLocks noChangeArrowheads="1"/>
            </p:cNvSpPr>
            <p:nvPr/>
          </p:nvSpPr>
          <p:spPr bwMode="auto">
            <a:xfrm>
              <a:off x="-7950" y="116632"/>
              <a:ext cx="9144000" cy="19389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GB" sz="4000" b="1" dirty="0" smtClean="0">
                  <a:solidFill>
                    <a:srgbClr val="492F92"/>
                  </a:solidFill>
                </a:rPr>
                <a:t>Board Work plan</a:t>
              </a:r>
            </a:p>
            <a:p>
              <a:pPr algn="ctr" eaLnBrk="1" hangingPunct="1"/>
              <a:r>
                <a:rPr lang="en-GB" sz="4000" b="1" dirty="0" smtClean="0">
                  <a:solidFill>
                    <a:srgbClr val="492F92"/>
                  </a:solidFill>
                </a:rPr>
                <a:t> Draft Communications Plan</a:t>
              </a:r>
            </a:p>
            <a:p>
              <a:pPr algn="ctr" eaLnBrk="1" hangingPunct="1"/>
              <a:endParaRPr lang="en-GB" altLang="en-US" sz="4000" b="1" dirty="0" smtClean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cxnSp>
          <p:nvCxnSpPr>
            <p:cNvPr id="4" name="Straight Connector 3"/>
            <p:cNvCxnSpPr/>
            <p:nvPr/>
          </p:nvCxnSpPr>
          <p:spPr bwMode="auto">
            <a:xfrm>
              <a:off x="964050" y="1412776"/>
              <a:ext cx="7200000" cy="0"/>
            </a:xfrm>
            <a:prstGeom prst="line">
              <a:avLst/>
            </a:prstGeom>
            <a:ln w="50800" cap="rnd">
              <a:gradFill flip="none" rotWithShape="1">
                <a:gsLst>
                  <a:gs pos="0">
                    <a:srgbClr val="492F92"/>
                  </a:gs>
                  <a:gs pos="50000">
                    <a:schemeClr val="bg1"/>
                  </a:gs>
                  <a:gs pos="100000">
                    <a:srgbClr val="007C4D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809402" y="1772816"/>
            <a:ext cx="7795046" cy="440120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Aims and purpose of the plan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Key messages</a:t>
            </a:r>
          </a:p>
          <a:p>
            <a:pPr marL="1028700" lvl="1" indent="-571500">
              <a:buFont typeface="+mj-lt"/>
              <a:buAutoNum type="romanLcPeriod"/>
            </a:pPr>
            <a:r>
              <a:rPr lang="en-GB" sz="28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The reasons for redesign</a:t>
            </a:r>
          </a:p>
          <a:p>
            <a:pPr marL="1028700" lvl="1" indent="-571500">
              <a:buFont typeface="+mj-lt"/>
              <a:buAutoNum type="romanLcPeriod"/>
            </a:pPr>
            <a:r>
              <a:rPr lang="en-GB" sz="28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What redesign means</a:t>
            </a:r>
          </a:p>
          <a:p>
            <a:pPr marL="1028700" lvl="1" indent="-571500">
              <a:buFont typeface="+mj-lt"/>
              <a:buAutoNum type="romanLcPeriod"/>
            </a:pPr>
            <a:r>
              <a:rPr lang="en-GB" sz="28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What redesign is achieving</a:t>
            </a:r>
          </a:p>
          <a:p>
            <a:pPr marL="1028700" lvl="1" indent="-571500">
              <a:buFont typeface="+mj-lt"/>
              <a:buAutoNum type="romanLcPeriod"/>
            </a:pPr>
            <a:r>
              <a:rPr lang="en-GB" sz="28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How to be involved in redesign – redesign is everybody’s business, </a:t>
            </a:r>
          </a:p>
          <a:p>
            <a:pPr lvl="1" indent="-457200"/>
            <a:r>
              <a:rPr lang="en-GB" sz="28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3. ID stakeholders</a:t>
            </a:r>
          </a:p>
          <a:p>
            <a:pPr lvl="1" indent="-457200"/>
            <a:r>
              <a:rPr lang="en-GB" sz="28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4. Develop key messages for each stakeholder group</a:t>
            </a:r>
            <a:endParaRPr lang="en-GB" sz="2800" b="1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0815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7950" y="116632"/>
            <a:ext cx="9144000" cy="1938992"/>
            <a:chOff x="-7950" y="116632"/>
            <a:chExt cx="9144000" cy="1938992"/>
          </a:xfrm>
        </p:grpSpPr>
        <p:sp>
          <p:nvSpPr>
            <p:cNvPr id="3" name="Text Box 10"/>
            <p:cNvSpPr txBox="1">
              <a:spLocks noChangeArrowheads="1"/>
            </p:cNvSpPr>
            <p:nvPr/>
          </p:nvSpPr>
          <p:spPr bwMode="auto">
            <a:xfrm>
              <a:off x="-7950" y="116632"/>
              <a:ext cx="9144000" cy="19389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GB" sz="4000" b="1" dirty="0" smtClean="0">
                  <a:solidFill>
                    <a:srgbClr val="492F92"/>
                  </a:solidFill>
                </a:rPr>
                <a:t>Board Work plan</a:t>
              </a:r>
            </a:p>
            <a:p>
              <a:pPr algn="ctr" eaLnBrk="1" hangingPunct="1"/>
              <a:r>
                <a:rPr lang="en-GB" sz="4000" b="1" dirty="0" smtClean="0">
                  <a:solidFill>
                    <a:srgbClr val="492F92"/>
                  </a:solidFill>
                </a:rPr>
                <a:t> December workshop</a:t>
              </a:r>
            </a:p>
            <a:p>
              <a:pPr algn="ctr" eaLnBrk="1" hangingPunct="1"/>
              <a:endParaRPr lang="en-GB" altLang="en-US" sz="4000" b="1" dirty="0" smtClean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cxnSp>
          <p:nvCxnSpPr>
            <p:cNvPr id="4" name="Straight Connector 3"/>
            <p:cNvCxnSpPr/>
            <p:nvPr/>
          </p:nvCxnSpPr>
          <p:spPr bwMode="auto">
            <a:xfrm>
              <a:off x="964050" y="1412776"/>
              <a:ext cx="7200000" cy="0"/>
            </a:xfrm>
            <a:prstGeom prst="line">
              <a:avLst/>
            </a:prstGeom>
            <a:ln w="50800" cap="rnd">
              <a:gradFill flip="none" rotWithShape="1">
                <a:gsLst>
                  <a:gs pos="0">
                    <a:srgbClr val="492F92"/>
                  </a:gs>
                  <a:gs pos="50000">
                    <a:schemeClr val="bg1"/>
                  </a:gs>
                  <a:gs pos="100000">
                    <a:srgbClr val="007C4D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809402" y="1772816"/>
            <a:ext cx="7795046" cy="440120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b="1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Aims and purpose of the plan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b="1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Key messages</a:t>
            </a:r>
          </a:p>
          <a:p>
            <a:pPr marL="1028700" lvl="1" indent="-571500">
              <a:buFont typeface="+mj-lt"/>
              <a:buAutoNum type="romanLcPeriod"/>
            </a:pPr>
            <a:r>
              <a:rPr lang="en-GB" sz="2800" b="1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The reasons for redesign</a:t>
            </a:r>
          </a:p>
          <a:p>
            <a:pPr marL="1028700" lvl="1" indent="-571500">
              <a:buFont typeface="+mj-lt"/>
              <a:buAutoNum type="romanLcPeriod"/>
            </a:pPr>
            <a:r>
              <a:rPr lang="en-GB" sz="2800" b="1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What redesign means</a:t>
            </a:r>
          </a:p>
          <a:p>
            <a:pPr marL="1028700" lvl="1" indent="-571500">
              <a:buFont typeface="+mj-lt"/>
              <a:buAutoNum type="romanLcPeriod"/>
            </a:pPr>
            <a:r>
              <a:rPr lang="en-GB" sz="28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What redesign is achieving</a:t>
            </a:r>
          </a:p>
          <a:p>
            <a:pPr marL="1028700" lvl="1" indent="-571500">
              <a:buFont typeface="+mj-lt"/>
              <a:buAutoNum type="romanLcPeriod"/>
            </a:pPr>
            <a:r>
              <a:rPr lang="en-GB" sz="28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How to be involved in redesign – redesign is everybody’s business, </a:t>
            </a:r>
          </a:p>
          <a:p>
            <a:pPr lvl="1" indent="-457200"/>
            <a:r>
              <a:rPr lang="en-GB" sz="28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3. </a:t>
            </a:r>
            <a:r>
              <a:rPr lang="en-GB" sz="2800" b="1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ID stakeholders – 8 agreed</a:t>
            </a:r>
          </a:p>
          <a:p>
            <a:pPr lvl="1" indent="-457200"/>
            <a:r>
              <a:rPr lang="en-GB" sz="28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4. </a:t>
            </a:r>
            <a:r>
              <a:rPr lang="en-GB" sz="2800" b="1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Develop key messages for each stakeholder group  5/8</a:t>
            </a:r>
            <a:endParaRPr lang="en-GB" sz="2800" b="1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34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7950" y="116633"/>
            <a:ext cx="9144000" cy="1323439"/>
            <a:chOff x="-7950" y="116632"/>
            <a:chExt cx="9144000" cy="2026963"/>
          </a:xfrm>
        </p:grpSpPr>
        <p:sp>
          <p:nvSpPr>
            <p:cNvPr id="3" name="Text Box 10"/>
            <p:cNvSpPr txBox="1">
              <a:spLocks noChangeArrowheads="1"/>
            </p:cNvSpPr>
            <p:nvPr/>
          </p:nvSpPr>
          <p:spPr bwMode="auto">
            <a:xfrm>
              <a:off x="-7950" y="116632"/>
              <a:ext cx="9144000" cy="2026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GB" sz="4000" b="1" dirty="0" smtClean="0">
                  <a:solidFill>
                    <a:srgbClr val="492F92"/>
                  </a:solidFill>
                </a:rPr>
                <a:t>Recap - Aims</a:t>
              </a:r>
            </a:p>
            <a:p>
              <a:pPr algn="ctr" eaLnBrk="1" hangingPunct="1"/>
              <a:endParaRPr lang="en-GB" altLang="en-US" sz="4000" b="1" dirty="0" smtClean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cxnSp>
          <p:nvCxnSpPr>
            <p:cNvPr id="4" name="Straight Connector 3"/>
            <p:cNvCxnSpPr/>
            <p:nvPr/>
          </p:nvCxnSpPr>
          <p:spPr bwMode="auto">
            <a:xfrm>
              <a:off x="964050" y="1440071"/>
              <a:ext cx="7200000" cy="0"/>
            </a:xfrm>
            <a:prstGeom prst="line">
              <a:avLst/>
            </a:prstGeom>
            <a:ln w="50800" cap="rnd">
              <a:gradFill flip="none" rotWithShape="1">
                <a:gsLst>
                  <a:gs pos="0">
                    <a:srgbClr val="492F92"/>
                  </a:gs>
                  <a:gs pos="50000">
                    <a:schemeClr val="bg1"/>
                  </a:gs>
                  <a:gs pos="100000">
                    <a:srgbClr val="007C4D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1187624" y="1484784"/>
            <a:ext cx="6912768" cy="353943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r>
              <a:rPr lang="en-GB" sz="28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The Council must adapt to changing needs with less funding – we will redesign how we operate and what we do. </a:t>
            </a:r>
          </a:p>
          <a:p>
            <a:endParaRPr lang="en-GB" sz="2800" dirty="0">
              <a:solidFill>
                <a:srgbClr val="492F92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r>
              <a:rPr lang="en-GB" sz="28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Open, transparent, honest and inclusive approach to redesign. </a:t>
            </a:r>
          </a:p>
          <a:p>
            <a:endParaRPr lang="en-GB" sz="2800" b="1" dirty="0" smtClean="0">
              <a:solidFill>
                <a:srgbClr val="492F92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lvl="1" indent="-457200"/>
            <a:endParaRPr lang="en-GB" sz="2800" b="1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052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7950" y="116633"/>
            <a:ext cx="9144000" cy="1200329"/>
            <a:chOff x="-7950" y="116632"/>
            <a:chExt cx="9144000" cy="1838409"/>
          </a:xfrm>
        </p:grpSpPr>
        <p:sp>
          <p:nvSpPr>
            <p:cNvPr id="3" name="Text Box 10"/>
            <p:cNvSpPr txBox="1">
              <a:spLocks noChangeArrowheads="1"/>
            </p:cNvSpPr>
            <p:nvPr/>
          </p:nvSpPr>
          <p:spPr bwMode="auto">
            <a:xfrm>
              <a:off x="-7950" y="116632"/>
              <a:ext cx="9144000" cy="18384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algn="r" eaLnBrk="1" hangingPunct="1"/>
              <a:r>
                <a:rPr lang="en-GB" sz="3200" b="1" dirty="0" smtClean="0">
                  <a:solidFill>
                    <a:srgbClr val="492F92"/>
                  </a:solidFill>
                </a:rPr>
                <a:t>Recap – key messages – reasons for redesign</a:t>
              </a:r>
            </a:p>
            <a:p>
              <a:pPr algn="ctr" eaLnBrk="1" hangingPunct="1"/>
              <a:endParaRPr lang="en-GB" altLang="en-US" sz="4000" b="1" dirty="0" smtClean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cxnSp>
          <p:nvCxnSpPr>
            <p:cNvPr id="4" name="Straight Connector 3"/>
            <p:cNvCxnSpPr/>
            <p:nvPr/>
          </p:nvCxnSpPr>
          <p:spPr bwMode="auto">
            <a:xfrm>
              <a:off x="964050" y="1440071"/>
              <a:ext cx="7200000" cy="0"/>
            </a:xfrm>
            <a:prstGeom prst="line">
              <a:avLst/>
            </a:prstGeom>
            <a:ln w="50800" cap="rnd">
              <a:gradFill flip="none" rotWithShape="1">
                <a:gsLst>
                  <a:gs pos="0">
                    <a:srgbClr val="492F92"/>
                  </a:gs>
                  <a:gs pos="50000">
                    <a:schemeClr val="bg1"/>
                  </a:gs>
                  <a:gs pos="100000">
                    <a:srgbClr val="007C4D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281540" y="1007774"/>
            <a:ext cx="8712968" cy="615553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6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£</a:t>
            </a:r>
            <a:r>
              <a:rPr lang="en-GB" sz="2600" dirty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150m savings </a:t>
            </a:r>
            <a:r>
              <a:rPr lang="en-GB" sz="26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made already,</a:t>
            </a:r>
            <a:r>
              <a:rPr lang="en-GB" sz="2600" b="1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GB" sz="26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ongoing</a:t>
            </a:r>
            <a:r>
              <a:rPr lang="en-GB" sz="2600" b="1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GB" sz="26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funding challenges, </a:t>
            </a:r>
            <a:r>
              <a:rPr lang="en-GB" sz="26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income generation </a:t>
            </a:r>
            <a:r>
              <a:rPr lang="en-GB" sz="26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to </a:t>
            </a:r>
            <a:r>
              <a:rPr lang="en-GB" sz="26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help reduce the gap.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6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Some services more protected than others.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6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Rising demand and new requirements.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6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The role of the Council has to change; we can no longer do everything we have been doing and for the things we need to keep doing we need to think how to do them affordably.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6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Redesign is an opportunity to review what we do, how we do it, what can be expected of us and what we can expect others to do.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6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Redesign </a:t>
            </a:r>
            <a:r>
              <a:rPr lang="en-GB" sz="26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involves</a:t>
            </a:r>
            <a:r>
              <a:rPr lang="en-GB" sz="26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understanding </a:t>
            </a:r>
            <a:r>
              <a:rPr lang="en-GB" sz="26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impacts, </a:t>
            </a:r>
            <a:r>
              <a:rPr lang="en-GB" sz="26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helping </a:t>
            </a:r>
            <a:r>
              <a:rPr lang="en-GB" sz="26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workforce planning and </a:t>
            </a:r>
            <a:r>
              <a:rPr lang="en-GB" sz="26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engaging others.</a:t>
            </a:r>
            <a:endParaRPr lang="en-GB" sz="2600" dirty="0" smtClean="0">
              <a:solidFill>
                <a:srgbClr val="492F92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b="1" dirty="0" smtClean="0">
              <a:solidFill>
                <a:srgbClr val="492F92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lvl="1" indent="-457200"/>
            <a:endParaRPr lang="en-GB" sz="2800" b="1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159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7950" y="116633"/>
            <a:ext cx="9144000" cy="1323439"/>
            <a:chOff x="-7950" y="116632"/>
            <a:chExt cx="9144000" cy="2026963"/>
          </a:xfrm>
        </p:grpSpPr>
        <p:sp>
          <p:nvSpPr>
            <p:cNvPr id="3" name="Text Box 10"/>
            <p:cNvSpPr txBox="1">
              <a:spLocks noChangeArrowheads="1"/>
            </p:cNvSpPr>
            <p:nvPr/>
          </p:nvSpPr>
          <p:spPr bwMode="auto">
            <a:xfrm>
              <a:off x="-7950" y="116632"/>
              <a:ext cx="9144000" cy="2026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GB" sz="4000" b="1" dirty="0" smtClean="0">
                  <a:solidFill>
                    <a:srgbClr val="492F92"/>
                  </a:solidFill>
                </a:rPr>
                <a:t>Recap - </a:t>
              </a:r>
              <a:r>
                <a:rPr lang="en-GB" sz="4000" b="1" dirty="0">
                  <a:solidFill>
                    <a:srgbClr val="492F92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What redesign means </a:t>
              </a:r>
              <a:endParaRPr lang="en-GB" sz="4000" b="1" dirty="0" smtClean="0">
                <a:solidFill>
                  <a:srgbClr val="492F92"/>
                </a:solidFill>
              </a:endParaRPr>
            </a:p>
            <a:p>
              <a:pPr algn="ctr" eaLnBrk="1" hangingPunct="1"/>
              <a:endParaRPr lang="en-GB" altLang="en-US" sz="4000" b="1" dirty="0" smtClean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cxnSp>
          <p:nvCxnSpPr>
            <p:cNvPr id="4" name="Straight Connector 3"/>
            <p:cNvCxnSpPr/>
            <p:nvPr/>
          </p:nvCxnSpPr>
          <p:spPr bwMode="auto">
            <a:xfrm>
              <a:off x="964050" y="1440071"/>
              <a:ext cx="7200000" cy="0"/>
            </a:xfrm>
            <a:prstGeom prst="line">
              <a:avLst/>
            </a:prstGeom>
            <a:ln w="50800" cap="rnd">
              <a:gradFill flip="none" rotWithShape="1">
                <a:gsLst>
                  <a:gs pos="0">
                    <a:srgbClr val="492F92"/>
                  </a:gs>
                  <a:gs pos="50000">
                    <a:schemeClr val="bg1"/>
                  </a:gs>
                  <a:gs pos="100000">
                    <a:srgbClr val="007C4D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467544" y="1484784"/>
            <a:ext cx="8291552" cy="353943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The Council must be more: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open-minded, 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commercially-minded and 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community-minded.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Staff central to ideas and implementation.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Productive working relationships across</a:t>
            </a:r>
          </a:p>
          <a:p>
            <a:pPr marL="901700" lvl="1"/>
            <a:r>
              <a:rPr lang="en-GB" sz="28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– Members – staff - Trade Unions</a:t>
            </a:r>
          </a:p>
          <a:p>
            <a:pPr lvl="1" indent="-457200"/>
            <a:endParaRPr lang="en-GB" sz="2800" b="1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90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7950" y="116633"/>
            <a:ext cx="9144000" cy="1323439"/>
            <a:chOff x="-7950" y="116632"/>
            <a:chExt cx="9144000" cy="2026963"/>
          </a:xfrm>
        </p:grpSpPr>
        <p:sp>
          <p:nvSpPr>
            <p:cNvPr id="3" name="Text Box 10"/>
            <p:cNvSpPr txBox="1">
              <a:spLocks noChangeArrowheads="1"/>
            </p:cNvSpPr>
            <p:nvPr/>
          </p:nvSpPr>
          <p:spPr bwMode="auto">
            <a:xfrm>
              <a:off x="-7950" y="116632"/>
              <a:ext cx="9144000" cy="2026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GB" sz="4000" b="1" dirty="0" smtClean="0">
                  <a:solidFill>
                    <a:srgbClr val="492F92"/>
                  </a:solidFill>
                </a:rPr>
                <a:t>Being more community-minded</a:t>
              </a:r>
              <a:r>
                <a:rPr lang="en-GB" sz="4000" b="1" dirty="0" smtClean="0">
                  <a:solidFill>
                    <a:srgbClr val="492F92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 </a:t>
              </a:r>
              <a:endParaRPr lang="en-GB" sz="4000" b="1" dirty="0" smtClean="0">
                <a:solidFill>
                  <a:srgbClr val="492F92"/>
                </a:solidFill>
              </a:endParaRPr>
            </a:p>
            <a:p>
              <a:pPr algn="ctr" eaLnBrk="1" hangingPunct="1"/>
              <a:endParaRPr lang="en-GB" altLang="en-US" sz="4000" b="1" dirty="0" smtClean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cxnSp>
          <p:nvCxnSpPr>
            <p:cNvPr id="4" name="Straight Connector 3"/>
            <p:cNvCxnSpPr/>
            <p:nvPr/>
          </p:nvCxnSpPr>
          <p:spPr bwMode="auto">
            <a:xfrm>
              <a:off x="964050" y="1440071"/>
              <a:ext cx="7200000" cy="0"/>
            </a:xfrm>
            <a:prstGeom prst="line">
              <a:avLst/>
            </a:prstGeom>
            <a:ln w="50800" cap="rnd">
              <a:gradFill flip="none" rotWithShape="1">
                <a:gsLst>
                  <a:gs pos="0">
                    <a:srgbClr val="492F92"/>
                  </a:gs>
                  <a:gs pos="50000">
                    <a:schemeClr val="bg1"/>
                  </a:gs>
                  <a:gs pos="100000">
                    <a:srgbClr val="007C4D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467544" y="1484784"/>
            <a:ext cx="8291552" cy="353943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Supporting more community-run services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Helping people to help each other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Widening public involvement in Council decisions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Listening locally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Targeting support to particular people and places in </a:t>
            </a:r>
            <a:r>
              <a:rPr lang="en-GB" sz="280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most need</a:t>
            </a:r>
            <a:endParaRPr lang="en-GB" sz="2800" dirty="0" smtClean="0">
              <a:solidFill>
                <a:srgbClr val="492F92"/>
              </a:solidFill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lvl="1" indent="-457200"/>
            <a:endParaRPr lang="en-GB" sz="2800" b="1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635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-7950" y="116633"/>
            <a:ext cx="9144000" cy="1323439"/>
            <a:chOff x="-7950" y="116632"/>
            <a:chExt cx="9144000" cy="2026963"/>
          </a:xfrm>
        </p:grpSpPr>
        <p:sp>
          <p:nvSpPr>
            <p:cNvPr id="3" name="Text Box 10"/>
            <p:cNvSpPr txBox="1">
              <a:spLocks noChangeArrowheads="1"/>
            </p:cNvSpPr>
            <p:nvPr/>
          </p:nvSpPr>
          <p:spPr bwMode="auto">
            <a:xfrm>
              <a:off x="-7950" y="116632"/>
              <a:ext cx="9144000" cy="2026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en-GB" sz="4000" b="1" dirty="0" smtClean="0">
                  <a:solidFill>
                    <a:srgbClr val="492F92"/>
                  </a:solidFill>
                </a:rPr>
                <a:t>Recap - Stakeholders</a:t>
              </a:r>
              <a:r>
                <a:rPr lang="en-GB" sz="4000" b="1" dirty="0" smtClean="0">
                  <a:solidFill>
                    <a:srgbClr val="492F92"/>
                  </a:solidFill>
                  <a:latin typeface="Ebrima" panose="02000000000000000000" pitchFamily="2" charset="0"/>
                  <a:ea typeface="Ebrima" panose="02000000000000000000" pitchFamily="2" charset="0"/>
                  <a:cs typeface="Ebrima" panose="02000000000000000000" pitchFamily="2" charset="0"/>
                </a:rPr>
                <a:t> </a:t>
              </a:r>
              <a:endParaRPr lang="en-GB" sz="4000" b="1" dirty="0" smtClean="0">
                <a:solidFill>
                  <a:srgbClr val="492F92"/>
                </a:solidFill>
              </a:endParaRPr>
            </a:p>
            <a:p>
              <a:pPr algn="ctr" eaLnBrk="1" hangingPunct="1"/>
              <a:endParaRPr lang="en-GB" altLang="en-US" sz="4000" b="1" dirty="0" smtClean="0">
                <a:solidFill>
                  <a:srgbClr val="7030A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endParaRPr>
            </a:p>
          </p:txBody>
        </p:sp>
        <p:cxnSp>
          <p:nvCxnSpPr>
            <p:cNvPr id="4" name="Straight Connector 3"/>
            <p:cNvCxnSpPr/>
            <p:nvPr/>
          </p:nvCxnSpPr>
          <p:spPr bwMode="auto">
            <a:xfrm>
              <a:off x="964050" y="1440071"/>
              <a:ext cx="7200000" cy="0"/>
            </a:xfrm>
            <a:prstGeom prst="line">
              <a:avLst/>
            </a:prstGeom>
            <a:ln w="50800" cap="rnd">
              <a:gradFill flip="none" rotWithShape="1">
                <a:gsLst>
                  <a:gs pos="0">
                    <a:srgbClr val="492F92"/>
                  </a:gs>
                  <a:gs pos="50000">
                    <a:schemeClr val="bg1"/>
                  </a:gs>
                  <a:gs pos="100000">
                    <a:srgbClr val="007C4D"/>
                  </a:gs>
                </a:gsLst>
                <a:lin ang="0" scaled="1"/>
                <a:tileRect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Text Box 10"/>
          <p:cNvSpPr txBox="1">
            <a:spLocks noChangeArrowheads="1"/>
          </p:cNvSpPr>
          <p:nvPr/>
        </p:nvSpPr>
        <p:spPr bwMode="auto">
          <a:xfrm>
            <a:off x="467544" y="1484784"/>
            <a:ext cx="8291552" cy="483209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marL="357188" lvl="1" indent="-357188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Highland citizens, general public and specific service users (1</a:t>
            </a:r>
            <a:r>
              <a:rPr lang="en-GB" sz="2800" baseline="300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st</a:t>
            </a:r>
            <a:r>
              <a:rPr lang="en-GB" sz="28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place)</a:t>
            </a:r>
          </a:p>
          <a:p>
            <a:pPr marL="357188" lvl="1" indent="-357188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Staff (also service users and customers)</a:t>
            </a:r>
          </a:p>
          <a:p>
            <a:pPr marL="357188" lvl="1" indent="-357188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Trade Unions</a:t>
            </a:r>
          </a:p>
          <a:p>
            <a:pPr marL="357188" lvl="1" indent="-357188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Elected Members</a:t>
            </a:r>
          </a:p>
          <a:p>
            <a:pPr marL="357188" lvl="1" indent="-357188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Private sector operating in Highland</a:t>
            </a:r>
          </a:p>
          <a:p>
            <a:pPr marL="357188" lvl="1" indent="-357188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3rd Sector, community groups and community councils</a:t>
            </a:r>
          </a:p>
          <a:p>
            <a:pPr marL="357188" lvl="1" indent="-357188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Other public bodies operating in the region</a:t>
            </a:r>
          </a:p>
          <a:p>
            <a:pPr marL="357188" lvl="1" indent="-357188">
              <a:buFont typeface="Arial" panose="020B0604020202020204" pitchFamily="34" charset="0"/>
              <a:buChar char="•"/>
            </a:pPr>
            <a:r>
              <a:rPr lang="en-GB" sz="2800" dirty="0" smtClean="0">
                <a:solidFill>
                  <a:srgbClr val="492F92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The Scottish and UK Governments</a:t>
            </a:r>
          </a:p>
          <a:p>
            <a:pPr lvl="1" indent="-457200"/>
            <a:endParaRPr lang="en-GB" sz="2800" b="1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217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C Corporate Template ICT APPROVE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xt Slid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HC Corporate Template ICT APPROVED</Template>
  <TotalTime>1268</TotalTime>
  <Words>886</Words>
  <Application>Microsoft Office PowerPoint</Application>
  <PresentationFormat>On-screen Show (4:3)</PresentationFormat>
  <Paragraphs>127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HC Corporate Template ICT APPROVED</vt:lpstr>
      <vt:lpstr>Text Slides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Fujitsu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Kirsty Foster</dc:creator>
  <cp:lastModifiedBy>Carron McDiarmid</cp:lastModifiedBy>
  <cp:revision>135</cp:revision>
  <cp:lastPrinted>2017-11-21T16:03:27Z</cp:lastPrinted>
  <dcterms:created xsi:type="dcterms:W3CDTF">2016-01-26T14:13:49Z</dcterms:created>
  <dcterms:modified xsi:type="dcterms:W3CDTF">2018-04-25T09:17:28Z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a57e0011-4d92-40e2-893e-f4c1b165f48a</vt:lpwstr>
  </property>
  <property fmtid="{D5CDD505-2E9C-101B-9397-08002B2CF9AE}" pid="3" name="TITUS">
    <vt:lpwstr>&lt;div style="text-align: center;"&gt;&lt;span style="font-family: Arial; font-weight: bold; font-size: large;"&gt;OFFICIAL&lt;/span&gt;&lt;/div&gt;</vt:lpwstr>
  </property>
  <property fmtid="{D5CDD505-2E9C-101B-9397-08002B2CF9AE}" pid="4" name="HCClassification">
    <vt:lpwstr>OFFICIAL</vt:lpwstr>
  </property>
  <property fmtid="{D5CDD505-2E9C-101B-9397-08002B2CF9AE}" pid="5" name="HCMarking">
    <vt:lpwstr>Enable Marking</vt:lpwstr>
  </property>
  <property fmtid="{D5CDD505-2E9C-101B-9397-08002B2CF9AE}" pid="6" name="_AdHocReviewCycleID">
    <vt:i4>231151951</vt:i4>
  </property>
  <property fmtid="{D5CDD505-2E9C-101B-9397-08002B2CF9AE}" pid="7" name="_NewReviewCycle">
    <vt:lpwstr/>
  </property>
  <property fmtid="{D5CDD505-2E9C-101B-9397-08002B2CF9AE}" pid="8" name="_EmailSubject">
    <vt:lpwstr>redesign updates</vt:lpwstr>
  </property>
  <property fmtid="{D5CDD505-2E9C-101B-9397-08002B2CF9AE}" pid="9" name="_AuthorEmail">
    <vt:lpwstr>carron.mcdiarmid@highland.gov.uk</vt:lpwstr>
  </property>
  <property fmtid="{D5CDD505-2E9C-101B-9397-08002B2CF9AE}" pid="10" name="_AuthorEmailDisplayName">
    <vt:lpwstr>Carron McDiarmid</vt:lpwstr>
  </property>
  <property fmtid="{D5CDD505-2E9C-101B-9397-08002B2CF9AE}" pid="11" name="_PreviousAdHocReviewCycleID">
    <vt:i4>-1362647544</vt:i4>
  </property>
</Properties>
</file>