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0"/>
  </p:notesMasterIdLst>
  <p:handoutMasterIdLst>
    <p:handoutMasterId r:id="rId11"/>
  </p:handoutMasterIdLst>
  <p:sldIdLst>
    <p:sldId id="338" r:id="rId5"/>
    <p:sldId id="349" r:id="rId6"/>
    <p:sldId id="344" r:id="rId7"/>
    <p:sldId id="350" r:id="rId8"/>
    <p:sldId id="351" r:id="rId9"/>
  </p:sldIdLst>
  <p:sldSz cx="9144000" cy="6858000" type="screen4x3"/>
  <p:notesSz cx="6810375" cy="99425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92F92"/>
    <a:srgbClr val="2F7C3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735" autoAdjust="0"/>
    <p:restoredTop sz="94660"/>
  </p:normalViewPr>
  <p:slideViewPr>
    <p:cSldViewPr>
      <p:cViewPr varScale="1">
        <p:scale>
          <a:sx n="101" d="100"/>
          <a:sy n="101" d="100"/>
        </p:scale>
        <p:origin x="480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1163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7636" y="0"/>
            <a:ext cx="2951163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53DE6A9-B5E9-490D-B889-1CC33586F091}" type="datetimeFigureOut">
              <a:rPr lang="en-GB" smtClean="0"/>
              <a:t>23/06/2022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43662"/>
            <a:ext cx="2951163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7636" y="9443662"/>
            <a:ext cx="2951163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D865D1D-29FC-47E2-A574-DEFA3174C723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6" name="hc" descr="OFFICIAL"/>
          <p:cNvSpPr txBox="1"/>
          <p:nvPr/>
        </p:nvSpPr>
        <p:spPr>
          <a:xfrm>
            <a:off x="0" y="0"/>
            <a:ext cx="6810375" cy="246221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ctr"/>
            <a:r>
              <a:rPr lang="en-GB" sz="1000" b="1" dirty="0">
                <a:solidFill>
                  <a:srgbClr val="000000"/>
                </a:solidFill>
                <a:latin typeface="arial"/>
              </a:rPr>
              <a:t>OFFICIAL</a:t>
            </a:r>
          </a:p>
        </p:txBody>
      </p:sp>
      <p:sp>
        <p:nvSpPr>
          <p:cNvPr id="7" name="fc" descr="OFFICIAL"/>
          <p:cNvSpPr txBox="1"/>
          <p:nvPr/>
        </p:nvSpPr>
        <p:spPr>
          <a:xfrm>
            <a:off x="0" y="9569669"/>
            <a:ext cx="6810375" cy="246221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ctr"/>
            <a:r>
              <a:rPr lang="en-GB" sz="1000" b="1" dirty="0">
                <a:solidFill>
                  <a:srgbClr val="000000"/>
                </a:solidFill>
                <a:latin typeface="arial"/>
              </a:rPr>
              <a:t>OFFICIAL</a:t>
            </a:r>
          </a:p>
        </p:txBody>
      </p:sp>
    </p:spTree>
    <p:extLst>
      <p:ext uri="{BB962C8B-B14F-4D97-AF65-F5344CB8AC3E}">
        <p14:creationId xmlns:p14="http://schemas.microsoft.com/office/powerpoint/2010/main" val="253018863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1163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7636" y="0"/>
            <a:ext cx="2951163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DE036E-460B-4C1D-A880-EABA5EF82C50}" type="datetimeFigureOut">
              <a:rPr lang="en-GB" smtClean="0"/>
              <a:t>23/06/2022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8875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1038" y="4722694"/>
            <a:ext cx="5448300" cy="447413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3662"/>
            <a:ext cx="2951163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7636" y="9443662"/>
            <a:ext cx="2951163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427AA53-D485-48C4-A1C3-631D24EF3759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8" name="hc" descr="OFFICIAL"/>
          <p:cNvSpPr txBox="1"/>
          <p:nvPr/>
        </p:nvSpPr>
        <p:spPr>
          <a:xfrm>
            <a:off x="0" y="0"/>
            <a:ext cx="6810375" cy="246221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ctr"/>
            <a:r>
              <a:rPr lang="en-GB" sz="1000" b="1" i="0" u="none" baseline="0" dirty="0">
                <a:solidFill>
                  <a:srgbClr val="000000"/>
                </a:solidFill>
                <a:latin typeface="arial"/>
              </a:rPr>
              <a:t>OFFICIAL</a:t>
            </a:r>
          </a:p>
        </p:txBody>
      </p:sp>
      <p:sp>
        <p:nvSpPr>
          <p:cNvPr id="9" name="fc" descr="OFFICIAL"/>
          <p:cNvSpPr txBox="1"/>
          <p:nvPr/>
        </p:nvSpPr>
        <p:spPr>
          <a:xfrm>
            <a:off x="0" y="9569669"/>
            <a:ext cx="6810375" cy="246221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ctr"/>
            <a:r>
              <a:rPr lang="en-GB" sz="1000" b="1" i="0" u="none" baseline="0" dirty="0">
                <a:solidFill>
                  <a:srgbClr val="000000"/>
                </a:solidFill>
                <a:latin typeface="arial"/>
              </a:rPr>
              <a:t>OFFICIAL</a:t>
            </a:r>
          </a:p>
        </p:txBody>
      </p:sp>
    </p:spTree>
    <p:extLst>
      <p:ext uri="{BB962C8B-B14F-4D97-AF65-F5344CB8AC3E}">
        <p14:creationId xmlns:p14="http://schemas.microsoft.com/office/powerpoint/2010/main" val="36149433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Think back to income and expenditure slides…..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427AA53-D485-48C4-A1C3-631D24EF3759}" type="slidenum">
              <a:rPr lang="en-GB" smtClean="0"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805539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Think back to income and expenditure slides…..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427AA53-D485-48C4-A1C3-631D24EF3759}" type="slidenum">
              <a:rPr lang="en-GB" smtClean="0"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719650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Think back to income and expenditure slides…..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427AA53-D485-48C4-A1C3-631D24EF3759}" type="slidenum">
              <a:rPr lang="en-GB" smtClean="0"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7662658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Think back to income and expenditure slides…..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427AA53-D485-48C4-A1C3-631D24EF3759}" type="slidenum">
              <a:rPr lang="en-GB" smtClean="0"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374742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209267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umn Layout + Sub-title - 1 line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706090"/>
          </a:xfrm>
          <a:prstGeom prst="rect">
            <a:avLst/>
          </a:prstGeom>
        </p:spPr>
        <p:txBody>
          <a:bodyPr/>
          <a:lstStyle>
            <a:lvl1pPr>
              <a:defRPr sz="4000" b="1">
                <a:solidFill>
                  <a:srgbClr val="492F92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1pPr>
          </a:lstStyle>
          <a:p>
            <a:r>
              <a:rPr lang="en-US" dirty="0"/>
              <a:t>Click to edit one line title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755576" y="1772816"/>
            <a:ext cx="3744416" cy="468052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to edit bullet list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cxnSp>
        <p:nvCxnSpPr>
          <p:cNvPr id="5" name="Straight Connector 4"/>
          <p:cNvCxnSpPr/>
          <p:nvPr userDrawn="1"/>
        </p:nvCxnSpPr>
        <p:spPr bwMode="auto">
          <a:xfrm>
            <a:off x="899592" y="1052736"/>
            <a:ext cx="7632408" cy="0"/>
          </a:xfrm>
          <a:prstGeom prst="line">
            <a:avLst/>
          </a:prstGeom>
          <a:ln w="50800" cap="rnd">
            <a:gradFill flip="none" rotWithShape="1">
              <a:gsLst>
                <a:gs pos="0">
                  <a:srgbClr val="492F92"/>
                </a:gs>
                <a:gs pos="50000">
                  <a:schemeClr val="bg1"/>
                </a:gs>
                <a:gs pos="100000">
                  <a:srgbClr val="007C4D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Content Placeholder 2"/>
          <p:cNvSpPr>
            <a:spLocks noGrp="1"/>
          </p:cNvSpPr>
          <p:nvPr>
            <p:ph idx="10" hasCustomPrompt="1"/>
          </p:nvPr>
        </p:nvSpPr>
        <p:spPr>
          <a:xfrm>
            <a:off x="755576" y="1124744"/>
            <a:ext cx="7632848" cy="576064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3600" baseline="0">
                <a:solidFill>
                  <a:srgbClr val="492F92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1pPr>
            <a:lvl2pPr>
              <a:defRPr sz="200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2pPr>
            <a:lvl3pPr>
              <a:defRPr sz="200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3pPr>
            <a:lvl4pPr>
              <a:defRPr sz="200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4pPr>
            <a:lvl5pPr>
              <a:defRPr sz="200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5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sz="3600" dirty="0">
                <a:solidFill>
                  <a:srgbClr val="492F92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Click to edit sub-title</a:t>
            </a:r>
            <a:endParaRPr lang="en-GB" dirty="0"/>
          </a:p>
        </p:txBody>
      </p:sp>
      <p:sp>
        <p:nvSpPr>
          <p:cNvPr id="7" name="Content Placeholder 2"/>
          <p:cNvSpPr>
            <a:spLocks noGrp="1"/>
          </p:cNvSpPr>
          <p:nvPr>
            <p:ph idx="11" hasCustomPrompt="1"/>
          </p:nvPr>
        </p:nvSpPr>
        <p:spPr>
          <a:xfrm>
            <a:off x="4644008" y="1772816"/>
            <a:ext cx="3744416" cy="468052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to edit bullet list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572374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umn Layout + Sub-title - 2 line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1354162"/>
          </a:xfrm>
          <a:prstGeom prst="rect">
            <a:avLst/>
          </a:prstGeom>
        </p:spPr>
        <p:txBody>
          <a:bodyPr/>
          <a:lstStyle>
            <a:lvl1pPr>
              <a:defRPr sz="4000" b="1">
                <a:solidFill>
                  <a:srgbClr val="492F92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1pPr>
          </a:lstStyle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two line title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755576" y="2348880"/>
            <a:ext cx="3744416" cy="4104456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to edit bullet list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cxnSp>
        <p:nvCxnSpPr>
          <p:cNvPr id="6" name="Straight Connector 5"/>
          <p:cNvCxnSpPr/>
          <p:nvPr userDrawn="1"/>
        </p:nvCxnSpPr>
        <p:spPr bwMode="auto">
          <a:xfrm>
            <a:off x="755576" y="1628800"/>
            <a:ext cx="7776424" cy="0"/>
          </a:xfrm>
          <a:prstGeom prst="line">
            <a:avLst/>
          </a:prstGeom>
          <a:ln w="50800" cap="rnd">
            <a:gradFill flip="none" rotWithShape="1">
              <a:gsLst>
                <a:gs pos="0">
                  <a:srgbClr val="492F92"/>
                </a:gs>
                <a:gs pos="50000">
                  <a:schemeClr val="bg1"/>
                </a:gs>
                <a:gs pos="100000">
                  <a:srgbClr val="007C4D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Content Placeholder 2"/>
          <p:cNvSpPr>
            <a:spLocks noGrp="1"/>
          </p:cNvSpPr>
          <p:nvPr>
            <p:ph idx="10" hasCustomPrompt="1"/>
          </p:nvPr>
        </p:nvSpPr>
        <p:spPr>
          <a:xfrm>
            <a:off x="755576" y="1700809"/>
            <a:ext cx="7632848" cy="576064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3600" baseline="0">
                <a:solidFill>
                  <a:srgbClr val="492F92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1pPr>
            <a:lvl2pPr>
              <a:defRPr sz="200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2pPr>
            <a:lvl3pPr>
              <a:defRPr sz="200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3pPr>
            <a:lvl4pPr>
              <a:defRPr sz="200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4pPr>
            <a:lvl5pPr>
              <a:defRPr sz="200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5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sz="3600" dirty="0">
                <a:solidFill>
                  <a:srgbClr val="492F92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Click to edit sub-title</a:t>
            </a:r>
            <a:endParaRPr lang="en-GB" dirty="0"/>
          </a:p>
        </p:txBody>
      </p:sp>
      <p:sp>
        <p:nvSpPr>
          <p:cNvPr id="7" name="Content Placeholder 2"/>
          <p:cNvSpPr>
            <a:spLocks noGrp="1"/>
          </p:cNvSpPr>
          <p:nvPr>
            <p:ph idx="11" hasCustomPrompt="1"/>
          </p:nvPr>
        </p:nvSpPr>
        <p:spPr>
          <a:xfrm>
            <a:off x="4644008" y="2348880"/>
            <a:ext cx="3744416" cy="4104456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to edit bullet list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394863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 hasCustomPrompt="1"/>
          </p:nvPr>
        </p:nvSpPr>
        <p:spPr>
          <a:xfrm>
            <a:off x="843607" y="548680"/>
            <a:ext cx="2648273" cy="1162050"/>
          </a:xfrm>
          <a:prstGeom prst="rect">
            <a:avLst/>
          </a:prstGeom>
        </p:spPr>
        <p:txBody>
          <a:bodyPr anchor="b"/>
          <a:lstStyle>
            <a:lvl1pPr algn="l">
              <a:defRPr sz="2400" b="1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1pPr>
          </a:lstStyle>
          <a:p>
            <a:r>
              <a:rPr lang="en-US" dirty="0"/>
              <a:t>Click to edit caption title </a:t>
            </a:r>
            <a:endParaRPr lang="en-GB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3635896" y="548680"/>
            <a:ext cx="4762872" cy="5853113"/>
          </a:xfrm>
          <a:prstGeom prst="rect">
            <a:avLst/>
          </a:prstGeom>
        </p:spPr>
        <p:txBody>
          <a:bodyPr/>
          <a:lstStyle>
            <a:lvl1pPr>
              <a:defRPr sz="280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1pPr>
            <a:lvl2pPr>
              <a:defRPr sz="240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2pPr>
            <a:lvl3pPr>
              <a:defRPr sz="200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3pPr>
            <a:lvl4pPr>
              <a:defRPr sz="180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4pPr>
            <a:lvl5pPr>
              <a:defRPr sz="180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5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843607" y="1710730"/>
            <a:ext cx="264827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 baseline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body text</a:t>
            </a:r>
          </a:p>
        </p:txBody>
      </p:sp>
    </p:spTree>
    <p:extLst>
      <p:ext uri="{BB962C8B-B14F-4D97-AF65-F5344CB8AC3E}">
        <p14:creationId xmlns:p14="http://schemas.microsoft.com/office/powerpoint/2010/main" val="57426882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 hasCustomPrompt="1"/>
          </p:nvPr>
        </p:nvSpPr>
        <p:spPr>
          <a:xfrm>
            <a:off x="1792288" y="5153744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400" b="1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1pPr>
          </a:lstStyle>
          <a:p>
            <a:r>
              <a:rPr lang="en-US" dirty="0"/>
              <a:t>Click to edit photo title</a:t>
            </a:r>
            <a:endParaRPr lang="en-GB" dirty="0"/>
          </a:p>
        </p:txBody>
      </p:sp>
      <p:sp>
        <p:nvSpPr>
          <p:cNvPr id="4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4"/>
            <a:ext cx="5486400" cy="447240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5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1792288" y="5720482"/>
            <a:ext cx="5486400" cy="87687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 baseline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photo description</a:t>
            </a:r>
          </a:p>
        </p:txBody>
      </p:sp>
    </p:spTree>
    <p:extLst>
      <p:ext uri="{BB962C8B-B14F-4D97-AF65-F5344CB8AC3E}">
        <p14:creationId xmlns:p14="http://schemas.microsoft.com/office/powerpoint/2010/main" val="18923442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 Line 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706090"/>
          </a:xfrm>
          <a:prstGeom prst="rect">
            <a:avLst/>
          </a:prstGeom>
        </p:spPr>
        <p:txBody>
          <a:bodyPr/>
          <a:lstStyle>
            <a:lvl1pPr>
              <a:defRPr sz="4000" b="1">
                <a:solidFill>
                  <a:srgbClr val="492F92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1pPr>
          </a:lstStyle>
          <a:p>
            <a:r>
              <a:rPr lang="en-US" dirty="0"/>
              <a:t>Click to edit one line title</a:t>
            </a:r>
            <a:endParaRPr lang="en-GB" dirty="0"/>
          </a:p>
        </p:txBody>
      </p:sp>
      <p:cxnSp>
        <p:nvCxnSpPr>
          <p:cNvPr id="3" name="Straight Connector 2"/>
          <p:cNvCxnSpPr/>
          <p:nvPr userDrawn="1"/>
        </p:nvCxnSpPr>
        <p:spPr bwMode="auto">
          <a:xfrm>
            <a:off x="899592" y="1052736"/>
            <a:ext cx="7632408" cy="0"/>
          </a:xfrm>
          <a:prstGeom prst="line">
            <a:avLst/>
          </a:prstGeom>
          <a:ln w="50800" cap="rnd">
            <a:gradFill flip="none" rotWithShape="1">
              <a:gsLst>
                <a:gs pos="0">
                  <a:srgbClr val="492F92"/>
                </a:gs>
                <a:gs pos="50000">
                  <a:schemeClr val="bg1"/>
                </a:gs>
                <a:gs pos="100000">
                  <a:srgbClr val="007C4D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192211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Line 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1354162"/>
          </a:xfrm>
          <a:prstGeom prst="rect">
            <a:avLst/>
          </a:prstGeom>
        </p:spPr>
        <p:txBody>
          <a:bodyPr/>
          <a:lstStyle>
            <a:lvl1pPr>
              <a:defRPr sz="4000" b="1">
                <a:solidFill>
                  <a:srgbClr val="492F92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1pPr>
          </a:lstStyle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two line title</a:t>
            </a:r>
            <a:endParaRPr lang="en-GB" dirty="0"/>
          </a:p>
        </p:txBody>
      </p:sp>
      <p:cxnSp>
        <p:nvCxnSpPr>
          <p:cNvPr id="5" name="Straight Connector 4"/>
          <p:cNvCxnSpPr/>
          <p:nvPr userDrawn="1"/>
        </p:nvCxnSpPr>
        <p:spPr bwMode="auto">
          <a:xfrm>
            <a:off x="755576" y="1628800"/>
            <a:ext cx="7776424" cy="0"/>
          </a:xfrm>
          <a:prstGeom prst="line">
            <a:avLst/>
          </a:prstGeom>
          <a:ln w="50800" cap="rnd">
            <a:gradFill flip="none" rotWithShape="1">
              <a:gsLst>
                <a:gs pos="0">
                  <a:srgbClr val="492F92"/>
                </a:gs>
                <a:gs pos="50000">
                  <a:schemeClr val="bg1"/>
                </a:gs>
                <a:gs pos="100000">
                  <a:srgbClr val="007C4D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355676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-1 line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/>
          <p:nvPr userDrawn="1"/>
        </p:nvCxnSpPr>
        <p:spPr bwMode="auto">
          <a:xfrm>
            <a:off x="899592" y="1052736"/>
            <a:ext cx="7632408" cy="0"/>
          </a:xfrm>
          <a:prstGeom prst="line">
            <a:avLst/>
          </a:prstGeom>
          <a:ln w="50800" cap="rnd">
            <a:gradFill flip="none" rotWithShape="1">
              <a:gsLst>
                <a:gs pos="0">
                  <a:srgbClr val="492F92"/>
                </a:gs>
                <a:gs pos="50000">
                  <a:schemeClr val="bg1"/>
                </a:gs>
                <a:gs pos="100000">
                  <a:srgbClr val="007C4D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706090"/>
          </a:xfrm>
          <a:prstGeom prst="rect">
            <a:avLst/>
          </a:prstGeom>
        </p:spPr>
        <p:txBody>
          <a:bodyPr/>
          <a:lstStyle>
            <a:lvl1pPr>
              <a:defRPr sz="4000" b="1">
                <a:solidFill>
                  <a:srgbClr val="492F92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1pPr>
          </a:lstStyle>
          <a:p>
            <a:r>
              <a:rPr lang="en-US" dirty="0"/>
              <a:t>Click to edit one line title </a:t>
            </a:r>
            <a:endParaRPr lang="en-GB" dirty="0"/>
          </a:p>
        </p:txBody>
      </p:sp>
      <p:sp>
        <p:nvSpPr>
          <p:cNvPr id="6" name="Content Placeholder 2"/>
          <p:cNvSpPr>
            <a:spLocks noGrp="1"/>
          </p:cNvSpPr>
          <p:nvPr>
            <p:ph idx="1" hasCustomPrompt="1"/>
          </p:nvPr>
        </p:nvSpPr>
        <p:spPr>
          <a:xfrm>
            <a:off x="765920" y="1772816"/>
            <a:ext cx="7622504" cy="4680520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2000" baseline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1pPr>
            <a:lvl2pPr>
              <a:defRPr sz="200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2pPr>
            <a:lvl3pPr>
              <a:defRPr sz="200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3pPr>
            <a:lvl4pPr>
              <a:defRPr sz="200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4pPr>
            <a:lvl5pPr>
              <a:defRPr sz="200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5pPr>
          </a:lstStyle>
          <a:p>
            <a:pPr lvl="0"/>
            <a:r>
              <a:rPr lang="en-US" dirty="0"/>
              <a:t>Click to edit body text</a:t>
            </a:r>
          </a:p>
          <a:p>
            <a:pPr lvl="0"/>
            <a:endParaRPr lang="en-US" dirty="0"/>
          </a:p>
          <a:p>
            <a:pPr lvl="0"/>
            <a:r>
              <a:rPr lang="en-US" dirty="0"/>
              <a:t>Click to edit bullet lists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10" name="Content Placeholder 2"/>
          <p:cNvSpPr>
            <a:spLocks noGrp="1"/>
          </p:cNvSpPr>
          <p:nvPr>
            <p:ph idx="10" hasCustomPrompt="1"/>
          </p:nvPr>
        </p:nvSpPr>
        <p:spPr>
          <a:xfrm>
            <a:off x="755576" y="1124744"/>
            <a:ext cx="7632848" cy="576064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3600" baseline="0">
                <a:solidFill>
                  <a:srgbClr val="492F92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1pPr>
            <a:lvl2pPr>
              <a:defRPr sz="200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2pPr>
            <a:lvl3pPr>
              <a:defRPr sz="200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3pPr>
            <a:lvl4pPr>
              <a:defRPr sz="200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4pPr>
            <a:lvl5pPr>
              <a:defRPr sz="200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5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sz="3600" dirty="0">
                <a:solidFill>
                  <a:srgbClr val="492F92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Click to edit sub-title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191208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-2 line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/>
          <p:nvPr userDrawn="1"/>
        </p:nvCxnSpPr>
        <p:spPr bwMode="auto">
          <a:xfrm>
            <a:off x="755576" y="1628800"/>
            <a:ext cx="7776424" cy="0"/>
          </a:xfrm>
          <a:prstGeom prst="line">
            <a:avLst/>
          </a:prstGeom>
          <a:ln w="50800" cap="rnd">
            <a:gradFill flip="none" rotWithShape="1">
              <a:gsLst>
                <a:gs pos="0">
                  <a:srgbClr val="492F92"/>
                </a:gs>
                <a:gs pos="50000">
                  <a:schemeClr val="bg1"/>
                </a:gs>
                <a:gs pos="100000">
                  <a:srgbClr val="007C4D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1210146"/>
          </a:xfrm>
          <a:prstGeom prst="rect">
            <a:avLst/>
          </a:prstGeom>
        </p:spPr>
        <p:txBody>
          <a:bodyPr/>
          <a:lstStyle>
            <a:lvl1pPr>
              <a:defRPr sz="4000" b="1">
                <a:solidFill>
                  <a:srgbClr val="492F92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1pPr>
          </a:lstStyle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Two line title</a:t>
            </a:r>
            <a:endParaRPr lang="en-GB" dirty="0"/>
          </a:p>
        </p:txBody>
      </p:sp>
      <p:sp>
        <p:nvSpPr>
          <p:cNvPr id="6" name="Content Placeholder 2"/>
          <p:cNvSpPr>
            <a:spLocks noGrp="1"/>
          </p:cNvSpPr>
          <p:nvPr>
            <p:ph idx="1" hasCustomPrompt="1"/>
          </p:nvPr>
        </p:nvSpPr>
        <p:spPr>
          <a:xfrm>
            <a:off x="755576" y="2348880"/>
            <a:ext cx="7632848" cy="4032449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2000" baseline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1pPr>
            <a:lvl2pPr>
              <a:defRPr sz="200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2pPr>
            <a:lvl3pPr>
              <a:defRPr sz="200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3pPr>
            <a:lvl4pPr>
              <a:defRPr sz="200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4pPr>
            <a:lvl5pPr>
              <a:defRPr sz="200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5pPr>
          </a:lstStyle>
          <a:p>
            <a:pPr lvl="0"/>
            <a:r>
              <a:rPr lang="en-US" dirty="0"/>
              <a:t>Click to edit body text</a:t>
            </a:r>
          </a:p>
          <a:p>
            <a:pPr lvl="0"/>
            <a:endParaRPr lang="en-US" dirty="0"/>
          </a:p>
          <a:p>
            <a:pPr lvl="0"/>
            <a:r>
              <a:rPr lang="en-US" dirty="0"/>
              <a:t>Click to edit bullet lists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10" name="Content Placeholder 2"/>
          <p:cNvSpPr>
            <a:spLocks noGrp="1"/>
          </p:cNvSpPr>
          <p:nvPr>
            <p:ph idx="10" hasCustomPrompt="1"/>
          </p:nvPr>
        </p:nvSpPr>
        <p:spPr>
          <a:xfrm>
            <a:off x="755576" y="1700809"/>
            <a:ext cx="7632848" cy="576064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3600" baseline="0">
                <a:solidFill>
                  <a:srgbClr val="492F92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1pPr>
            <a:lvl2pPr>
              <a:defRPr sz="200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2pPr>
            <a:lvl3pPr>
              <a:defRPr sz="200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3pPr>
            <a:lvl4pPr>
              <a:defRPr sz="200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4pPr>
            <a:lvl5pPr>
              <a:defRPr sz="200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5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sz="3600" dirty="0">
                <a:solidFill>
                  <a:srgbClr val="492F92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Click to edit sub-title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805884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ullet List - 1 line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706090"/>
          </a:xfrm>
          <a:prstGeom prst="rect">
            <a:avLst/>
          </a:prstGeom>
        </p:spPr>
        <p:txBody>
          <a:bodyPr/>
          <a:lstStyle>
            <a:lvl1pPr>
              <a:defRPr sz="4000" b="1">
                <a:solidFill>
                  <a:srgbClr val="492F92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1pPr>
          </a:lstStyle>
          <a:p>
            <a:r>
              <a:rPr lang="en-US" dirty="0"/>
              <a:t>Click to edit one line title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755576" y="1196752"/>
            <a:ext cx="7632848" cy="5256584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to edit bullet list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cxnSp>
        <p:nvCxnSpPr>
          <p:cNvPr id="5" name="Straight Connector 4"/>
          <p:cNvCxnSpPr/>
          <p:nvPr userDrawn="1"/>
        </p:nvCxnSpPr>
        <p:spPr bwMode="auto">
          <a:xfrm>
            <a:off x="899592" y="1052736"/>
            <a:ext cx="7632408" cy="0"/>
          </a:xfrm>
          <a:prstGeom prst="line">
            <a:avLst/>
          </a:prstGeom>
          <a:ln w="50800" cap="rnd">
            <a:gradFill flip="none" rotWithShape="1">
              <a:gsLst>
                <a:gs pos="0">
                  <a:srgbClr val="492F92"/>
                </a:gs>
                <a:gs pos="50000">
                  <a:schemeClr val="bg1"/>
                </a:gs>
                <a:gs pos="100000">
                  <a:srgbClr val="007C4D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408264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ullet List - 2 line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1354162"/>
          </a:xfrm>
          <a:prstGeom prst="rect">
            <a:avLst/>
          </a:prstGeom>
        </p:spPr>
        <p:txBody>
          <a:bodyPr/>
          <a:lstStyle>
            <a:lvl1pPr>
              <a:defRPr sz="4000" b="1">
                <a:solidFill>
                  <a:srgbClr val="492F92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1pPr>
          </a:lstStyle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two line title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755576" y="1772816"/>
            <a:ext cx="7632848" cy="468052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to edit bullet list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cxnSp>
        <p:nvCxnSpPr>
          <p:cNvPr id="6" name="Straight Connector 5"/>
          <p:cNvCxnSpPr/>
          <p:nvPr userDrawn="1"/>
        </p:nvCxnSpPr>
        <p:spPr bwMode="auto">
          <a:xfrm>
            <a:off x="755576" y="1628800"/>
            <a:ext cx="7776424" cy="0"/>
          </a:xfrm>
          <a:prstGeom prst="line">
            <a:avLst/>
          </a:prstGeom>
          <a:ln w="50800" cap="rnd">
            <a:gradFill flip="none" rotWithShape="1">
              <a:gsLst>
                <a:gs pos="0">
                  <a:srgbClr val="492F92"/>
                </a:gs>
                <a:gs pos="50000">
                  <a:schemeClr val="bg1"/>
                </a:gs>
                <a:gs pos="100000">
                  <a:srgbClr val="007C4D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605320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ullet List + Sub-title - 1 line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706090"/>
          </a:xfrm>
          <a:prstGeom prst="rect">
            <a:avLst/>
          </a:prstGeom>
        </p:spPr>
        <p:txBody>
          <a:bodyPr/>
          <a:lstStyle>
            <a:lvl1pPr>
              <a:defRPr sz="4000" b="1">
                <a:solidFill>
                  <a:srgbClr val="492F92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1pPr>
          </a:lstStyle>
          <a:p>
            <a:r>
              <a:rPr lang="en-US" dirty="0"/>
              <a:t>Click to edit one line title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755576" y="1772816"/>
            <a:ext cx="7632848" cy="468052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to edit bullet list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cxnSp>
        <p:nvCxnSpPr>
          <p:cNvPr id="5" name="Straight Connector 4"/>
          <p:cNvCxnSpPr/>
          <p:nvPr userDrawn="1"/>
        </p:nvCxnSpPr>
        <p:spPr bwMode="auto">
          <a:xfrm>
            <a:off x="899592" y="1052736"/>
            <a:ext cx="7632408" cy="0"/>
          </a:xfrm>
          <a:prstGeom prst="line">
            <a:avLst/>
          </a:prstGeom>
          <a:ln w="50800" cap="rnd">
            <a:gradFill flip="none" rotWithShape="1">
              <a:gsLst>
                <a:gs pos="0">
                  <a:srgbClr val="492F92"/>
                </a:gs>
                <a:gs pos="50000">
                  <a:schemeClr val="bg1"/>
                </a:gs>
                <a:gs pos="100000">
                  <a:srgbClr val="007C4D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Content Placeholder 2"/>
          <p:cNvSpPr>
            <a:spLocks noGrp="1"/>
          </p:cNvSpPr>
          <p:nvPr>
            <p:ph idx="10" hasCustomPrompt="1"/>
          </p:nvPr>
        </p:nvSpPr>
        <p:spPr>
          <a:xfrm>
            <a:off x="755576" y="1124744"/>
            <a:ext cx="7632848" cy="576064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3600" baseline="0">
                <a:solidFill>
                  <a:srgbClr val="492F92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1pPr>
            <a:lvl2pPr>
              <a:defRPr sz="200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2pPr>
            <a:lvl3pPr>
              <a:defRPr sz="200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3pPr>
            <a:lvl4pPr>
              <a:defRPr sz="200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4pPr>
            <a:lvl5pPr>
              <a:defRPr sz="200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5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sz="3600" dirty="0">
                <a:solidFill>
                  <a:srgbClr val="492F92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Click to edit sub-title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024233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ullet List + sub-title - 2 line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1354162"/>
          </a:xfrm>
          <a:prstGeom prst="rect">
            <a:avLst/>
          </a:prstGeom>
        </p:spPr>
        <p:txBody>
          <a:bodyPr/>
          <a:lstStyle>
            <a:lvl1pPr>
              <a:defRPr sz="4000" b="1">
                <a:solidFill>
                  <a:srgbClr val="492F92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1pPr>
          </a:lstStyle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two line title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755576" y="2348880"/>
            <a:ext cx="7632848" cy="4104456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to edit bullet list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cxnSp>
        <p:nvCxnSpPr>
          <p:cNvPr id="6" name="Straight Connector 5"/>
          <p:cNvCxnSpPr/>
          <p:nvPr userDrawn="1"/>
        </p:nvCxnSpPr>
        <p:spPr bwMode="auto">
          <a:xfrm>
            <a:off x="755576" y="1628800"/>
            <a:ext cx="7776424" cy="0"/>
          </a:xfrm>
          <a:prstGeom prst="line">
            <a:avLst/>
          </a:prstGeom>
          <a:ln w="50800" cap="rnd">
            <a:gradFill flip="none" rotWithShape="1">
              <a:gsLst>
                <a:gs pos="0">
                  <a:srgbClr val="492F92"/>
                </a:gs>
                <a:gs pos="50000">
                  <a:schemeClr val="bg1"/>
                </a:gs>
                <a:gs pos="100000">
                  <a:srgbClr val="007C4D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Content Placeholder 2"/>
          <p:cNvSpPr>
            <a:spLocks noGrp="1"/>
          </p:cNvSpPr>
          <p:nvPr>
            <p:ph idx="10" hasCustomPrompt="1"/>
          </p:nvPr>
        </p:nvSpPr>
        <p:spPr>
          <a:xfrm>
            <a:off x="755576" y="1700809"/>
            <a:ext cx="7632848" cy="576064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3600" baseline="0">
                <a:solidFill>
                  <a:srgbClr val="492F92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1pPr>
            <a:lvl2pPr>
              <a:defRPr sz="200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2pPr>
            <a:lvl3pPr>
              <a:defRPr sz="200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3pPr>
            <a:lvl4pPr>
              <a:defRPr sz="200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4pPr>
            <a:lvl5pPr>
              <a:defRPr sz="200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5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sz="3600" dirty="0">
                <a:solidFill>
                  <a:srgbClr val="492F92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Click to edit sub-title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448389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372529" cy="23760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2289" y="4482000"/>
            <a:ext cx="1371711" cy="237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98290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5" r:id="rId2"/>
    <p:sldLayoutId id="2147483676" r:id="rId3"/>
    <p:sldLayoutId id="2147483668" r:id="rId4"/>
    <p:sldLayoutId id="2147483666" r:id="rId5"/>
    <p:sldLayoutId id="2147483669" r:id="rId6"/>
    <p:sldLayoutId id="2147483670" r:id="rId7"/>
    <p:sldLayoutId id="2147483672" r:id="rId8"/>
    <p:sldLayoutId id="2147483671" r:id="rId9"/>
    <p:sldLayoutId id="2147483674" r:id="rId10"/>
    <p:sldLayoutId id="2147483673" r:id="rId11"/>
    <p:sldLayoutId id="2147483678" r:id="rId12"/>
    <p:sldLayoutId id="2147483679" r:id="rId1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shinty.com/wp-content/uploads/2021/06/Updated-Dimensions.png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A9F2A0-3D16-46D4-90C4-6C5E52A15D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2400" dirty="0"/>
              <a:t>Broadford Primary/Community Hub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3B8D3A9A-D2C9-4446-8651-CDB5AD3C0EC8}"/>
              </a:ext>
            </a:extLst>
          </p:cNvPr>
          <p:cNvSpPr/>
          <p:nvPr/>
        </p:nvSpPr>
        <p:spPr>
          <a:xfrm>
            <a:off x="1979712" y="1916832"/>
            <a:ext cx="5256584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n-GB" b="1" dirty="0">
              <a:solidFill>
                <a:srgbClr val="2F7C3A"/>
              </a:solidFill>
              <a:latin typeface="Ebrima" panose="02000000000000000000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  <a:p>
            <a:pPr algn="ctr"/>
            <a:endParaRPr lang="en-GB" b="1" dirty="0">
              <a:solidFill>
                <a:srgbClr val="2F7C3A"/>
              </a:solidFill>
              <a:latin typeface="Ebrima" panose="02000000000000000000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  <a:p>
            <a:pPr algn="ctr"/>
            <a:endParaRPr lang="en-GB" b="1" dirty="0">
              <a:solidFill>
                <a:srgbClr val="2F7C3A"/>
              </a:solidFill>
              <a:latin typeface="Ebrima" panose="02000000000000000000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  <a:p>
            <a:pPr algn="ctr"/>
            <a:r>
              <a:rPr lang="en-GB" sz="2400" b="1" dirty="0">
                <a:solidFill>
                  <a:srgbClr val="492F92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Stakeholder Group Meeting No. 8</a:t>
            </a:r>
          </a:p>
          <a:p>
            <a:pPr algn="ctr"/>
            <a:endParaRPr lang="en-GB" sz="2400" b="1" dirty="0">
              <a:solidFill>
                <a:srgbClr val="492F92"/>
              </a:solidFill>
              <a:latin typeface="Ebrima" panose="02000000000000000000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  <a:p>
            <a:pPr algn="ctr"/>
            <a:r>
              <a:rPr lang="en-GB" sz="2400" b="1" dirty="0">
                <a:solidFill>
                  <a:srgbClr val="492F92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Community Update</a:t>
            </a:r>
          </a:p>
          <a:p>
            <a:pPr algn="ctr"/>
            <a:endParaRPr lang="en-GB" sz="2400" b="1" dirty="0">
              <a:solidFill>
                <a:srgbClr val="492F92"/>
              </a:solidFill>
              <a:latin typeface="Ebrima" panose="02000000000000000000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  <a:p>
            <a:pPr algn="ctr"/>
            <a:r>
              <a:rPr lang="en-GB" sz="2400" b="1" dirty="0">
                <a:solidFill>
                  <a:srgbClr val="492F92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20</a:t>
            </a:r>
            <a:r>
              <a:rPr lang="en-GB" sz="2400" b="1" baseline="30000" dirty="0">
                <a:solidFill>
                  <a:srgbClr val="492F92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th</a:t>
            </a:r>
            <a:r>
              <a:rPr lang="en-GB" sz="2400" b="1" dirty="0">
                <a:solidFill>
                  <a:srgbClr val="492F92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 April 2022</a:t>
            </a:r>
          </a:p>
          <a:p>
            <a:pPr algn="ctr"/>
            <a:endParaRPr lang="en-GB" b="1" dirty="0">
              <a:solidFill>
                <a:srgbClr val="2F7C3A"/>
              </a:solidFill>
              <a:latin typeface="Ebrima" panose="02000000000000000000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  <a:p>
            <a:pPr algn="ctr"/>
            <a:endParaRPr lang="en-GB" b="1" dirty="0">
              <a:solidFill>
                <a:srgbClr val="2F7C3A"/>
              </a:solidFill>
              <a:latin typeface="Ebrima" panose="02000000000000000000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  <a:p>
            <a:pPr algn="ctr"/>
            <a:endParaRPr lang="en-GB" b="1" dirty="0">
              <a:solidFill>
                <a:srgbClr val="2F7C3A"/>
              </a:solidFill>
              <a:latin typeface="Ebrima" panose="02000000000000000000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  <a:p>
            <a:pPr algn="ctr"/>
            <a:endParaRPr lang="en-GB" b="1" dirty="0">
              <a:solidFill>
                <a:srgbClr val="2F7C3A"/>
              </a:solidFill>
              <a:latin typeface="Ebrima" panose="02000000000000000000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  <a:p>
            <a:pPr algn="ctr"/>
            <a:r>
              <a:rPr lang="en-GB" b="1" dirty="0">
                <a:solidFill>
                  <a:srgbClr val="2F7C3A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Robert Campbell, Estate Strategy Manager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592247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755576" y="400802"/>
            <a:ext cx="8229600" cy="706437"/>
          </a:xfrm>
          <a:prstGeom prst="rect">
            <a:avLst/>
          </a:prstGeom>
        </p:spPr>
        <p:txBody>
          <a:bodyPr/>
          <a:lstStyle/>
          <a:p>
            <a:r>
              <a:rPr lang="en-GB" sz="2400" b="1" dirty="0">
                <a:solidFill>
                  <a:srgbClr val="492F92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Timescales/Planning Process</a:t>
            </a:r>
            <a:endParaRPr lang="en-GB" sz="1800" b="1" dirty="0">
              <a:solidFill>
                <a:srgbClr val="2F7C3A"/>
              </a:solidFill>
              <a:latin typeface="Ebrima" panose="02000000000000000000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539552" y="1200985"/>
            <a:ext cx="7632700" cy="5256213"/>
          </a:xfrm>
          <a:prstGeom prst="rect">
            <a:avLst/>
          </a:prstGeom>
        </p:spPr>
        <p:txBody>
          <a:bodyPr/>
          <a:lstStyle/>
          <a:p>
            <a:pPr marL="0" indent="0">
              <a:buNone/>
            </a:pPr>
            <a:endParaRPr lang="en-GB" sz="2000" dirty="0"/>
          </a:p>
          <a:p>
            <a:pPr marL="0" indent="0">
              <a:buNone/>
            </a:pPr>
            <a:endParaRPr lang="en-GB" sz="2000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2A00C6A9-5C82-48DB-8B9A-C03E0CEE91F8}"/>
              </a:ext>
            </a:extLst>
          </p:cNvPr>
          <p:cNvSpPr/>
          <p:nvPr/>
        </p:nvSpPr>
        <p:spPr>
          <a:xfrm>
            <a:off x="539552" y="1260000"/>
            <a:ext cx="8136904" cy="407803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000" dirty="0">
                <a:latin typeface="Calibri" panose="020F0502020204030204" pitchFamily="34" charset="0"/>
                <a:ea typeface="Calibri" panose="020F0502020204030204" pitchFamily="34" charset="0"/>
              </a:rPr>
              <a:t>The draft programme for the primary school shows a planning application being submitted in September 2022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000" dirty="0">
                <a:latin typeface="Calibri" panose="020F0502020204030204" pitchFamily="34" charset="0"/>
                <a:ea typeface="Calibri" panose="020F0502020204030204" pitchFamily="34" charset="0"/>
              </a:rPr>
              <a:t>This is based on construction starting in the second half of 2023 to meet the target opening date of August 2025.</a:t>
            </a:r>
            <a:endParaRPr lang="en-GB" sz="2000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000" dirty="0">
                <a:latin typeface="Calibri" panose="020F0502020204030204" pitchFamily="34" charset="0"/>
                <a:ea typeface="Calibri" panose="020F0502020204030204" pitchFamily="34" charset="0"/>
              </a:rPr>
              <a:t>A masterplan will be produced showing the location of the school building, pavilion and synthetic pitch, along with parking, access etc.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000" dirty="0">
                <a:latin typeface="Calibri" panose="020F0502020204030204" pitchFamily="34" charset="0"/>
                <a:ea typeface="Calibri" panose="020F0502020204030204" pitchFamily="34" charset="0"/>
              </a:rPr>
              <a:t>The masterplan could be submitted to support an application for Permission in Principle for the entire development.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000" dirty="0">
                <a:latin typeface="Calibri" panose="020F0502020204030204" pitchFamily="34" charset="0"/>
                <a:ea typeface="Calibri" panose="020F0502020204030204" pitchFamily="34" charset="0"/>
              </a:rPr>
              <a:t>An application for Full Planning Permission for the entire development could then be submitted, or separate applications for the school and community elements.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000" dirty="0">
                <a:latin typeface="Calibri" panose="020F0502020204030204" pitchFamily="34" charset="0"/>
                <a:ea typeface="Calibri" panose="020F0502020204030204" pitchFamily="34" charset="0"/>
              </a:rPr>
              <a:t>Ground investigations will be carried out next month.</a:t>
            </a:r>
          </a:p>
        </p:txBody>
      </p:sp>
    </p:spTree>
    <p:extLst>
      <p:ext uri="{BB962C8B-B14F-4D97-AF65-F5344CB8AC3E}">
        <p14:creationId xmlns:p14="http://schemas.microsoft.com/office/powerpoint/2010/main" val="13484460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755576" y="400802"/>
            <a:ext cx="8229600" cy="706437"/>
          </a:xfrm>
          <a:prstGeom prst="rect">
            <a:avLst/>
          </a:prstGeom>
        </p:spPr>
        <p:txBody>
          <a:bodyPr/>
          <a:lstStyle/>
          <a:p>
            <a:r>
              <a:rPr lang="en-GB" sz="2400" b="1" dirty="0">
                <a:solidFill>
                  <a:srgbClr val="492F92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Procurement Options</a:t>
            </a:r>
            <a:endParaRPr lang="en-GB" sz="1800" b="1" dirty="0">
              <a:solidFill>
                <a:srgbClr val="2F7C3A"/>
              </a:solidFill>
              <a:latin typeface="Ebrima" panose="02000000000000000000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539552" y="1200985"/>
            <a:ext cx="7632700" cy="5256213"/>
          </a:xfrm>
          <a:prstGeom prst="rect">
            <a:avLst/>
          </a:prstGeom>
        </p:spPr>
        <p:txBody>
          <a:bodyPr/>
          <a:lstStyle/>
          <a:p>
            <a:pPr marL="0" indent="0">
              <a:buNone/>
            </a:pPr>
            <a:endParaRPr lang="en-GB" sz="2000" dirty="0"/>
          </a:p>
          <a:p>
            <a:pPr marL="0" indent="0">
              <a:buNone/>
            </a:pPr>
            <a:endParaRPr lang="en-GB" sz="2000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2A00C6A9-5C82-48DB-8B9A-C03E0CEE91F8}"/>
              </a:ext>
            </a:extLst>
          </p:cNvPr>
          <p:cNvSpPr/>
          <p:nvPr/>
        </p:nvSpPr>
        <p:spPr>
          <a:xfrm>
            <a:off x="540000" y="1260000"/>
            <a:ext cx="8136904" cy="500136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marL="457200" lvl="0" indent="-457200">
              <a:spcAft>
                <a:spcPts val="600"/>
              </a:spcAft>
              <a:buFont typeface="+mj-lt"/>
              <a:buAutoNum type="arabicPeriod"/>
            </a:pPr>
            <a:r>
              <a:rPr lang="en-GB" sz="2000" dirty="0">
                <a:latin typeface="Calibri" panose="020F0502020204030204" pitchFamily="34" charset="0"/>
                <a:ea typeface="Calibri" panose="020F0502020204030204" pitchFamily="34" charset="0"/>
              </a:rPr>
              <a:t>Pavilion and synthetic playing field could be included in Robertson’s contract for the primary school, subject to funding being in place.</a:t>
            </a:r>
          </a:p>
          <a:p>
            <a:pPr marL="457200" lvl="0" indent="-457200">
              <a:spcAft>
                <a:spcPts val="600"/>
              </a:spcAft>
              <a:buFont typeface="+mj-lt"/>
              <a:buAutoNum type="arabicPeriod"/>
            </a:pPr>
            <a:r>
              <a:rPr lang="en-GB" sz="2000" dirty="0">
                <a:latin typeface="Calibri" panose="020F0502020204030204" pitchFamily="34" charset="0"/>
                <a:ea typeface="Calibri" panose="020F0502020204030204" pitchFamily="34" charset="0"/>
              </a:rPr>
              <a:t>Pavilion and synthetic playing field could be built by separate contractors, and possibly at different times.</a:t>
            </a:r>
          </a:p>
          <a:p>
            <a:pPr marL="457200" lvl="0" indent="-457200">
              <a:spcAft>
                <a:spcPts val="600"/>
              </a:spcAft>
              <a:buFont typeface="+mj-lt"/>
              <a:buAutoNum type="arabicPeriod"/>
            </a:pPr>
            <a:r>
              <a:rPr lang="en-GB" sz="2000" dirty="0">
                <a:latin typeface="Calibri" panose="020F0502020204030204" pitchFamily="34" charset="0"/>
                <a:ea typeface="Calibri" panose="020F0502020204030204" pitchFamily="34" charset="0"/>
              </a:rPr>
              <a:t>Pavilion could be built by a separate contractor; synthetic playing field could be included in Robertson’s contract; possibly at different times.</a:t>
            </a:r>
          </a:p>
          <a:p>
            <a:pPr lvl="0">
              <a:spcAft>
                <a:spcPts val="600"/>
              </a:spcAft>
            </a:pPr>
            <a:r>
              <a:rPr lang="en-GB" sz="2000" dirty="0">
                <a:latin typeface="Calibri" panose="020F0502020204030204" pitchFamily="34" charset="0"/>
                <a:ea typeface="Calibri" panose="020F0502020204030204" pitchFamily="34" charset="0"/>
              </a:rPr>
              <a:t>      </a:t>
            </a:r>
            <a:r>
              <a:rPr lang="en-GB" sz="2000" b="1" u="sng" dirty="0">
                <a:latin typeface="Calibri" panose="020F0502020204030204" pitchFamily="34" charset="0"/>
                <a:ea typeface="Calibri" panose="020F0502020204030204" pitchFamily="34" charset="0"/>
              </a:rPr>
              <a:t>Notes</a:t>
            </a:r>
          </a:p>
          <a:p>
            <a:pPr marL="342900" lvl="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000" dirty="0">
                <a:latin typeface="Calibri" panose="020F0502020204030204" pitchFamily="34" charset="0"/>
                <a:ea typeface="Calibri" panose="020F0502020204030204" pitchFamily="34" charset="0"/>
              </a:rPr>
              <a:t>The pavilion could be a relatively simple timber frame design and delivered by a local contractor on a design and build basis. </a:t>
            </a:r>
          </a:p>
          <a:p>
            <a:pPr marL="342900" lvl="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000" dirty="0">
                <a:latin typeface="Calibri" panose="020F0502020204030204" pitchFamily="34" charset="0"/>
                <a:ea typeface="Calibri" panose="020F0502020204030204" pitchFamily="34" charset="0"/>
              </a:rPr>
              <a:t>The contractor would need to be appointed through a competitive tendering process to meet requirements of funders.</a:t>
            </a:r>
          </a:p>
          <a:p>
            <a:pPr marL="342900" lvl="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000" dirty="0">
                <a:latin typeface="Calibri" panose="020F0502020204030204" pitchFamily="34" charset="0"/>
                <a:ea typeface="Calibri" panose="020F0502020204030204" pitchFamily="34" charset="0"/>
              </a:rPr>
              <a:t>The synthetic playing field should be carried out by a specialist contractor, either appointed directly or through Robertson’s.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endParaRPr lang="en-GB" sz="10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lvl="0" indent="-342900">
              <a:buFont typeface="Arial" panose="020B0604020202020204" pitchFamily="34" charset="0"/>
              <a:buChar char="•"/>
            </a:pPr>
            <a:endParaRPr lang="en-GB" sz="2000" dirty="0"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84468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755576" y="400802"/>
            <a:ext cx="8229600" cy="706437"/>
          </a:xfrm>
          <a:prstGeom prst="rect">
            <a:avLst/>
          </a:prstGeom>
        </p:spPr>
        <p:txBody>
          <a:bodyPr/>
          <a:lstStyle/>
          <a:p>
            <a:r>
              <a:rPr lang="en-GB" sz="2400" b="1" dirty="0">
                <a:solidFill>
                  <a:srgbClr val="492F92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Approximate Costs</a:t>
            </a:r>
            <a:endParaRPr lang="en-GB" sz="1800" b="1" dirty="0">
              <a:solidFill>
                <a:srgbClr val="2F7C3A"/>
              </a:solidFill>
              <a:latin typeface="Ebrima" panose="02000000000000000000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539552" y="1200985"/>
            <a:ext cx="7632700" cy="5256213"/>
          </a:xfrm>
          <a:prstGeom prst="rect">
            <a:avLst/>
          </a:prstGeom>
        </p:spPr>
        <p:txBody>
          <a:bodyPr/>
          <a:lstStyle/>
          <a:p>
            <a:pPr marL="0" indent="0">
              <a:buNone/>
            </a:pPr>
            <a:endParaRPr lang="en-GB" sz="2000" dirty="0"/>
          </a:p>
          <a:p>
            <a:pPr marL="0" indent="0">
              <a:buNone/>
            </a:pPr>
            <a:endParaRPr lang="en-GB" sz="2000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2A00C6A9-5C82-48DB-8B9A-C03E0CEE91F8}"/>
              </a:ext>
            </a:extLst>
          </p:cNvPr>
          <p:cNvSpPr/>
          <p:nvPr/>
        </p:nvSpPr>
        <p:spPr>
          <a:xfrm>
            <a:off x="540000" y="1260000"/>
            <a:ext cx="8136904" cy="530914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lvl="0">
              <a:spcAft>
                <a:spcPts val="600"/>
              </a:spcAft>
            </a:pPr>
            <a:r>
              <a:rPr lang="en-GB" sz="2000" dirty="0">
                <a:latin typeface="Calibri" panose="020F0502020204030204" pitchFamily="34" charset="0"/>
                <a:ea typeface="Calibri" panose="020F0502020204030204" pitchFamily="34" charset="0"/>
              </a:rPr>
              <a:t>      </a:t>
            </a:r>
            <a:r>
              <a:rPr lang="en-GB" sz="2000" b="1" u="sng" dirty="0">
                <a:latin typeface="Calibri" panose="020F0502020204030204" pitchFamily="34" charset="0"/>
                <a:ea typeface="Calibri" panose="020F0502020204030204" pitchFamily="34" charset="0"/>
              </a:rPr>
              <a:t>Pavilion</a:t>
            </a:r>
          </a:p>
          <a:p>
            <a:pPr marL="342900" lvl="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000" dirty="0">
                <a:latin typeface="Calibri" panose="020F0502020204030204" pitchFamily="34" charset="0"/>
                <a:ea typeface="Calibri" panose="020F0502020204030204" pitchFamily="34" charset="0"/>
              </a:rPr>
              <a:t>Based on a floor area of 170m2, the estimated cost of this would be </a:t>
            </a:r>
            <a:r>
              <a:rPr lang="en-GB" sz="20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£750K.</a:t>
            </a:r>
          </a:p>
          <a:p>
            <a:pPr lvl="0">
              <a:spcAft>
                <a:spcPts val="600"/>
              </a:spcAft>
            </a:pPr>
            <a:r>
              <a:rPr lang="en-GB" sz="2000" b="1" dirty="0">
                <a:latin typeface="Calibri" panose="020F0502020204030204" pitchFamily="34" charset="0"/>
                <a:ea typeface="Calibri" panose="020F0502020204030204" pitchFamily="34" charset="0"/>
              </a:rPr>
              <a:t>      </a:t>
            </a:r>
            <a:r>
              <a:rPr lang="en-GB" sz="2000" b="1" u="sng" dirty="0">
                <a:latin typeface="Calibri" panose="020F0502020204030204" pitchFamily="34" charset="0"/>
                <a:ea typeface="Calibri" panose="020F0502020204030204" pitchFamily="34" charset="0"/>
              </a:rPr>
              <a:t>Synthetic Playing Field</a:t>
            </a:r>
          </a:p>
          <a:p>
            <a:pPr marL="342900" lvl="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000" dirty="0">
                <a:latin typeface="Calibri" panose="020F0502020204030204" pitchFamily="34" charset="0"/>
                <a:ea typeface="Calibri" panose="020F0502020204030204" pitchFamily="34" charset="0"/>
              </a:rPr>
              <a:t>A full size pitch (90 x 45m with 3m run-offs), with fencing and floodlighting would cost up to </a:t>
            </a:r>
            <a:r>
              <a:rPr lang="en-GB" sz="20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£1M</a:t>
            </a:r>
            <a:r>
              <a:rPr lang="en-GB" sz="2000" dirty="0">
                <a:latin typeface="Calibri" panose="020F0502020204030204" pitchFamily="34" charset="0"/>
                <a:ea typeface="Calibri" panose="020F0502020204030204" pitchFamily="34" charset="0"/>
              </a:rPr>
              <a:t>.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000" dirty="0">
                <a:latin typeface="Calibri" panose="020F0502020204030204" pitchFamily="34" charset="0"/>
                <a:ea typeface="Calibri" panose="020F0502020204030204" pitchFamily="34" charset="0"/>
              </a:rPr>
              <a:t>A pitch for competitive women’s 8-a-side shinty </a:t>
            </a:r>
            <a:r>
              <a:rPr lang="en-GB" sz="20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(73 x 55m minimum </a:t>
            </a:r>
            <a:r>
              <a:rPr lang="en-GB" sz="2000" dirty="0">
                <a:latin typeface="Calibri" panose="020F0502020204030204" pitchFamily="34" charset="0"/>
                <a:ea typeface="Calibri" panose="020F0502020204030204" pitchFamily="34" charset="0"/>
              </a:rPr>
              <a:t>with 3m run-offs), with fencing and floodlighting would also cost up to </a:t>
            </a:r>
            <a:r>
              <a:rPr lang="en-GB" sz="20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£1M</a:t>
            </a:r>
            <a:r>
              <a:rPr lang="en-GB" sz="2000" dirty="0">
                <a:latin typeface="Calibri" panose="020F0502020204030204" pitchFamily="34" charset="0"/>
                <a:ea typeface="Calibri" panose="020F0502020204030204" pitchFamily="34" charset="0"/>
              </a:rPr>
              <a:t>.</a:t>
            </a:r>
          </a:p>
          <a:p>
            <a:pPr marL="342900" lvl="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000" dirty="0">
                <a:hlinkClick r:id="rId3"/>
              </a:rPr>
              <a:t>Updated-Dimensions.png (1002×730) (shinty.com)</a:t>
            </a:r>
            <a:endParaRPr lang="en-GB" sz="20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000" dirty="0">
                <a:latin typeface="Calibri" panose="020F0502020204030204" pitchFamily="34" charset="0"/>
                <a:ea typeface="Calibri" panose="020F0502020204030204" pitchFamily="34" charset="0"/>
              </a:rPr>
              <a:t>A typical “7-a-side” pitch (60 x 40m with 3m run-offs), with fencing and floodlighting would cost up to </a:t>
            </a:r>
            <a:r>
              <a:rPr lang="en-GB" sz="20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£750K</a:t>
            </a:r>
            <a:r>
              <a:rPr lang="en-GB" sz="2000" dirty="0">
                <a:latin typeface="Calibri" panose="020F0502020204030204" pitchFamily="34" charset="0"/>
                <a:ea typeface="Calibri" panose="020F0502020204030204" pitchFamily="34" charset="0"/>
              </a:rPr>
              <a:t>.</a:t>
            </a:r>
          </a:p>
          <a:p>
            <a:pPr lvl="0">
              <a:spcAft>
                <a:spcPts val="600"/>
              </a:spcAft>
            </a:pPr>
            <a:r>
              <a:rPr lang="en-GB" sz="2000" b="1" dirty="0">
                <a:latin typeface="Calibri" panose="020F0502020204030204" pitchFamily="34" charset="0"/>
                <a:ea typeface="Calibri" panose="020F0502020204030204" pitchFamily="34" charset="0"/>
              </a:rPr>
              <a:t>      </a:t>
            </a:r>
            <a:r>
              <a:rPr lang="en-GB" sz="2000" b="1" u="sng" dirty="0">
                <a:latin typeface="Calibri" panose="020F0502020204030204" pitchFamily="34" charset="0"/>
                <a:ea typeface="Calibri" panose="020F0502020204030204" pitchFamily="34" charset="0"/>
              </a:rPr>
              <a:t>Notes</a:t>
            </a:r>
          </a:p>
          <a:p>
            <a:pPr marL="342900" lvl="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000" dirty="0">
                <a:latin typeface="Calibri" panose="020F0502020204030204" pitchFamily="34" charset="0"/>
                <a:ea typeface="Calibri" panose="020F0502020204030204" pitchFamily="34" charset="0"/>
              </a:rPr>
              <a:t>All costs are indicative at this stage and are dependent on timescale, ground conditions and procurement approach. It is also assumed that no additional parking would </a:t>
            </a:r>
            <a:r>
              <a:rPr lang="en-GB" sz="2000">
                <a:latin typeface="Calibri" panose="020F0502020204030204" pitchFamily="34" charset="0"/>
                <a:ea typeface="Calibri" panose="020F0502020204030204" pitchFamily="34" charset="0"/>
              </a:rPr>
              <a:t>be required.</a:t>
            </a:r>
            <a:endParaRPr lang="en-GB" sz="20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lvl="0" indent="-342900">
              <a:buFont typeface="Arial" panose="020B0604020202020204" pitchFamily="34" charset="0"/>
              <a:buChar char="•"/>
            </a:pPr>
            <a:endParaRPr lang="en-GB" sz="2000" dirty="0"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37259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755576" y="400802"/>
            <a:ext cx="8229600" cy="706437"/>
          </a:xfrm>
          <a:prstGeom prst="rect">
            <a:avLst/>
          </a:prstGeom>
        </p:spPr>
        <p:txBody>
          <a:bodyPr/>
          <a:lstStyle/>
          <a:p>
            <a:r>
              <a:rPr lang="en-GB" sz="2400" b="1" dirty="0">
                <a:solidFill>
                  <a:srgbClr val="492F92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Considerations</a:t>
            </a:r>
            <a:endParaRPr lang="en-GB" sz="1800" b="1" dirty="0">
              <a:solidFill>
                <a:srgbClr val="2F7C3A"/>
              </a:solidFill>
              <a:latin typeface="Ebrima" panose="02000000000000000000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539552" y="1200985"/>
            <a:ext cx="7632700" cy="5256213"/>
          </a:xfrm>
          <a:prstGeom prst="rect">
            <a:avLst/>
          </a:prstGeom>
        </p:spPr>
        <p:txBody>
          <a:bodyPr/>
          <a:lstStyle/>
          <a:p>
            <a:pPr marL="0" indent="0">
              <a:buNone/>
            </a:pPr>
            <a:endParaRPr lang="en-GB" sz="2000" dirty="0"/>
          </a:p>
          <a:p>
            <a:pPr marL="0" indent="0">
              <a:buNone/>
            </a:pPr>
            <a:endParaRPr lang="en-GB" sz="2000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2A00C6A9-5C82-48DB-8B9A-C03E0CEE91F8}"/>
              </a:ext>
            </a:extLst>
          </p:cNvPr>
          <p:cNvSpPr/>
          <p:nvPr/>
        </p:nvSpPr>
        <p:spPr>
          <a:xfrm>
            <a:off x="540000" y="1260000"/>
            <a:ext cx="8136904" cy="477053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lvl="0"/>
            <a:r>
              <a:rPr lang="en-GB" sz="2000" dirty="0">
                <a:latin typeface="Calibri" panose="020F0502020204030204" pitchFamily="34" charset="0"/>
                <a:ea typeface="Calibri" panose="020F0502020204030204" pitchFamily="34" charset="0"/>
              </a:rPr>
              <a:t>      </a:t>
            </a:r>
            <a:endParaRPr lang="en-GB" sz="2000" b="1" u="sng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lvl="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000" dirty="0">
                <a:latin typeface="Calibri" panose="020F0502020204030204" pitchFamily="34" charset="0"/>
                <a:ea typeface="Calibri" panose="020F0502020204030204" pitchFamily="34" charset="0"/>
              </a:rPr>
              <a:t>Sportscotland funding application/draw-down timescales</a:t>
            </a:r>
          </a:p>
          <a:p>
            <a:pPr marL="342900" lvl="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000" dirty="0">
                <a:latin typeface="Calibri" panose="020F0502020204030204" pitchFamily="34" charset="0"/>
                <a:ea typeface="Calibri" panose="020F0502020204030204" pitchFamily="34" charset="0"/>
              </a:rPr>
              <a:t>Lead applicant for funding applications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000" dirty="0">
                <a:latin typeface="Calibri" panose="020F0502020204030204" pitchFamily="34" charset="0"/>
                <a:ea typeface="Calibri" panose="020F0502020204030204" pitchFamily="34" charset="0"/>
              </a:rPr>
              <a:t>Application criteria</a:t>
            </a:r>
          </a:p>
          <a:p>
            <a:pPr marL="342900" lvl="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000" dirty="0">
                <a:latin typeface="Calibri" panose="020F0502020204030204" pitchFamily="34" charset="0"/>
                <a:ea typeface="Calibri" panose="020F0502020204030204" pitchFamily="34" charset="0"/>
              </a:rPr>
              <a:t>Procurement/timescales/phasing/planning</a:t>
            </a:r>
          </a:p>
          <a:p>
            <a:pPr marL="342900" lvl="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000" dirty="0">
                <a:latin typeface="Calibri" panose="020F0502020204030204" pitchFamily="34" charset="0"/>
                <a:ea typeface="Calibri" panose="020F0502020204030204" pitchFamily="34" charset="0"/>
              </a:rPr>
              <a:t>Security of tenure</a:t>
            </a:r>
          </a:p>
          <a:p>
            <a:pPr marL="342900" lvl="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000" dirty="0">
                <a:latin typeface="Calibri" panose="020F0502020204030204" pitchFamily="34" charset="0"/>
                <a:ea typeface="Calibri" panose="020F0502020204030204" pitchFamily="34" charset="0"/>
              </a:rPr>
              <a:t>Access agreement for use of games hall</a:t>
            </a:r>
          </a:p>
          <a:p>
            <a:pPr marL="342900" lvl="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000" dirty="0">
                <a:latin typeface="Calibri" panose="020F0502020204030204" pitchFamily="34" charset="0"/>
                <a:ea typeface="Calibri" panose="020F0502020204030204" pitchFamily="34" charset="0"/>
              </a:rPr>
              <a:t>VAT/Cash-flow</a:t>
            </a:r>
          </a:p>
          <a:p>
            <a:pPr marL="342900" lvl="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000" dirty="0">
                <a:latin typeface="Calibri" panose="020F0502020204030204" pitchFamily="34" charset="0"/>
                <a:ea typeface="Calibri" panose="020F0502020204030204" pitchFamily="34" charset="0"/>
              </a:rPr>
              <a:t>Other funding opportunities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endParaRPr lang="en-GB" sz="20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lvl="0" indent="-342900">
              <a:buFont typeface="Arial" panose="020B0604020202020204" pitchFamily="34" charset="0"/>
              <a:buChar char="•"/>
            </a:pPr>
            <a:endParaRPr lang="en-GB" sz="20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lvl="0"/>
            <a:r>
              <a:rPr lang="en-GB" sz="2000" b="1" dirty="0">
                <a:latin typeface="Calibri" panose="020F0502020204030204" pitchFamily="34" charset="0"/>
                <a:ea typeface="Calibri" panose="020F0502020204030204" pitchFamily="34" charset="0"/>
              </a:rPr>
              <a:t>      </a:t>
            </a:r>
            <a:r>
              <a:rPr lang="en-GB" sz="2000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endParaRPr lang="en-GB" sz="10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lvl="0" indent="-342900">
              <a:buFont typeface="Arial" panose="020B0604020202020204" pitchFamily="34" charset="0"/>
              <a:buChar char="•"/>
            </a:pPr>
            <a:endParaRPr lang="en-GB" sz="2000" dirty="0"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7137453"/>
      </p:ext>
    </p:extLst>
  </p:cSld>
  <p:clrMapOvr>
    <a:masterClrMapping/>
  </p:clrMapOvr>
</p:sld>
</file>

<file path=ppt/theme/theme1.xml><?xml version="1.0" encoding="utf-8"?>
<a:theme xmlns:a="http://schemas.openxmlformats.org/drawingml/2006/main" name="Text Slides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5BA50B0AEA50A408B1CCE59390A0063" ma:contentTypeVersion="13" ma:contentTypeDescription="Create a new document." ma:contentTypeScope="" ma:versionID="43e468cd0ff7fa0941ed4f880f5af911">
  <xsd:schema xmlns:xsd="http://www.w3.org/2001/XMLSchema" xmlns:xs="http://www.w3.org/2001/XMLSchema" xmlns:p="http://schemas.microsoft.com/office/2006/metadata/properties" xmlns:ns3="f208d9d4-ab53-4bb8-846a-65b2416c60b1" xmlns:ns4="67b068b7-2e2b-4052-af03-84bdb19f149d" targetNamespace="http://schemas.microsoft.com/office/2006/metadata/properties" ma:root="true" ma:fieldsID="1e935c874fecbc7e1260dee349a880b4" ns3:_="" ns4:_="">
    <xsd:import namespace="f208d9d4-ab53-4bb8-846a-65b2416c60b1"/>
    <xsd:import namespace="67b068b7-2e2b-4052-af03-84bdb19f149d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OCR" minOccurs="0"/>
                <xsd:element ref="ns4:MediaServiceLocation" minOccurs="0"/>
                <xsd:element ref="ns4:MediaServiceAutoKeyPoints" minOccurs="0"/>
                <xsd:element ref="ns4:MediaServiceKeyPoints" minOccurs="0"/>
                <xsd:element ref="ns4:MediaServiceGenerationTime" minOccurs="0"/>
                <xsd:element ref="ns4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208d9d4-ab53-4bb8-846a-65b2416c60b1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7b068b7-2e2b-4052-af03-84bdb19f149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4" nillable="true" ma:displayName="MediaServiceAutoTags" ma:internalName="MediaServiceAutoTags" ma:readOnly="true">
      <xsd:simpleType>
        <xsd:restriction base="dms:Text"/>
      </xsd:simpleType>
    </xsd:element>
    <xsd:element name="MediaServiceOCR" ma:index="15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6" nillable="true" ma:displayName="Location" ma:internalName="MediaServiceLocation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GenerationTime" ma:index="19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0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360B48BA-72AB-4EF7-9C1E-CB9B5EC6EA06}">
  <ds:schemaRefs>
    <ds:schemaRef ds:uri="f208d9d4-ab53-4bb8-846a-65b2416c60b1"/>
    <ds:schemaRef ds:uri="67b068b7-2e2b-4052-af03-84bdb19f149d"/>
    <ds:schemaRef ds:uri="http://schemas.microsoft.com/office/infopath/2007/PartnerControls"/>
    <ds:schemaRef ds:uri="http://schemas.microsoft.com/office/2006/metadata/properties"/>
    <ds:schemaRef ds:uri="http://schemas.microsoft.com/office/2006/documentManagement/types"/>
    <ds:schemaRef ds:uri="http://www.w3.org/XML/1998/namespace"/>
    <ds:schemaRef ds:uri="http://purl.org/dc/dcmitype/"/>
    <ds:schemaRef ds:uri="http://purl.org/dc/elements/1.1/"/>
    <ds:schemaRef ds:uri="http://schemas.openxmlformats.org/package/2006/metadata/core-properties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7AD9BAC9-3E08-4ED6-A7DC-A350AD8FAB9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208d9d4-ab53-4bb8-846a-65b2416c60b1"/>
    <ds:schemaRef ds:uri="67b068b7-2e2b-4052-af03-84bdb19f149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BC998A0D-5E9F-4D11-9180-5FE0EADA483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HC Corporate Template -OnScreen 4;3</Template>
  <TotalTime>6124</TotalTime>
  <Words>492</Words>
  <Application>Microsoft Office PowerPoint</Application>
  <PresentationFormat>On-screen Show (4:3)</PresentationFormat>
  <Paragraphs>60</Paragraphs>
  <Slides>5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Arial</vt:lpstr>
      <vt:lpstr>Calibri</vt:lpstr>
      <vt:lpstr>Ebrima</vt:lpstr>
      <vt:lpstr>Text Slides</vt:lpstr>
      <vt:lpstr>Broadford Primary/Community Hub</vt:lpstr>
      <vt:lpstr>Timescales/Planning Process</vt:lpstr>
      <vt:lpstr>Procurement Options</vt:lpstr>
      <vt:lpstr>Approximate Costs</vt:lpstr>
      <vt:lpstr>Considerations</vt:lpstr>
    </vt:vector>
  </TitlesOfParts>
  <Company>Fujitsu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Edward Foster</dc:creator>
  <cp:lastModifiedBy>Jenny MacRae (Property and Facilities Management)</cp:lastModifiedBy>
  <cp:revision>229</cp:revision>
  <cp:lastPrinted>2017-01-18T14:17:09Z</cp:lastPrinted>
  <dcterms:created xsi:type="dcterms:W3CDTF">2019-04-25T09:35:54Z</dcterms:created>
  <dcterms:modified xsi:type="dcterms:W3CDTF">2022-06-23T08:32:55Z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a57e0011-4d92-40e2-893e-f4c1b165f48a</vt:lpwstr>
  </property>
  <property fmtid="{D5CDD505-2E9C-101B-9397-08002B2CF9AE}" pid="3" name="TITUS">
    <vt:lpwstr>&lt;div style="text-align: center;"&gt;&lt;span style="font-family: Arial; font-weight: bold; font-size: large;"&gt;OFFICIAL&lt;/span&gt;&lt;/div&gt;</vt:lpwstr>
  </property>
  <property fmtid="{D5CDD505-2E9C-101B-9397-08002B2CF9AE}" pid="4" name="HCClassification">
    <vt:lpwstr>OFFICIAL</vt:lpwstr>
  </property>
  <property fmtid="{D5CDD505-2E9C-101B-9397-08002B2CF9AE}" pid="5" name="HCMarking">
    <vt:lpwstr>Enable Marking</vt:lpwstr>
  </property>
  <property fmtid="{D5CDD505-2E9C-101B-9397-08002B2CF9AE}" pid="6" name="_NewReviewCycle">
    <vt:lpwstr/>
  </property>
  <property fmtid="{D5CDD505-2E9C-101B-9397-08002B2CF9AE}" pid="7" name="ContentTypeId">
    <vt:lpwstr>0x01010045BA50B0AEA50A408B1CCE59390A0063</vt:lpwstr>
  </property>
</Properties>
</file>