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338" r:id="rId5"/>
    <p:sldId id="349" r:id="rId6"/>
    <p:sldId id="344" r:id="rId7"/>
    <p:sldId id="350" r:id="rId8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5" autoAdjust="0"/>
    <p:restoredTop sz="94660"/>
  </p:normalViewPr>
  <p:slideViewPr>
    <p:cSldViewPr>
      <p:cViewPr varScale="1">
        <p:scale>
          <a:sx n="94" d="100"/>
          <a:sy n="94" d="100"/>
        </p:scale>
        <p:origin x="180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19/12/2022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19/12/2022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9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Think back to income and expenditure slides…..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55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Think back to income and expenditure slides…..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965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Think back to income and expenditure slides…..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35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92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3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86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57426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189234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2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6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1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3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42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83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6" r:id="rId3"/>
    <p:sldLayoutId id="2147483668" r:id="rId4"/>
    <p:sldLayoutId id="2147483666" r:id="rId5"/>
    <p:sldLayoutId id="2147483669" r:id="rId6"/>
    <p:sldLayoutId id="2147483670" r:id="rId7"/>
    <p:sldLayoutId id="2147483672" r:id="rId8"/>
    <p:sldLayoutId id="2147483671" r:id="rId9"/>
    <p:sldLayoutId id="2147483674" r:id="rId10"/>
    <p:sldLayoutId id="2147483673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9F2A0-3D16-46D4-90C4-6C5E52A15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Tain Campus/Swimming Pool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8D3A9A-D2C9-4446-8651-CDB5AD3C0EC8}"/>
              </a:ext>
            </a:extLst>
          </p:cNvPr>
          <p:cNvSpPr/>
          <p:nvPr/>
        </p:nvSpPr>
        <p:spPr>
          <a:xfrm>
            <a:off x="1979712" y="1916832"/>
            <a:ext cx="525658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sz="2400" b="1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Stakeholder Group Meeting</a:t>
            </a:r>
          </a:p>
          <a:p>
            <a:pPr algn="ctr"/>
            <a:endParaRPr lang="en-GB" sz="2400" b="1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sz="2400" b="1" dirty="0">
              <a:solidFill>
                <a:srgbClr val="492F92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</a:t>
            </a:r>
            <a:r>
              <a:rPr lang="en-GB" sz="2400" b="1" baseline="300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</a:t>
            </a:r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March 2022</a:t>
            </a: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b="1" dirty="0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Robert Campbell, Estate Strategy Manager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22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55576" y="400802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Background</a:t>
            </a:r>
            <a:endParaRPr lang="en-GB" sz="1800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200985"/>
            <a:ext cx="7632700" cy="52562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00C6A9-5C82-48DB-8B9A-C03E0CEE91F8}"/>
              </a:ext>
            </a:extLst>
          </p:cNvPr>
          <p:cNvSpPr/>
          <p:nvPr/>
        </p:nvSpPr>
        <p:spPr>
          <a:xfrm>
            <a:off x="539552" y="1260000"/>
            <a:ext cx="8136904" cy="47705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3960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Campus project is included in Phase 1 of the Scottish Government’s new Learning Estate Investment Programme (LEIP), with a condition of building completion being achieved by August 2024.</a:t>
            </a:r>
          </a:p>
          <a:p>
            <a:pPr marL="39600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960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funding model for the LEIP is based on the local authority providing the capital funding for the project, with revenue from SG over a 25 year period in line with an outcomes based model.</a:t>
            </a:r>
          </a:p>
          <a:p>
            <a:pPr marL="39600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960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project was included in the capital programme approved by Council in January 2021. This did not include any funding for a replacement pool or any other enhanced community facilities.</a:t>
            </a:r>
          </a:p>
          <a:p>
            <a:pPr marL="39600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960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project is at an advanced design stage with the planning application now being considered; a zone has been reserved in the masterplan design so that a block containing a new swimming pool and fitness room could be added at some point in the future.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46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55576" y="400802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Capital Costs</a:t>
            </a:r>
            <a:endParaRPr lang="en-GB" sz="1800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200985"/>
            <a:ext cx="7632700" cy="52562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00C6A9-5C82-48DB-8B9A-C03E0CEE91F8}"/>
              </a:ext>
            </a:extLst>
          </p:cNvPr>
          <p:cNvSpPr/>
          <p:nvPr/>
        </p:nvSpPr>
        <p:spPr>
          <a:xfrm>
            <a:off x="540000" y="1260000"/>
            <a:ext cx="8136904" cy="4154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3960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estimated capital cost of a new build would be in the range of £6M to £8M, depending on a number of factors: e.g. the timing of the build, the size of the pool and other facilities to be provided.</a:t>
            </a:r>
          </a:p>
          <a:p>
            <a:pPr marL="396000" lvl="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960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It is assumed at this stage that a new building would be designed to the same standard as the Campus building (i.e. Passivhaus).</a:t>
            </a:r>
          </a:p>
          <a:p>
            <a:pPr marL="396000" lvl="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960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cost of the work required to separate the existing Community Complex building from the Academy building is estimated at approximately £1M.</a:t>
            </a:r>
          </a:p>
          <a:p>
            <a:pPr marL="396000" lvl="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960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Based on a remaining life of 10 years for the pool building, the capital investment required to upgrade the building would be approximately £1.5M.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4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55576" y="400802"/>
            <a:ext cx="8229600" cy="706437"/>
          </a:xfrm>
          <a:prstGeom prst="rect">
            <a:avLst/>
          </a:prstGeom>
        </p:spPr>
        <p:txBody>
          <a:bodyPr/>
          <a:lstStyle/>
          <a:p>
            <a:r>
              <a:rPr lang="en-GB" sz="2400" b="1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Next Steps</a:t>
            </a:r>
            <a:endParaRPr lang="en-GB" sz="1800" b="1" dirty="0">
              <a:solidFill>
                <a:srgbClr val="2F7C3A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200985"/>
            <a:ext cx="7632700" cy="52562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00C6A9-5C82-48DB-8B9A-C03E0CEE91F8}"/>
              </a:ext>
            </a:extLst>
          </p:cNvPr>
          <p:cNvSpPr/>
          <p:nvPr/>
        </p:nvSpPr>
        <p:spPr>
          <a:xfrm>
            <a:off x="540000" y="1260000"/>
            <a:ext cx="8136904" cy="46166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3960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Council officers across all Services will work with colleagues from High Life Highland to prepare a comprehensive business case.</a:t>
            </a:r>
          </a:p>
          <a:p>
            <a:pPr marL="39600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960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This will comprise an analysis of both capital and revenue costs over the whole life of a new facility compared to the costs associated with retaining the existing Community Complex building.</a:t>
            </a:r>
          </a:p>
          <a:p>
            <a:pPr marL="39600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960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 business case will also look at potential funding opportunities, primarily Sportscotland, but others will be explored.</a:t>
            </a:r>
          </a:p>
          <a:p>
            <a:pPr marL="39600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960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There is already another exercise underway to establish the Council’s strategic priorities, in conjunction with HLH, for future funding bids to Sportscotland. </a:t>
            </a:r>
          </a:p>
          <a:p>
            <a:pPr marL="396000" indent="-342900">
              <a:buFont typeface="Arial" panose="020B0604020202020204" pitchFamily="34" charset="0"/>
              <a:buChar char="•"/>
            </a:pPr>
            <a:endParaRPr lang="en-GB" sz="1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96000" lvl="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</a:rPr>
              <a:t>Formal consideration of the completed business case, would be for the new Council, following the May elections.</a:t>
            </a:r>
          </a:p>
          <a:p>
            <a:pPr lvl="0"/>
            <a:endParaRPr lang="en-GB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600400"/>
      </p:ext>
    </p:extLst>
  </p:cSld>
  <p:clrMapOvr>
    <a:masterClrMapping/>
  </p:clrMapOvr>
</p:sld>
</file>

<file path=ppt/theme/theme1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A50B0AEA50A408B1CCE59390A0063" ma:contentTypeVersion="13" ma:contentTypeDescription="Create a new document." ma:contentTypeScope="" ma:versionID="43e468cd0ff7fa0941ed4f880f5af911">
  <xsd:schema xmlns:xsd="http://www.w3.org/2001/XMLSchema" xmlns:xs="http://www.w3.org/2001/XMLSchema" xmlns:p="http://schemas.microsoft.com/office/2006/metadata/properties" xmlns:ns3="f208d9d4-ab53-4bb8-846a-65b2416c60b1" xmlns:ns4="67b068b7-2e2b-4052-af03-84bdb19f149d" targetNamespace="http://schemas.microsoft.com/office/2006/metadata/properties" ma:root="true" ma:fieldsID="1e935c874fecbc7e1260dee349a880b4" ns3:_="" ns4:_="">
    <xsd:import namespace="f208d9d4-ab53-4bb8-846a-65b2416c60b1"/>
    <xsd:import namespace="67b068b7-2e2b-4052-af03-84bdb19f149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8d9d4-ab53-4bb8-846a-65b2416c60b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068b7-2e2b-4052-af03-84bdb19f14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998A0D-5E9F-4D11-9180-5FE0EADA48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D9BAC9-3E08-4ED6-A7DC-A350AD8FAB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08d9d4-ab53-4bb8-846a-65b2416c60b1"/>
    <ds:schemaRef ds:uri="67b068b7-2e2b-4052-af03-84bdb19f14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0B48BA-72AB-4EF7-9C1E-CB9B5EC6EA06}">
  <ds:schemaRefs>
    <ds:schemaRef ds:uri="f208d9d4-ab53-4bb8-846a-65b2416c60b1"/>
    <ds:schemaRef ds:uri="67b068b7-2e2b-4052-af03-84bdb19f149d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 -OnScreen 4;3</Template>
  <TotalTime>6372</TotalTime>
  <Words>443</Words>
  <Application>Microsoft Office PowerPoint</Application>
  <PresentationFormat>On-screen Show (4:3)</PresentationFormat>
  <Paragraphs>45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</vt:lpstr>
      <vt:lpstr>Calibri</vt:lpstr>
      <vt:lpstr>Ebrima</vt:lpstr>
      <vt:lpstr>Text Slides</vt:lpstr>
      <vt:lpstr>Tain Campus/Swimming Pool </vt:lpstr>
      <vt:lpstr>Background</vt:lpstr>
      <vt:lpstr>Capital Costs</vt:lpstr>
      <vt:lpstr>Next Steps</vt:lpstr>
    </vt:vector>
  </TitlesOfParts>
  <Company>Fujitsu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Foster</dc:creator>
  <cp:lastModifiedBy>Robert Campbell (Estates)</cp:lastModifiedBy>
  <cp:revision>232</cp:revision>
  <cp:lastPrinted>2017-01-18T14:17:09Z</cp:lastPrinted>
  <dcterms:created xsi:type="dcterms:W3CDTF">2019-04-25T09:35:54Z</dcterms:created>
  <dcterms:modified xsi:type="dcterms:W3CDTF">2022-12-19T12:04:51Z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_NewReviewCycle">
    <vt:lpwstr/>
  </property>
  <property fmtid="{D5CDD505-2E9C-101B-9397-08002B2CF9AE}" pid="7" name="ContentTypeId">
    <vt:lpwstr>0x01010045BA50B0AEA50A408B1CCE59390A0063</vt:lpwstr>
  </property>
</Properties>
</file>