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handoutMasterIdLst>
    <p:handoutMasterId r:id="rId12"/>
  </p:handoutMasterIdLst>
  <p:sldIdLst>
    <p:sldId id="338" r:id="rId5"/>
    <p:sldId id="357" r:id="rId6"/>
    <p:sldId id="360" r:id="rId7"/>
    <p:sldId id="358" r:id="rId8"/>
    <p:sldId id="359" r:id="rId9"/>
    <p:sldId id="356" r:id="rId10"/>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4660"/>
  </p:normalViewPr>
  <p:slideViewPr>
    <p:cSldViewPr>
      <p:cViewPr varScale="1">
        <p:scale>
          <a:sx n="68" d="100"/>
          <a:sy n="68" d="100"/>
        </p:scale>
        <p:origin x="1644"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F53DE6A9-B5E9-490D-B889-1CC33586F091}" type="datetimeFigureOut">
              <a:rPr lang="en-GB" smtClean="0"/>
              <a:t>28/06/2023</a:t>
            </a:fld>
            <a:endParaRPr lang="en-GB" dirty="0"/>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D865D1D-29FC-47E2-A574-DEFA3174C723}" type="slidenum">
              <a:rPr lang="en-GB" smtClean="0"/>
              <a:t>‹#›</a:t>
            </a:fld>
            <a:endParaRPr lang="en-GB" dirty="0"/>
          </a:p>
        </p:txBody>
      </p:sp>
      <p:sp>
        <p:nvSpPr>
          <p:cNvPr id="6" name="hc" descr="OFFICIAL"/>
          <p:cNvSpPr txBox="1"/>
          <p:nvPr/>
        </p:nvSpPr>
        <p:spPr>
          <a:xfrm>
            <a:off x="0" y="0"/>
            <a:ext cx="6810375" cy="246221"/>
          </a:xfrm>
          <a:prstGeom prst="rect">
            <a:avLst/>
          </a:prstGeom>
          <a:noFill/>
        </p:spPr>
        <p:txBody>
          <a:bodyPr vert="horz" rtlCol="0">
            <a:spAutoFit/>
          </a:bodyPr>
          <a:lstStyle/>
          <a:p>
            <a:pPr algn="ctr"/>
            <a:r>
              <a:rPr lang="en-GB" sz="1000" b="1" dirty="0">
                <a:solidFill>
                  <a:srgbClr val="000000"/>
                </a:solidFill>
                <a:latin typeface="arial"/>
              </a:rPr>
              <a:t>OFFICIAL</a:t>
            </a:r>
          </a:p>
        </p:txBody>
      </p:sp>
      <p:sp>
        <p:nvSpPr>
          <p:cNvPr id="7" name="fc" descr="OFFICIAL"/>
          <p:cNvSpPr txBox="1"/>
          <p:nvPr/>
        </p:nvSpPr>
        <p:spPr>
          <a:xfrm>
            <a:off x="0" y="9569669"/>
            <a:ext cx="6810375" cy="246221"/>
          </a:xfrm>
          <a:prstGeom prst="rect">
            <a:avLst/>
          </a:prstGeom>
          <a:noFill/>
        </p:spPr>
        <p:txBody>
          <a:bodyPr vert="horz" rtlCol="0">
            <a:spAutoFit/>
          </a:bodyPr>
          <a:lstStyle/>
          <a:p>
            <a:pPr algn="ctr"/>
            <a:r>
              <a:rPr lang="en-GB" sz="1000" b="1" dirty="0">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81DE036E-460B-4C1D-A880-EABA5EF82C50}" type="datetimeFigureOut">
              <a:rPr lang="en-GB" smtClean="0"/>
              <a:t>28/06/2023</a:t>
            </a:fld>
            <a:endParaRPr lang="en-GB" dirty="0"/>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7427AA53-D485-48C4-A1C3-631D24EF3759}" type="slidenum">
              <a:rPr lang="en-GB" smtClean="0"/>
              <a:t>‹#›</a:t>
            </a:fld>
            <a:endParaRPr lang="en-GB" dirty="0"/>
          </a:p>
        </p:txBody>
      </p:sp>
      <p:sp>
        <p:nvSpPr>
          <p:cNvPr id="8" name="hc" descr="OFFICIAL"/>
          <p:cNvSpPr txBox="1"/>
          <p:nvPr/>
        </p:nvSpPr>
        <p:spPr>
          <a:xfrm>
            <a:off x="0" y="0"/>
            <a:ext cx="6810375" cy="246221"/>
          </a:xfrm>
          <a:prstGeom prst="rect">
            <a:avLst/>
          </a:prstGeom>
          <a:noFill/>
        </p:spPr>
        <p:txBody>
          <a:bodyPr vert="horz" rtlCol="0">
            <a:spAutoFit/>
          </a:bodyPr>
          <a:lstStyle/>
          <a:p>
            <a:pPr algn="ctr"/>
            <a:r>
              <a:rPr lang="en-GB" sz="1000" b="1" i="0" u="none" baseline="0" dirty="0">
                <a:solidFill>
                  <a:srgbClr val="000000"/>
                </a:solidFill>
                <a:latin typeface="arial"/>
              </a:rPr>
              <a:t>OFFICIAL</a:t>
            </a:r>
          </a:p>
        </p:txBody>
      </p:sp>
      <p:sp>
        <p:nvSpPr>
          <p:cNvPr id="9" name="fc" descr="OFFICIAL"/>
          <p:cNvSpPr txBox="1"/>
          <p:nvPr/>
        </p:nvSpPr>
        <p:spPr>
          <a:xfrm>
            <a:off x="0" y="9569669"/>
            <a:ext cx="6810375" cy="246221"/>
          </a:xfrm>
          <a:prstGeom prst="rect">
            <a:avLst/>
          </a:prstGeom>
          <a:noFill/>
        </p:spPr>
        <p:txBody>
          <a:bodyPr vert="horz" rtlCol="0">
            <a:spAutoFit/>
          </a:bodyPr>
          <a:lstStyle/>
          <a:p>
            <a:pPr algn="ctr"/>
            <a:r>
              <a:rPr lang="en-GB" sz="1000" b="1" i="0" u="none" baseline="0" dirty="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back to income and expenditure slides…..</a:t>
            </a:r>
          </a:p>
        </p:txBody>
      </p:sp>
      <p:sp>
        <p:nvSpPr>
          <p:cNvPr id="4" name="Slide Number Placeholder 3"/>
          <p:cNvSpPr>
            <a:spLocks noGrp="1"/>
          </p:cNvSpPr>
          <p:nvPr>
            <p:ph type="sldNum" sz="quarter" idx="5"/>
          </p:nvPr>
        </p:nvSpPr>
        <p:spPr/>
        <p:txBody>
          <a:bodyPr/>
          <a:lstStyle/>
          <a:p>
            <a:fld id="{7427AA53-D485-48C4-A1C3-631D24EF3759}" type="slidenum">
              <a:rPr lang="en-GB" smtClean="0"/>
              <a:t>2</a:t>
            </a:fld>
            <a:endParaRPr lang="en-GB" dirty="0"/>
          </a:p>
        </p:txBody>
      </p:sp>
    </p:spTree>
    <p:extLst>
      <p:ext uri="{BB962C8B-B14F-4D97-AF65-F5344CB8AC3E}">
        <p14:creationId xmlns:p14="http://schemas.microsoft.com/office/powerpoint/2010/main" val="746379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back to income and expenditure slides…..</a:t>
            </a:r>
          </a:p>
        </p:txBody>
      </p:sp>
      <p:sp>
        <p:nvSpPr>
          <p:cNvPr id="4" name="Slide Number Placeholder 3"/>
          <p:cNvSpPr>
            <a:spLocks noGrp="1"/>
          </p:cNvSpPr>
          <p:nvPr>
            <p:ph type="sldNum" sz="quarter" idx="5"/>
          </p:nvPr>
        </p:nvSpPr>
        <p:spPr/>
        <p:txBody>
          <a:bodyPr/>
          <a:lstStyle/>
          <a:p>
            <a:fld id="{7427AA53-D485-48C4-A1C3-631D24EF3759}" type="slidenum">
              <a:rPr lang="en-GB" smtClean="0"/>
              <a:t>3</a:t>
            </a:fld>
            <a:endParaRPr lang="en-GB" dirty="0"/>
          </a:p>
        </p:txBody>
      </p:sp>
    </p:spTree>
    <p:extLst>
      <p:ext uri="{BB962C8B-B14F-4D97-AF65-F5344CB8AC3E}">
        <p14:creationId xmlns:p14="http://schemas.microsoft.com/office/powerpoint/2010/main" val="2077256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back to income and expenditure slides…..</a:t>
            </a:r>
          </a:p>
        </p:txBody>
      </p:sp>
      <p:sp>
        <p:nvSpPr>
          <p:cNvPr id="4" name="Slide Number Placeholder 3"/>
          <p:cNvSpPr>
            <a:spLocks noGrp="1"/>
          </p:cNvSpPr>
          <p:nvPr>
            <p:ph type="sldNum" sz="quarter" idx="5"/>
          </p:nvPr>
        </p:nvSpPr>
        <p:spPr/>
        <p:txBody>
          <a:bodyPr/>
          <a:lstStyle/>
          <a:p>
            <a:fld id="{7427AA53-D485-48C4-A1C3-631D24EF3759}" type="slidenum">
              <a:rPr lang="en-GB" smtClean="0"/>
              <a:t>4</a:t>
            </a:fld>
            <a:endParaRPr lang="en-GB" dirty="0"/>
          </a:p>
        </p:txBody>
      </p:sp>
    </p:spTree>
    <p:extLst>
      <p:ext uri="{BB962C8B-B14F-4D97-AF65-F5344CB8AC3E}">
        <p14:creationId xmlns:p14="http://schemas.microsoft.com/office/powerpoint/2010/main" val="2346142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back to income and expenditure slides…..</a:t>
            </a:r>
          </a:p>
        </p:txBody>
      </p:sp>
      <p:sp>
        <p:nvSpPr>
          <p:cNvPr id="4" name="Slide Number Placeholder 3"/>
          <p:cNvSpPr>
            <a:spLocks noGrp="1"/>
          </p:cNvSpPr>
          <p:nvPr>
            <p:ph type="sldNum" sz="quarter" idx="5"/>
          </p:nvPr>
        </p:nvSpPr>
        <p:spPr/>
        <p:txBody>
          <a:bodyPr/>
          <a:lstStyle/>
          <a:p>
            <a:fld id="{7427AA53-D485-48C4-A1C3-631D24EF3759}" type="slidenum">
              <a:rPr lang="en-GB" smtClean="0"/>
              <a:t>5</a:t>
            </a:fld>
            <a:endParaRPr lang="en-GB" dirty="0"/>
          </a:p>
        </p:txBody>
      </p:sp>
    </p:spTree>
    <p:extLst>
      <p:ext uri="{BB962C8B-B14F-4D97-AF65-F5344CB8AC3E}">
        <p14:creationId xmlns:p14="http://schemas.microsoft.com/office/powerpoint/2010/main" val="4199391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back to income and expenditure slides…..</a:t>
            </a:r>
          </a:p>
        </p:txBody>
      </p:sp>
      <p:sp>
        <p:nvSpPr>
          <p:cNvPr id="4" name="Slide Number Placeholder 3"/>
          <p:cNvSpPr>
            <a:spLocks noGrp="1"/>
          </p:cNvSpPr>
          <p:nvPr>
            <p:ph type="sldNum" sz="quarter" idx="5"/>
          </p:nvPr>
        </p:nvSpPr>
        <p:spPr/>
        <p:txBody>
          <a:bodyPr/>
          <a:lstStyle/>
          <a:p>
            <a:fld id="{7427AA53-D485-48C4-A1C3-631D24EF3759}" type="slidenum">
              <a:rPr lang="en-GB" smtClean="0"/>
              <a:t>6</a:t>
            </a:fld>
            <a:endParaRPr lang="en-GB" dirty="0"/>
          </a:p>
        </p:txBody>
      </p:sp>
    </p:spTree>
    <p:extLst>
      <p:ext uri="{BB962C8B-B14F-4D97-AF65-F5344CB8AC3E}">
        <p14:creationId xmlns:p14="http://schemas.microsoft.com/office/powerpoint/2010/main" val="134636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19120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188058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0242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344838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9F2A0-3D16-46D4-90C4-6C5E52A15DA2}"/>
              </a:ext>
            </a:extLst>
          </p:cNvPr>
          <p:cNvSpPr>
            <a:spLocks noGrp="1"/>
          </p:cNvSpPr>
          <p:nvPr>
            <p:ph type="title"/>
          </p:nvPr>
        </p:nvSpPr>
        <p:spPr/>
        <p:txBody>
          <a:bodyPr/>
          <a:lstStyle/>
          <a:p>
            <a:r>
              <a:rPr lang="en-GB" sz="2400" dirty="0"/>
              <a:t>Nairn Academy</a:t>
            </a:r>
          </a:p>
        </p:txBody>
      </p:sp>
      <p:sp>
        <p:nvSpPr>
          <p:cNvPr id="3" name="Rectangle 2">
            <a:extLst>
              <a:ext uri="{FF2B5EF4-FFF2-40B4-BE49-F238E27FC236}">
                <a16:creationId xmlns:a16="http://schemas.microsoft.com/office/drawing/2014/main" id="{3B8D3A9A-D2C9-4446-8651-CDB5AD3C0EC8}"/>
              </a:ext>
            </a:extLst>
          </p:cNvPr>
          <p:cNvSpPr/>
          <p:nvPr/>
        </p:nvSpPr>
        <p:spPr>
          <a:xfrm>
            <a:off x="1979712" y="1916832"/>
            <a:ext cx="5256584" cy="4154984"/>
          </a:xfrm>
          <a:prstGeom prst="rect">
            <a:avLst/>
          </a:prstGeom>
        </p:spPr>
        <p:txBody>
          <a:bodyPr wrap="square">
            <a:spAutoFit/>
          </a:bodyPr>
          <a:lstStyle/>
          <a:p>
            <a:pPr algn="ctr"/>
            <a:endParaRPr lang="en-GB" b="1" dirty="0">
              <a:solidFill>
                <a:srgbClr val="2F7C3A"/>
              </a:solidFill>
              <a:latin typeface="Ebrima" panose="02000000000000000000" pitchFamily="2" charset="0"/>
              <a:ea typeface="Ebrima" panose="02000000000000000000" pitchFamily="2" charset="0"/>
              <a:cs typeface="Ebrima" panose="02000000000000000000" pitchFamily="2" charset="0"/>
            </a:endParaRPr>
          </a:p>
          <a:p>
            <a:pPr algn="ctr"/>
            <a:endParaRPr lang="en-GB" b="1" dirty="0">
              <a:solidFill>
                <a:srgbClr val="2F7C3A"/>
              </a:solidFill>
              <a:latin typeface="Ebrima" panose="02000000000000000000" pitchFamily="2" charset="0"/>
              <a:ea typeface="Ebrima" panose="02000000000000000000" pitchFamily="2" charset="0"/>
              <a:cs typeface="Ebrima" panose="02000000000000000000" pitchFamily="2" charset="0"/>
            </a:endParaRPr>
          </a:p>
          <a:p>
            <a:pPr algn="ctr"/>
            <a:endParaRPr lang="en-GB" b="1" dirty="0">
              <a:solidFill>
                <a:srgbClr val="2F7C3A"/>
              </a:solidFill>
              <a:latin typeface="Ebrima" panose="02000000000000000000" pitchFamily="2" charset="0"/>
              <a:ea typeface="Ebrima" panose="02000000000000000000" pitchFamily="2" charset="0"/>
              <a:cs typeface="Ebrima" panose="02000000000000000000" pitchFamily="2" charset="0"/>
            </a:endParaRPr>
          </a:p>
          <a:p>
            <a:pPr algn="ctr"/>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Stakeholder Group Meeting No. 7</a:t>
            </a:r>
          </a:p>
          <a:p>
            <a:pPr algn="ctr"/>
            <a:endPar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endParaRPr>
          </a:p>
          <a:p>
            <a:pPr algn="ctr"/>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Project Update</a:t>
            </a:r>
          </a:p>
          <a:p>
            <a:pPr algn="ctr"/>
            <a:endPar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endParaRPr>
          </a:p>
          <a:p>
            <a:pPr algn="ctr"/>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28</a:t>
            </a:r>
            <a:r>
              <a:rPr lang="en-GB" sz="2400" b="1" baseline="30000" dirty="0">
                <a:solidFill>
                  <a:srgbClr val="492F92"/>
                </a:solidFill>
                <a:latin typeface="Ebrima" panose="02000000000000000000" pitchFamily="2" charset="0"/>
                <a:ea typeface="Ebrima" panose="02000000000000000000" pitchFamily="2" charset="0"/>
                <a:cs typeface="Ebrima" panose="02000000000000000000" pitchFamily="2" charset="0"/>
              </a:rPr>
              <a:t>th</a:t>
            </a:r>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 June 2023</a:t>
            </a:r>
          </a:p>
          <a:p>
            <a:pPr algn="ctr"/>
            <a:endParaRPr lang="en-GB" b="1" dirty="0">
              <a:solidFill>
                <a:srgbClr val="2F7C3A"/>
              </a:solidFill>
              <a:latin typeface="Ebrima" panose="02000000000000000000" pitchFamily="2" charset="0"/>
              <a:ea typeface="Ebrima" panose="02000000000000000000" pitchFamily="2" charset="0"/>
              <a:cs typeface="Ebrima" panose="02000000000000000000" pitchFamily="2" charset="0"/>
            </a:endParaRPr>
          </a:p>
          <a:p>
            <a:pPr algn="ctr"/>
            <a:endParaRPr lang="en-GB" b="1" dirty="0">
              <a:solidFill>
                <a:srgbClr val="2F7C3A"/>
              </a:solidFill>
              <a:latin typeface="Ebrima" panose="02000000000000000000" pitchFamily="2" charset="0"/>
              <a:ea typeface="Ebrima" panose="02000000000000000000" pitchFamily="2" charset="0"/>
              <a:cs typeface="Ebrima" panose="02000000000000000000" pitchFamily="2" charset="0"/>
            </a:endParaRPr>
          </a:p>
          <a:p>
            <a:pPr algn="ctr"/>
            <a:endParaRPr lang="en-GB" b="1" dirty="0">
              <a:solidFill>
                <a:srgbClr val="2F7C3A"/>
              </a:solidFill>
              <a:latin typeface="Ebrima" panose="02000000000000000000" pitchFamily="2" charset="0"/>
              <a:ea typeface="Ebrima" panose="02000000000000000000" pitchFamily="2" charset="0"/>
              <a:cs typeface="Ebrima" panose="02000000000000000000" pitchFamily="2" charset="0"/>
            </a:endParaRPr>
          </a:p>
          <a:p>
            <a:pPr algn="ctr"/>
            <a:r>
              <a:rPr lang="en-GB" b="1" dirty="0">
                <a:solidFill>
                  <a:srgbClr val="2F7C3A"/>
                </a:solidFill>
                <a:latin typeface="Ebrima" panose="02000000000000000000" pitchFamily="2" charset="0"/>
                <a:ea typeface="Ebrima" panose="02000000000000000000" pitchFamily="2" charset="0"/>
                <a:cs typeface="Ebrima" panose="02000000000000000000" pitchFamily="2" charset="0"/>
              </a:rPr>
              <a:t>Robert Campbell, Service Lead</a:t>
            </a:r>
          </a:p>
          <a:p>
            <a:pPr algn="ctr"/>
            <a:r>
              <a:rPr lang="en-GB" b="1" dirty="0">
                <a:solidFill>
                  <a:srgbClr val="2F7C3A"/>
                </a:solidFill>
                <a:latin typeface="Ebrima" panose="02000000000000000000" pitchFamily="2" charset="0"/>
                <a:ea typeface="Ebrima" panose="02000000000000000000" pitchFamily="2" charset="0"/>
                <a:cs typeface="Ebrima" panose="02000000000000000000" pitchFamily="2" charset="0"/>
              </a:rPr>
              <a:t>Capital Planning &amp; Estate Strategy</a:t>
            </a:r>
          </a:p>
        </p:txBody>
      </p:sp>
    </p:spTree>
    <p:extLst>
      <p:ext uri="{BB962C8B-B14F-4D97-AF65-F5344CB8AC3E}">
        <p14:creationId xmlns:p14="http://schemas.microsoft.com/office/powerpoint/2010/main" val="1259224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55576" y="400802"/>
            <a:ext cx="8229600" cy="706437"/>
          </a:xfrm>
          <a:prstGeom prst="rect">
            <a:avLst/>
          </a:prstGeom>
        </p:spPr>
        <p:txBody>
          <a:bodyPr/>
          <a:lstStyle/>
          <a:p>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Review of Capital Programme</a:t>
            </a:r>
            <a:endParaRPr lang="en-GB" sz="1800" b="1" dirty="0">
              <a:solidFill>
                <a:srgbClr val="2F7C3A"/>
              </a:solidFill>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4294967295"/>
          </p:nvPr>
        </p:nvSpPr>
        <p:spPr>
          <a:xfrm>
            <a:off x="539552" y="1200985"/>
            <a:ext cx="7632700" cy="5256213"/>
          </a:xfrm>
          <a:prstGeom prst="rect">
            <a:avLst/>
          </a:prstGeom>
        </p:spPr>
        <p:txBody>
          <a:bodyPr/>
          <a:lstStyle/>
          <a:p>
            <a:pPr marL="0" indent="0">
              <a:buNone/>
            </a:pPr>
            <a:endParaRPr lang="en-GB" sz="2000" dirty="0"/>
          </a:p>
          <a:p>
            <a:pPr marL="0" indent="0">
              <a:buNone/>
            </a:pPr>
            <a:endParaRPr lang="en-GB" sz="2000" dirty="0"/>
          </a:p>
        </p:txBody>
      </p:sp>
      <p:sp>
        <p:nvSpPr>
          <p:cNvPr id="4" name="Rectangle 3">
            <a:extLst>
              <a:ext uri="{FF2B5EF4-FFF2-40B4-BE49-F238E27FC236}">
                <a16:creationId xmlns:a16="http://schemas.microsoft.com/office/drawing/2014/main" id="{2A00C6A9-5C82-48DB-8B9A-C03E0CEE91F8}"/>
              </a:ext>
            </a:extLst>
          </p:cNvPr>
          <p:cNvSpPr/>
          <p:nvPr/>
        </p:nvSpPr>
        <p:spPr>
          <a:xfrm>
            <a:off x="612000" y="1260000"/>
            <a:ext cx="7920000" cy="4154984"/>
          </a:xfrm>
          <a:prstGeom prst="rect">
            <a:avLst/>
          </a:prstGeom>
        </p:spPr>
        <p:txBody>
          <a:bodyPr wrap="square" lIns="0" tIns="0" rIns="0" bIns="0">
            <a:spAutoFit/>
          </a:bodyPr>
          <a:lstStyle/>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The Council agreed in 2022 that a complete review of the current capital programme was required, but that this could not be concluded until the outcome of funding bids to the Scottish Government for Phase 3 of the Learning Estate Investment Programme (LEIP) was known.</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As the Council has been unable to complete the review within the originally envisaged timescale, a one-year capital programme for 2023/24 was approved earlier this year. This included a commitment to continue with design and planning work on all the major school projects included in the programme that was approved in December 2021, including Nairn Academy (which is included in Phase 2 of LEIP).</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SG advised in December that the LEIP Phase 3 announcement would be delayed until 2023. A commitment was subsequently given in April that the successful projects would be announced in June.</a:t>
            </a:r>
          </a:p>
        </p:txBody>
      </p:sp>
    </p:spTree>
    <p:extLst>
      <p:ext uri="{BB962C8B-B14F-4D97-AF65-F5344CB8AC3E}">
        <p14:creationId xmlns:p14="http://schemas.microsoft.com/office/powerpoint/2010/main" val="2361648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55576" y="400802"/>
            <a:ext cx="8229600" cy="706437"/>
          </a:xfrm>
          <a:prstGeom prst="rect">
            <a:avLst/>
          </a:prstGeom>
        </p:spPr>
        <p:txBody>
          <a:bodyPr/>
          <a:lstStyle/>
          <a:p>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Recap of Project Design Stages</a:t>
            </a:r>
            <a:endParaRPr lang="en-GB" sz="1800" b="1" dirty="0">
              <a:solidFill>
                <a:srgbClr val="2F7C3A"/>
              </a:solidFill>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4294967295"/>
          </p:nvPr>
        </p:nvSpPr>
        <p:spPr>
          <a:xfrm>
            <a:off x="539552" y="1200985"/>
            <a:ext cx="7632700" cy="5256213"/>
          </a:xfrm>
          <a:prstGeom prst="rect">
            <a:avLst/>
          </a:prstGeom>
        </p:spPr>
        <p:txBody>
          <a:bodyPr/>
          <a:lstStyle/>
          <a:p>
            <a:pPr marL="0" indent="0">
              <a:buNone/>
            </a:pPr>
            <a:endParaRPr lang="en-GB" sz="2000" dirty="0"/>
          </a:p>
          <a:p>
            <a:pPr marL="0" indent="0">
              <a:buNone/>
            </a:pPr>
            <a:endParaRPr lang="en-GB" sz="2000" dirty="0"/>
          </a:p>
        </p:txBody>
      </p:sp>
      <p:sp>
        <p:nvSpPr>
          <p:cNvPr id="4" name="Rectangle 3">
            <a:extLst>
              <a:ext uri="{FF2B5EF4-FFF2-40B4-BE49-F238E27FC236}">
                <a16:creationId xmlns:a16="http://schemas.microsoft.com/office/drawing/2014/main" id="{2A00C6A9-5C82-48DB-8B9A-C03E0CEE91F8}"/>
              </a:ext>
            </a:extLst>
          </p:cNvPr>
          <p:cNvSpPr/>
          <p:nvPr/>
        </p:nvSpPr>
        <p:spPr>
          <a:xfrm>
            <a:off x="612000" y="1260000"/>
            <a:ext cx="7920000" cy="5386090"/>
          </a:xfrm>
          <a:prstGeom prst="rect">
            <a:avLst/>
          </a:prstGeom>
        </p:spPr>
        <p:txBody>
          <a:bodyPr wrap="square" lIns="0" tIns="0" rIns="0" bIns="0">
            <a:spAutoFit/>
          </a:bodyPr>
          <a:lstStyle/>
          <a:p>
            <a:pPr lvl="0"/>
            <a:r>
              <a:rPr lang="en-GB" sz="2000" b="1" dirty="0">
                <a:latin typeface="Calibri" panose="020F0502020204030204" pitchFamily="34" charset="0"/>
                <a:ea typeface="Times New Roman" panose="02020603050405020304" pitchFamily="18" charset="0"/>
              </a:rPr>
              <a:t>     </a:t>
            </a:r>
            <a:r>
              <a:rPr lang="en-GB" sz="2000" b="1" u="sng" dirty="0">
                <a:latin typeface="Calibri" panose="020F0502020204030204" pitchFamily="34" charset="0"/>
                <a:ea typeface="Times New Roman" panose="02020603050405020304" pitchFamily="18" charset="0"/>
              </a:rPr>
              <a:t>Stage 2</a:t>
            </a:r>
          </a:p>
          <a:p>
            <a:pPr lvl="0"/>
            <a:r>
              <a:rPr lang="en-GB" sz="1000" dirty="0">
                <a:latin typeface="Calibri" panose="020F0502020204030204" pitchFamily="34" charset="0"/>
                <a:ea typeface="Times New Roman" panose="02020603050405020304" pitchFamily="18" charset="0"/>
              </a:rPr>
              <a:t>	</a:t>
            </a:r>
          </a:p>
          <a:p>
            <a:pPr marL="285750" indent="-285750">
              <a:buFont typeface="Arial" panose="020B0604020202020204" pitchFamily="34" charset="0"/>
              <a:buChar char="•"/>
            </a:pPr>
            <a:r>
              <a:rPr lang="en-GB" sz="2000" b="1" dirty="0">
                <a:latin typeface="Calibri" panose="020F0502020204030204" pitchFamily="34" charset="0"/>
                <a:ea typeface="Times New Roman" panose="02020603050405020304" pitchFamily="18" charset="0"/>
              </a:rPr>
              <a:t>Main Activities: </a:t>
            </a:r>
            <a:r>
              <a:rPr lang="en-GB" sz="2000" dirty="0">
                <a:latin typeface="Calibri" panose="020F0502020204030204" pitchFamily="34" charset="0"/>
                <a:ea typeface="Times New Roman" panose="02020603050405020304" pitchFamily="18" charset="0"/>
              </a:rPr>
              <a:t>Develop Concept Design and Specification; Obtain Pre-Application Planning Advice</a:t>
            </a:r>
          </a:p>
          <a:p>
            <a:pPr marL="285750" lvl="0" indent="-285750">
              <a:buFont typeface="Arial" panose="020B0604020202020204" pitchFamily="34" charset="0"/>
              <a:buChar char="•"/>
            </a:pPr>
            <a:r>
              <a:rPr lang="en-GB" sz="2000" b="1" dirty="0">
                <a:latin typeface="Calibri" panose="020F0502020204030204" pitchFamily="34" charset="0"/>
                <a:ea typeface="Times New Roman" panose="02020603050405020304" pitchFamily="18" charset="0"/>
              </a:rPr>
              <a:t>Key Outcomes: </a:t>
            </a:r>
            <a:r>
              <a:rPr lang="en-GB" sz="2000" dirty="0">
                <a:latin typeface="Calibri" panose="020F0502020204030204" pitchFamily="34" charset="0"/>
                <a:ea typeface="Times New Roman" panose="02020603050405020304" pitchFamily="18" charset="0"/>
              </a:rPr>
              <a:t>Submit</a:t>
            </a:r>
            <a:r>
              <a:rPr lang="en-GB" sz="2000" b="1" dirty="0">
                <a:latin typeface="Calibri" panose="020F0502020204030204" pitchFamily="34" charset="0"/>
                <a:ea typeface="Times New Roman" panose="02020603050405020304" pitchFamily="18" charset="0"/>
              </a:rPr>
              <a:t> </a:t>
            </a:r>
            <a:r>
              <a:rPr lang="en-GB" sz="2000" dirty="0">
                <a:latin typeface="Calibri" panose="020F0502020204030204" pitchFamily="34" charset="0"/>
                <a:ea typeface="Times New Roman" panose="02020603050405020304" pitchFamily="18" charset="0"/>
              </a:rPr>
              <a:t>Proposal of Application Notice (12 weeks prior     to Planning Application)</a:t>
            </a:r>
          </a:p>
          <a:p>
            <a:pPr marL="285750" lvl="0" indent="-285750">
              <a:buFont typeface="Arial" panose="020B0604020202020204" pitchFamily="34" charset="0"/>
              <a:buChar char="•"/>
            </a:pPr>
            <a:endParaRPr lang="en-GB" sz="2000" dirty="0">
              <a:latin typeface="Calibri" panose="020F0502020204030204" pitchFamily="34" charset="0"/>
              <a:ea typeface="Times New Roman" panose="02020603050405020304" pitchFamily="18" charset="0"/>
            </a:endParaRPr>
          </a:p>
          <a:p>
            <a:pPr lvl="0"/>
            <a:r>
              <a:rPr lang="en-GB" sz="2000" b="1" dirty="0">
                <a:latin typeface="Calibri" panose="020F0502020204030204" pitchFamily="34" charset="0"/>
                <a:ea typeface="Times New Roman" panose="02020603050405020304" pitchFamily="18" charset="0"/>
              </a:rPr>
              <a:t>     </a:t>
            </a:r>
            <a:r>
              <a:rPr lang="en-GB" sz="2000" b="1" u="sng" dirty="0">
                <a:latin typeface="Calibri" panose="020F0502020204030204" pitchFamily="34" charset="0"/>
                <a:ea typeface="Times New Roman" panose="02020603050405020304" pitchFamily="18" charset="0"/>
              </a:rPr>
              <a:t>Stage 3</a:t>
            </a:r>
          </a:p>
          <a:p>
            <a:pPr lvl="0"/>
            <a:endParaRPr lang="en-GB" sz="1000" b="1" u="sng" dirty="0">
              <a:latin typeface="Calibri" panose="020F0502020204030204" pitchFamily="34" charset="0"/>
              <a:ea typeface="Times New Roman" panose="02020603050405020304" pitchFamily="18" charset="0"/>
            </a:endParaRPr>
          </a:p>
          <a:p>
            <a:pPr marL="285750" lvl="0" indent="-285750">
              <a:buFont typeface="Arial" panose="020B0604020202020204" pitchFamily="34" charset="0"/>
              <a:buChar char="•"/>
            </a:pPr>
            <a:r>
              <a:rPr lang="en-GB" sz="2000" b="1" dirty="0">
                <a:latin typeface="Calibri" panose="020F0502020204030204" pitchFamily="34" charset="0"/>
                <a:ea typeface="Times New Roman" panose="02020603050405020304" pitchFamily="18" charset="0"/>
              </a:rPr>
              <a:t>Main Activities:</a:t>
            </a:r>
            <a:r>
              <a:rPr lang="en-GB" sz="2000" dirty="0">
                <a:latin typeface="Calibri" panose="020F0502020204030204" pitchFamily="34" charset="0"/>
                <a:ea typeface="Times New Roman" panose="02020603050405020304" pitchFamily="18" charset="0"/>
              </a:rPr>
              <a:t> Develop Detailed Design and Specification; Public Event for Comment on Proposals</a:t>
            </a:r>
          </a:p>
          <a:p>
            <a:pPr marL="285750" lvl="0" indent="-285750">
              <a:buFont typeface="Arial" panose="020B0604020202020204" pitchFamily="34" charset="0"/>
              <a:buChar char="•"/>
            </a:pPr>
            <a:r>
              <a:rPr lang="en-GB" sz="2000" b="1" dirty="0">
                <a:latin typeface="Calibri" panose="020F0502020204030204" pitchFamily="34" charset="0"/>
                <a:ea typeface="Times New Roman" panose="02020603050405020304" pitchFamily="18" charset="0"/>
              </a:rPr>
              <a:t>Key Outcomes: </a:t>
            </a:r>
            <a:r>
              <a:rPr lang="en-GB" sz="2000" dirty="0">
                <a:latin typeface="Calibri" panose="020F0502020204030204" pitchFamily="34" charset="0"/>
                <a:ea typeface="Times New Roman" panose="02020603050405020304" pitchFamily="18" charset="0"/>
              </a:rPr>
              <a:t>Prepare and Submit Planning Application</a:t>
            </a:r>
          </a:p>
          <a:p>
            <a:pPr marL="285750" lvl="0" indent="-285750">
              <a:buFont typeface="Arial" panose="020B0604020202020204" pitchFamily="34" charset="0"/>
              <a:buChar char="•"/>
            </a:pPr>
            <a:endParaRPr lang="en-GB" sz="2000" dirty="0">
              <a:latin typeface="Calibri" panose="020F0502020204030204" pitchFamily="34" charset="0"/>
              <a:ea typeface="Times New Roman" panose="02020603050405020304" pitchFamily="18" charset="0"/>
            </a:endParaRPr>
          </a:p>
          <a:p>
            <a:pPr lvl="0"/>
            <a:r>
              <a:rPr lang="en-GB" sz="2000" b="1" dirty="0">
                <a:latin typeface="Calibri" panose="020F0502020204030204" pitchFamily="34" charset="0"/>
                <a:ea typeface="Times New Roman" panose="02020603050405020304" pitchFamily="18" charset="0"/>
              </a:rPr>
              <a:t>     </a:t>
            </a:r>
            <a:r>
              <a:rPr lang="en-GB" sz="2000" b="1" u="sng" dirty="0">
                <a:latin typeface="Calibri" panose="020F0502020204030204" pitchFamily="34" charset="0"/>
                <a:ea typeface="Times New Roman" panose="02020603050405020304" pitchFamily="18" charset="0"/>
              </a:rPr>
              <a:t>Stage 4</a:t>
            </a:r>
          </a:p>
          <a:p>
            <a:pPr lvl="0"/>
            <a:endParaRPr lang="en-GB" sz="1000" b="1" u="sng" dirty="0">
              <a:latin typeface="Calibri" panose="020F0502020204030204" pitchFamily="34" charset="0"/>
              <a:ea typeface="Times New Roman" panose="02020603050405020304" pitchFamily="18" charset="0"/>
            </a:endParaRPr>
          </a:p>
          <a:p>
            <a:pPr marL="285750" lvl="0" indent="-285750">
              <a:buFont typeface="Arial" panose="020B0604020202020204" pitchFamily="34" charset="0"/>
              <a:buChar char="•"/>
            </a:pPr>
            <a:r>
              <a:rPr lang="en-GB" sz="2000" b="1" dirty="0">
                <a:latin typeface="Calibri" panose="020F0502020204030204" pitchFamily="34" charset="0"/>
                <a:ea typeface="Times New Roman" panose="02020603050405020304" pitchFamily="18" charset="0"/>
              </a:rPr>
              <a:t>Main Activities:</a:t>
            </a:r>
            <a:r>
              <a:rPr lang="en-GB" sz="2000" dirty="0">
                <a:latin typeface="Calibri" panose="020F0502020204030204" pitchFamily="34" charset="0"/>
                <a:ea typeface="Times New Roman" panose="02020603050405020304" pitchFamily="18" charset="0"/>
              </a:rPr>
              <a:t> Complete Technical Design; Market Testing of Work Packages</a:t>
            </a:r>
          </a:p>
          <a:p>
            <a:pPr marL="285750" lvl="0" indent="-285750">
              <a:buFont typeface="Arial" panose="020B0604020202020204" pitchFamily="34" charset="0"/>
              <a:buChar char="•"/>
            </a:pPr>
            <a:r>
              <a:rPr lang="en-GB" sz="2000" b="1" dirty="0">
                <a:latin typeface="Calibri" panose="020F0502020204030204" pitchFamily="34" charset="0"/>
                <a:ea typeface="Times New Roman" panose="02020603050405020304" pitchFamily="18" charset="0"/>
              </a:rPr>
              <a:t>Key Outcomes: </a:t>
            </a:r>
            <a:r>
              <a:rPr lang="en-GB" sz="2000" dirty="0">
                <a:latin typeface="Calibri" panose="020F0502020204030204" pitchFamily="34" charset="0"/>
                <a:ea typeface="Times New Roman" panose="02020603050405020304" pitchFamily="18" charset="0"/>
              </a:rPr>
              <a:t>Approval of Planning Application; Financial Close          with Contractor</a:t>
            </a:r>
          </a:p>
        </p:txBody>
      </p:sp>
    </p:spTree>
    <p:extLst>
      <p:ext uri="{BB962C8B-B14F-4D97-AF65-F5344CB8AC3E}">
        <p14:creationId xmlns:p14="http://schemas.microsoft.com/office/powerpoint/2010/main" val="843003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55576" y="400802"/>
            <a:ext cx="8229600" cy="706437"/>
          </a:xfrm>
          <a:prstGeom prst="rect">
            <a:avLst/>
          </a:prstGeom>
        </p:spPr>
        <p:txBody>
          <a:bodyPr/>
          <a:lstStyle/>
          <a:p>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Design Progress</a:t>
            </a:r>
            <a:endParaRPr lang="en-GB" sz="1800" b="1" dirty="0">
              <a:solidFill>
                <a:srgbClr val="2F7C3A"/>
              </a:solidFill>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4294967295"/>
          </p:nvPr>
        </p:nvSpPr>
        <p:spPr>
          <a:xfrm>
            <a:off x="539552" y="1200985"/>
            <a:ext cx="7632700" cy="5256213"/>
          </a:xfrm>
          <a:prstGeom prst="rect">
            <a:avLst/>
          </a:prstGeom>
        </p:spPr>
        <p:txBody>
          <a:bodyPr/>
          <a:lstStyle/>
          <a:p>
            <a:pPr marL="0" indent="0">
              <a:buNone/>
            </a:pPr>
            <a:endParaRPr lang="en-GB" sz="2000" dirty="0"/>
          </a:p>
          <a:p>
            <a:pPr marL="0" indent="0">
              <a:buNone/>
            </a:pPr>
            <a:endParaRPr lang="en-GB" sz="2000" dirty="0"/>
          </a:p>
        </p:txBody>
      </p:sp>
      <p:sp>
        <p:nvSpPr>
          <p:cNvPr id="4" name="Rectangle 3">
            <a:extLst>
              <a:ext uri="{FF2B5EF4-FFF2-40B4-BE49-F238E27FC236}">
                <a16:creationId xmlns:a16="http://schemas.microsoft.com/office/drawing/2014/main" id="{2A00C6A9-5C82-48DB-8B9A-C03E0CEE91F8}"/>
              </a:ext>
            </a:extLst>
          </p:cNvPr>
          <p:cNvSpPr/>
          <p:nvPr/>
        </p:nvSpPr>
        <p:spPr>
          <a:xfrm>
            <a:off x="612000" y="1260000"/>
            <a:ext cx="7920000" cy="4847481"/>
          </a:xfrm>
          <a:prstGeom prst="rect">
            <a:avLst/>
          </a:prstGeom>
        </p:spPr>
        <p:txBody>
          <a:bodyPr wrap="square" lIns="0" tIns="0" rIns="0" bIns="0">
            <a:spAutoFit/>
          </a:bodyPr>
          <a:lstStyle/>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The design was developed to the end of Design Stage 3; the cost plan submitted by the contractor at that point exceeded the increased budget put forward for consideration for the capital programme review.</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A review was undertaken of the design proposals, value engineering opportunities were explored, and ongoing construction market pressures assessed. This exercise has brought the project cost within the proposed new budget and helped to reduce cost uncertainty.</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Due to the time required to complete this exercise, the revised programme now indicates an operational date of August 2026, later then the LEIP Phase 2 target of December 2025.</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The Scottish Futures Trust have been consulted on the current status of the project. Other Local Authorities have experienced similar challenges on their projects, and SFT are generally supportive of the approach taken to address the situation. The Council will write to SG in due course to formally request an extension to the completion date. </a:t>
            </a:r>
          </a:p>
        </p:txBody>
      </p:sp>
    </p:spTree>
    <p:extLst>
      <p:ext uri="{BB962C8B-B14F-4D97-AF65-F5344CB8AC3E}">
        <p14:creationId xmlns:p14="http://schemas.microsoft.com/office/powerpoint/2010/main" val="2261650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55576" y="400802"/>
            <a:ext cx="8229600" cy="706437"/>
          </a:xfrm>
          <a:prstGeom prst="rect">
            <a:avLst/>
          </a:prstGeom>
        </p:spPr>
        <p:txBody>
          <a:bodyPr/>
          <a:lstStyle/>
          <a:p>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Key Programme Dates</a:t>
            </a:r>
            <a:endParaRPr lang="en-GB" sz="1800" b="1" dirty="0">
              <a:solidFill>
                <a:srgbClr val="2F7C3A"/>
              </a:solidFill>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4294967295"/>
          </p:nvPr>
        </p:nvSpPr>
        <p:spPr>
          <a:xfrm>
            <a:off x="539552" y="1200985"/>
            <a:ext cx="7632700" cy="5256213"/>
          </a:xfrm>
          <a:prstGeom prst="rect">
            <a:avLst/>
          </a:prstGeom>
        </p:spPr>
        <p:txBody>
          <a:bodyPr/>
          <a:lstStyle/>
          <a:p>
            <a:pPr marL="0" indent="0">
              <a:buNone/>
            </a:pPr>
            <a:endParaRPr lang="en-GB" sz="2000" dirty="0"/>
          </a:p>
          <a:p>
            <a:pPr marL="0" indent="0">
              <a:buNone/>
            </a:pPr>
            <a:endParaRPr lang="en-GB" sz="2000" dirty="0"/>
          </a:p>
        </p:txBody>
      </p:sp>
      <p:sp>
        <p:nvSpPr>
          <p:cNvPr id="4" name="Rectangle 3">
            <a:extLst>
              <a:ext uri="{FF2B5EF4-FFF2-40B4-BE49-F238E27FC236}">
                <a16:creationId xmlns:a16="http://schemas.microsoft.com/office/drawing/2014/main" id="{2A00C6A9-5C82-48DB-8B9A-C03E0CEE91F8}"/>
              </a:ext>
            </a:extLst>
          </p:cNvPr>
          <p:cNvSpPr/>
          <p:nvPr/>
        </p:nvSpPr>
        <p:spPr>
          <a:xfrm>
            <a:off x="612000" y="1260000"/>
            <a:ext cx="7920000" cy="3462486"/>
          </a:xfrm>
          <a:prstGeom prst="rect">
            <a:avLst/>
          </a:prstGeom>
        </p:spPr>
        <p:txBody>
          <a:bodyPr wrap="square" lIns="0" tIns="0" rIns="0" bIns="0">
            <a:spAutoFit/>
          </a:bodyPr>
          <a:lstStyle/>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Complete the review of Stage 2 proposals – end of June 2023.</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Complete the partial redesign of the Stage 3 proposals and submit a planning application – mid-September 2023.</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Completion of Stage 4 and award of contract – end of June 2024.</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Phase 1 construction (new building and associated external works) – July 2024 to July 2026.</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Occupation of school building – start of new school session in August 2026.</a:t>
            </a:r>
          </a:p>
          <a:p>
            <a:pPr marL="457200" indent="-457200">
              <a:spcAft>
                <a:spcPts val="600"/>
              </a:spcAft>
              <a:buFont typeface="+mj-lt"/>
              <a:buAutoNum type="arabicPeriod"/>
            </a:pPr>
            <a:r>
              <a:rPr lang="en-GB" sz="2000" dirty="0">
                <a:latin typeface="Calibri" panose="020F0502020204030204" pitchFamily="34" charset="0"/>
                <a:ea typeface="Calibri" panose="020F0502020204030204" pitchFamily="34" charset="0"/>
                <a:cs typeface="Calibri" panose="020F0502020204030204" pitchFamily="34" charset="0"/>
              </a:rPr>
              <a:t>Phase 2 construction (demolition and remaining external works) – to be confirmed. </a:t>
            </a:r>
          </a:p>
        </p:txBody>
      </p:sp>
    </p:spTree>
    <p:extLst>
      <p:ext uri="{BB962C8B-B14F-4D97-AF65-F5344CB8AC3E}">
        <p14:creationId xmlns:p14="http://schemas.microsoft.com/office/powerpoint/2010/main" val="3970480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55576" y="400802"/>
            <a:ext cx="8229600" cy="706437"/>
          </a:xfrm>
          <a:prstGeom prst="rect">
            <a:avLst/>
          </a:prstGeom>
        </p:spPr>
        <p:txBody>
          <a:bodyPr/>
          <a:lstStyle/>
          <a:p>
            <a:r>
              <a:rPr lang="en-GB" sz="2400" b="1" dirty="0">
                <a:solidFill>
                  <a:srgbClr val="492F92"/>
                </a:solidFill>
                <a:latin typeface="Ebrima" panose="02000000000000000000" pitchFamily="2" charset="0"/>
                <a:ea typeface="Ebrima" panose="02000000000000000000" pitchFamily="2" charset="0"/>
                <a:cs typeface="Ebrima" panose="02000000000000000000" pitchFamily="2" charset="0"/>
              </a:rPr>
              <a:t>Next Steps</a:t>
            </a:r>
            <a:endParaRPr lang="en-GB" sz="1800" b="1" dirty="0">
              <a:solidFill>
                <a:srgbClr val="2F7C3A"/>
              </a:solidFill>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4294967295"/>
          </p:nvPr>
        </p:nvSpPr>
        <p:spPr>
          <a:xfrm>
            <a:off x="539552" y="1200984"/>
            <a:ext cx="7632000" cy="5400000"/>
          </a:xfrm>
          <a:prstGeom prst="rect">
            <a:avLst/>
          </a:prstGeom>
        </p:spPr>
        <p:txBody>
          <a:bodyPr/>
          <a:lstStyle/>
          <a:p>
            <a:pPr marL="457200" indent="-457200">
              <a:buFont typeface="+mj-lt"/>
              <a:buAutoNum type="arabicPeriod"/>
            </a:pPr>
            <a:r>
              <a:rPr lang="en-GB" sz="2000" dirty="0"/>
              <a:t>Sign off the revised Stage 2 proposals by the end of June – some final amendments are currently being made.</a:t>
            </a:r>
          </a:p>
          <a:p>
            <a:pPr marL="457200" indent="-457200">
              <a:buFont typeface="+mj-lt"/>
              <a:buAutoNum type="arabicPeriod"/>
            </a:pPr>
            <a:r>
              <a:rPr lang="en-GB" sz="2000" dirty="0"/>
              <a:t>Progress the partial redesign work on Stage 3 – some activities are already underway.</a:t>
            </a:r>
          </a:p>
          <a:p>
            <a:pPr marL="457200" indent="-457200">
              <a:buFont typeface="+mj-lt"/>
              <a:buAutoNum type="arabicPeriod"/>
            </a:pPr>
            <a:r>
              <a:rPr lang="en-GB" sz="2000" dirty="0"/>
              <a:t>Agree the date of a further pre-application planning consultation event – proposed date is Wednesday 6</a:t>
            </a:r>
            <a:r>
              <a:rPr lang="en-GB" sz="2000" baseline="30000" dirty="0"/>
              <a:t>th</a:t>
            </a:r>
            <a:r>
              <a:rPr lang="en-GB" sz="2000" dirty="0"/>
              <a:t> September.</a:t>
            </a:r>
          </a:p>
          <a:p>
            <a:pPr marL="457200" indent="-457200">
              <a:buFont typeface="+mj-lt"/>
              <a:buAutoNum type="arabicPeriod"/>
            </a:pPr>
            <a:r>
              <a:rPr lang="en-GB" sz="2000" dirty="0"/>
              <a:t>Nairn Library – the potential relocation of the Library to the new building has still to be considered by Members.</a:t>
            </a:r>
          </a:p>
        </p:txBody>
      </p:sp>
      <p:sp>
        <p:nvSpPr>
          <p:cNvPr id="4" name="Rectangle 3">
            <a:extLst>
              <a:ext uri="{FF2B5EF4-FFF2-40B4-BE49-F238E27FC236}">
                <a16:creationId xmlns:a16="http://schemas.microsoft.com/office/drawing/2014/main" id="{2A00C6A9-5C82-48DB-8B9A-C03E0CEE91F8}"/>
              </a:ext>
            </a:extLst>
          </p:cNvPr>
          <p:cNvSpPr/>
          <p:nvPr/>
        </p:nvSpPr>
        <p:spPr>
          <a:xfrm>
            <a:off x="648000" y="1296000"/>
            <a:ext cx="7920000" cy="692497"/>
          </a:xfrm>
          <a:prstGeom prst="rect">
            <a:avLst/>
          </a:prstGeom>
        </p:spPr>
        <p:txBody>
          <a:bodyPr wrap="square" lIns="0" tIns="0" rIns="0" bIns="0">
            <a:spAutoFit/>
          </a:bodyPr>
          <a:lstStyle/>
          <a:p>
            <a:pPr marL="360000" indent="-360000">
              <a:spcAft>
                <a:spcPts val="600"/>
              </a:spcAft>
              <a:buFont typeface="+mj-lt"/>
              <a:buAutoNum type="arabicPeriod"/>
            </a:pPr>
            <a:endParaRPr lang="en-GB" sz="2000" dirty="0">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Arial" panose="020B0604020202020204" pitchFamily="34" charset="0"/>
              <a:buChar char="•"/>
            </a:pPr>
            <a:endParaRPr lang="en-GB" sz="20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63860925"/>
      </p:ext>
    </p:extLst>
  </p:cSld>
  <p:clrMapOvr>
    <a:masterClrMapping/>
  </p:clrMapOvr>
</p:sld>
</file>

<file path=ppt/theme/theme1.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5BA50B0AEA50A408B1CCE59390A0063" ma:contentTypeVersion="13" ma:contentTypeDescription="Create a new document." ma:contentTypeScope="" ma:versionID="43e468cd0ff7fa0941ed4f880f5af911">
  <xsd:schema xmlns:xsd="http://www.w3.org/2001/XMLSchema" xmlns:xs="http://www.w3.org/2001/XMLSchema" xmlns:p="http://schemas.microsoft.com/office/2006/metadata/properties" xmlns:ns3="f208d9d4-ab53-4bb8-846a-65b2416c60b1" xmlns:ns4="67b068b7-2e2b-4052-af03-84bdb19f149d" targetNamespace="http://schemas.microsoft.com/office/2006/metadata/properties" ma:root="true" ma:fieldsID="1e935c874fecbc7e1260dee349a880b4" ns3:_="" ns4:_="">
    <xsd:import namespace="f208d9d4-ab53-4bb8-846a-65b2416c60b1"/>
    <xsd:import namespace="67b068b7-2e2b-4052-af03-84bdb19f149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08d9d4-ab53-4bb8-846a-65b2416c60b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b068b7-2e2b-4052-af03-84bdb19f149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0B48BA-72AB-4EF7-9C1E-CB9B5EC6EA06}">
  <ds:schemaRefs>
    <ds:schemaRef ds:uri="f208d9d4-ab53-4bb8-846a-65b2416c60b1"/>
    <ds:schemaRef ds:uri="67b068b7-2e2b-4052-af03-84bdb19f149d"/>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purl.org/dc/dcmitype/"/>
    <ds:schemaRef ds:uri="http://purl.org/dc/elements/1.1/"/>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BC998A0D-5E9F-4D11-9180-5FE0EADA483E}">
  <ds:schemaRefs>
    <ds:schemaRef ds:uri="http://schemas.microsoft.com/sharepoint/v3/contenttype/forms"/>
  </ds:schemaRefs>
</ds:datastoreItem>
</file>

<file path=customXml/itemProps3.xml><?xml version="1.0" encoding="utf-8"?>
<ds:datastoreItem xmlns:ds="http://schemas.openxmlformats.org/officeDocument/2006/customXml" ds:itemID="{7AD9BAC9-3E08-4ED6-A7DC-A350AD8FAB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08d9d4-ab53-4bb8-846a-65b2416c60b1"/>
    <ds:schemaRef ds:uri="67b068b7-2e2b-4052-af03-84bdb19f14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HC Corporate Template -OnScreen 4;3</Template>
  <TotalTime>7216</TotalTime>
  <Words>657</Words>
  <Application>Microsoft Office PowerPoint</Application>
  <PresentationFormat>On-screen Show (4:3)</PresentationFormat>
  <Paragraphs>60</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vt:lpstr>
      <vt:lpstr>Calibri</vt:lpstr>
      <vt:lpstr>Ebrima</vt:lpstr>
      <vt:lpstr>Text Slides</vt:lpstr>
      <vt:lpstr>Nairn Academy</vt:lpstr>
      <vt:lpstr>Review of Capital Programme</vt:lpstr>
      <vt:lpstr>Recap of Project Design Stages</vt:lpstr>
      <vt:lpstr>Design Progress</vt:lpstr>
      <vt:lpstr>Key Programme Dates</vt:lpstr>
      <vt:lpstr>Next Steps</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Foster</dc:creator>
  <cp:lastModifiedBy>Robert Campbell (Estates)</cp:lastModifiedBy>
  <cp:revision>251</cp:revision>
  <cp:lastPrinted>2017-01-18T14:17:09Z</cp:lastPrinted>
  <dcterms:created xsi:type="dcterms:W3CDTF">2019-04-25T09:35:54Z</dcterms:created>
  <dcterms:modified xsi:type="dcterms:W3CDTF">2023-06-28T12:08:56Z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_NewReviewCycle">
    <vt:lpwstr/>
  </property>
  <property fmtid="{D5CDD505-2E9C-101B-9397-08002B2CF9AE}" pid="7" name="ContentTypeId">
    <vt:lpwstr>0x01010045BA50B0AEA50A408B1CCE59390A0063</vt:lpwstr>
  </property>
</Properties>
</file>