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an Jackson (Resources)" userId="f3d64773-2a87-4e86-87ea-3d3e0e71db09" providerId="ADAL" clId="{A7551324-1ABE-47A8-B86A-B9FBC23206BB}"/>
    <pc:docChg chg="delSld modSld">
      <pc:chgData name="Ian Jackson (Resources)" userId="f3d64773-2a87-4e86-87ea-3d3e0e71db09" providerId="ADAL" clId="{A7551324-1ABE-47A8-B86A-B9FBC23206BB}" dt="2023-12-20T09:18:14.772" v="121" actId="20577"/>
      <pc:docMkLst>
        <pc:docMk/>
      </pc:docMkLst>
      <pc:sldChg chg="del">
        <pc:chgData name="Ian Jackson (Resources)" userId="f3d64773-2a87-4e86-87ea-3d3e0e71db09" providerId="ADAL" clId="{A7551324-1ABE-47A8-B86A-B9FBC23206BB}" dt="2023-12-20T09:12:13.706" v="0" actId="2696"/>
        <pc:sldMkLst>
          <pc:docMk/>
          <pc:sldMk cId="874313648" sldId="257"/>
        </pc:sldMkLst>
      </pc:sldChg>
      <pc:sldChg chg="modSp mod">
        <pc:chgData name="Ian Jackson (Resources)" userId="f3d64773-2a87-4e86-87ea-3d3e0e71db09" providerId="ADAL" clId="{A7551324-1ABE-47A8-B86A-B9FBC23206BB}" dt="2023-12-20T09:18:14.772" v="121" actId="20577"/>
        <pc:sldMkLst>
          <pc:docMk/>
          <pc:sldMk cId="1076120073" sldId="261"/>
        </pc:sldMkLst>
        <pc:spChg chg="mod">
          <ac:chgData name="Ian Jackson (Resources)" userId="f3d64773-2a87-4e86-87ea-3d3e0e71db09" providerId="ADAL" clId="{A7551324-1ABE-47A8-B86A-B9FBC23206BB}" dt="2023-12-20T09:18:14.772" v="121" actId="20577"/>
          <ac:spMkLst>
            <pc:docMk/>
            <pc:sldMk cId="1076120073" sldId="261"/>
            <ac:spMk id="3" creationId="{DED223E6-0E65-900B-0A65-4A7A01C5EDA1}"/>
          </ac:spMkLst>
        </pc:spChg>
      </pc:sldChg>
      <pc:sldChg chg="modSp mod">
        <pc:chgData name="Ian Jackson (Resources)" userId="f3d64773-2a87-4e86-87ea-3d3e0e71db09" providerId="ADAL" clId="{A7551324-1ABE-47A8-B86A-B9FBC23206BB}" dt="2023-12-20T09:17:43.961" v="110"/>
        <pc:sldMkLst>
          <pc:docMk/>
          <pc:sldMk cId="1657573331" sldId="269"/>
        </pc:sldMkLst>
        <pc:spChg chg="mod">
          <ac:chgData name="Ian Jackson (Resources)" userId="f3d64773-2a87-4e86-87ea-3d3e0e71db09" providerId="ADAL" clId="{A7551324-1ABE-47A8-B86A-B9FBC23206BB}" dt="2023-12-20T09:17:43.961" v="110"/>
          <ac:spMkLst>
            <pc:docMk/>
            <pc:sldMk cId="1657573331" sldId="269"/>
            <ac:spMk id="3" creationId="{9692E5D4-C252-5D4F-C906-BCD3A58A034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0B94FA5-D704-4283-9027-28B072B92A30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9A685B2-965C-4120-9D69-137A6CFCF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84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4FA5-D704-4283-9027-28B072B92A30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5B2-965C-4120-9D69-137A6CFCF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780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4FA5-D704-4283-9027-28B072B92A30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5B2-965C-4120-9D69-137A6CFCF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580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4FA5-D704-4283-9027-28B072B92A30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5B2-965C-4120-9D69-137A6CFCF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350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4FA5-D704-4283-9027-28B072B92A30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5B2-965C-4120-9D69-137A6CFCF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850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4FA5-D704-4283-9027-28B072B92A30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5B2-965C-4120-9D69-137A6CFCF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023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4FA5-D704-4283-9027-28B072B92A30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5B2-965C-4120-9D69-137A6CFCF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111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0B94FA5-D704-4283-9027-28B072B92A30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5B2-965C-4120-9D69-137A6CFCF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201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0B94FA5-D704-4283-9027-28B072B92A30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5B2-965C-4120-9D69-137A6CFCF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413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4FA5-D704-4283-9027-28B072B92A30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5B2-965C-4120-9D69-137A6CFCF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68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4FA5-D704-4283-9027-28B072B92A30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5B2-965C-4120-9D69-137A6CFCF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39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4FA5-D704-4283-9027-28B072B92A30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5B2-965C-4120-9D69-137A6CFCF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78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4FA5-D704-4283-9027-28B072B92A30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5B2-965C-4120-9D69-137A6CFCF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230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4FA5-D704-4283-9027-28B072B92A30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5B2-965C-4120-9D69-137A6CFCF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63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4FA5-D704-4283-9027-28B072B92A30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5B2-965C-4120-9D69-137A6CFCF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6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4FA5-D704-4283-9027-28B072B92A30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5B2-965C-4120-9D69-137A6CFCF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956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4FA5-D704-4283-9027-28B072B92A30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5B2-965C-4120-9D69-137A6CFCF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637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0B94FA5-D704-4283-9027-28B072B92A30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9A685B2-965C-4120-9D69-137A6CFCF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0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7">
            <a:extLst>
              <a:ext uri="{FF2B5EF4-FFF2-40B4-BE49-F238E27FC236}">
                <a16:creationId xmlns:a16="http://schemas.microsoft.com/office/drawing/2014/main" id="{F1ECA4FE-7D2F-4576-B767-3A5F5ABFE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5969441E-5462-4859-86CD-1737FDE36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596BD4B5-6833-40CC-96FE-EDC675634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34368AC-4FDB-2630-F513-80211D585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1169773"/>
            <a:ext cx="8825658" cy="2870161"/>
          </a:xfrm>
        </p:spPr>
        <p:txBody>
          <a:bodyPr anchor="b">
            <a:norm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FUTURE OPTIONS FOR CROY AND NEW SCHOOL AT TORNAGRAIN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A0C02-E66B-7CC3-814D-EA034B14E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4293441"/>
            <a:ext cx="8825658" cy="1234148"/>
          </a:xfrm>
        </p:spPr>
        <p:txBody>
          <a:bodyPr>
            <a:normAutofit/>
          </a:bodyPr>
          <a:lstStyle/>
          <a:p>
            <a:pPr algn="ctr"/>
            <a:r>
              <a:rPr lang="en-GB" sz="2000" dirty="0"/>
              <a:t>December 2023</a:t>
            </a:r>
          </a:p>
        </p:txBody>
      </p:sp>
      <p:cxnSp>
        <p:nvCxnSpPr>
          <p:cNvPr id="18" name="Straight Connector 11">
            <a:extLst>
              <a:ext uri="{FF2B5EF4-FFF2-40B4-BE49-F238E27FC236}">
                <a16:creationId xmlns:a16="http://schemas.microsoft.com/office/drawing/2014/main" id="{E81F53E2-F556-42FA-8D24-113839EE1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8249" y="4166888"/>
            <a:ext cx="675502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907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94C2D-AEF4-2A31-9E3D-97F2D558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539043"/>
          </a:xfrm>
        </p:spPr>
        <p:txBody>
          <a:bodyPr/>
          <a:lstStyle/>
          <a:p>
            <a:r>
              <a:rPr lang="en-GB" dirty="0" err="1"/>
              <a:t>Tornagrain</a:t>
            </a:r>
            <a:r>
              <a:rPr lang="en-GB" dirty="0"/>
              <a:t> Catchment Option 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40F549-18D2-4812-32CE-FF72D0007F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020" y="2370667"/>
            <a:ext cx="6947260" cy="4380089"/>
          </a:xfrm>
        </p:spPr>
      </p:pic>
    </p:spTree>
    <p:extLst>
      <p:ext uri="{BB962C8B-B14F-4D97-AF65-F5344CB8AC3E}">
        <p14:creationId xmlns:p14="http://schemas.microsoft.com/office/powerpoint/2010/main" val="1149507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74CBF-C84C-657F-B329-392930B6A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505176"/>
          </a:xfrm>
        </p:spPr>
        <p:txBody>
          <a:bodyPr/>
          <a:lstStyle/>
          <a:p>
            <a:r>
              <a:rPr lang="en-GB" dirty="0" err="1"/>
              <a:t>Tornagrain</a:t>
            </a:r>
            <a:r>
              <a:rPr lang="en-GB" dirty="0"/>
              <a:t> Catchment Option 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8F5F4D-4117-5BC3-042E-6D76BCE4EB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868" y="2483554"/>
            <a:ext cx="6999110" cy="4222045"/>
          </a:xfrm>
        </p:spPr>
      </p:pic>
    </p:spTree>
    <p:extLst>
      <p:ext uri="{BB962C8B-B14F-4D97-AF65-F5344CB8AC3E}">
        <p14:creationId xmlns:p14="http://schemas.microsoft.com/office/powerpoint/2010/main" val="2097793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53ACB-5875-B86F-DB86-A496EFF80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9D82C-320B-B350-ECA3-CD39E9D8C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We will be issuing a survey via the web </a:t>
            </a:r>
            <a:r>
              <a:rPr lang="en-GB" sz="4800"/>
              <a:t>as well</a:t>
            </a:r>
          </a:p>
          <a:p>
            <a:r>
              <a:rPr lang="en-GB" sz="4800" dirty="0"/>
              <a:t>VIEWS?</a:t>
            </a:r>
          </a:p>
        </p:txBody>
      </p:sp>
    </p:spTree>
    <p:extLst>
      <p:ext uri="{BB962C8B-B14F-4D97-AF65-F5344CB8AC3E}">
        <p14:creationId xmlns:p14="http://schemas.microsoft.com/office/powerpoint/2010/main" val="622584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03BF7-70CD-2A3B-5731-5EBEA6339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STATUS OF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43BA9-DE57-AA85-62EF-F860915CA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discussion is part of what we term Informal or Pre-Consultation</a:t>
            </a:r>
          </a:p>
          <a:p>
            <a:r>
              <a:rPr lang="en-GB" dirty="0"/>
              <a:t>The establishment of a new school is subject to statutory consultation</a:t>
            </a:r>
          </a:p>
          <a:p>
            <a:r>
              <a:rPr lang="en-GB" dirty="0"/>
              <a:t>Requires approval of Education Committee – we have not yet approached them</a:t>
            </a:r>
          </a:p>
          <a:p>
            <a:r>
              <a:rPr lang="en-GB" dirty="0"/>
              <a:t>Must be over a minimum of 30 school days and must include a public meeting.  </a:t>
            </a:r>
          </a:p>
          <a:p>
            <a:r>
              <a:rPr lang="en-GB" dirty="0"/>
              <a:t>Also involves Education Scotland – School Inspectors</a:t>
            </a:r>
          </a:p>
        </p:txBody>
      </p:sp>
    </p:spTree>
    <p:extLst>
      <p:ext uri="{BB962C8B-B14F-4D97-AF65-F5344CB8AC3E}">
        <p14:creationId xmlns:p14="http://schemas.microsoft.com/office/powerpoint/2010/main" val="1836005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59694-9941-1EC9-6D78-4DD88DA6C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2E5D4-C252-5D4F-C906-BCD3A58A0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Council is currently updating its school roll forecasts, but we anticipate that that future numbers will significantly exceed the available capacity at Croy Primary</a:t>
            </a:r>
          </a:p>
          <a:p>
            <a:r>
              <a:rPr lang="en-GB" dirty="0"/>
              <a:t>New primary school for </a:t>
            </a:r>
            <a:r>
              <a:rPr lang="en-GB" dirty="0" err="1"/>
              <a:t>Tornagrain</a:t>
            </a:r>
            <a:r>
              <a:rPr lang="en-GB" dirty="0"/>
              <a:t> has been agreed as part of the revised HC Capital Plan for the next 5 years.</a:t>
            </a:r>
          </a:p>
        </p:txBody>
      </p:sp>
    </p:spTree>
    <p:extLst>
      <p:ext uri="{BB962C8B-B14F-4D97-AF65-F5344CB8AC3E}">
        <p14:creationId xmlns:p14="http://schemas.microsoft.com/office/powerpoint/2010/main" val="1657573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DBBBD-C659-2FEC-2847-053B795AD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708C9-1A02-A825-EF7D-AEB7BD045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1. Close Croy PS – Incorporate Croy into new </a:t>
            </a:r>
            <a:r>
              <a:rPr lang="en-GB" sz="2400" dirty="0" err="1"/>
              <a:t>Tornagrain</a:t>
            </a:r>
            <a:endParaRPr lang="en-GB" sz="2400" dirty="0"/>
          </a:p>
          <a:p>
            <a:r>
              <a:rPr lang="en-GB" sz="2400" dirty="0"/>
              <a:t>2. Retain Croy PS and build new standalone </a:t>
            </a:r>
            <a:r>
              <a:rPr lang="en-GB" sz="2400" dirty="0" err="1"/>
              <a:t>Tornagrain</a:t>
            </a:r>
            <a:r>
              <a:rPr lang="en-GB" sz="2400" dirty="0"/>
              <a:t> PS – Need to define catchment of new school</a:t>
            </a:r>
          </a:p>
        </p:txBody>
      </p:sp>
    </p:spTree>
    <p:extLst>
      <p:ext uri="{BB962C8B-B14F-4D97-AF65-F5344CB8AC3E}">
        <p14:creationId xmlns:p14="http://schemas.microsoft.com/office/powerpoint/2010/main" val="793137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768A3-066F-23BE-75A6-F9935927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 1 Pros </a:t>
            </a:r>
            <a:r>
              <a:rPr lang="en-GB"/>
              <a:t>and 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15F33-8E9B-FE3F-D8D0-4C8C3CF96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PROS</a:t>
            </a:r>
          </a:p>
          <a:p>
            <a:r>
              <a:rPr lang="en-GB" dirty="0"/>
              <a:t>Would promote morale and ethos of new school community</a:t>
            </a:r>
          </a:p>
          <a:p>
            <a:r>
              <a:rPr lang="en-GB" dirty="0"/>
              <a:t>Economies of scale </a:t>
            </a:r>
          </a:p>
          <a:p>
            <a:r>
              <a:rPr lang="en-GB" dirty="0"/>
              <a:t>Existing Croy PS could take on new purpose – community benefits?</a:t>
            </a:r>
          </a:p>
          <a:p>
            <a:r>
              <a:rPr lang="en-GB" dirty="0"/>
              <a:t>Modern facilities</a:t>
            </a:r>
          </a:p>
          <a:p>
            <a:endParaRPr lang="en-GB" dirty="0"/>
          </a:p>
          <a:p>
            <a:r>
              <a:rPr lang="en-GB" dirty="0"/>
              <a:t>CONS</a:t>
            </a:r>
          </a:p>
          <a:p>
            <a:r>
              <a:rPr lang="en-GB" dirty="0"/>
              <a:t>Extra Capital Cost from larger build</a:t>
            </a:r>
          </a:p>
          <a:p>
            <a:r>
              <a:rPr lang="en-GB" dirty="0"/>
              <a:t>Would lose existing reasonable quality building, along with its capacity</a:t>
            </a:r>
          </a:p>
          <a:p>
            <a:r>
              <a:rPr lang="en-GB" dirty="0"/>
              <a:t>Would require stat cons on closure of Croy with Ministerial decision</a:t>
            </a:r>
          </a:p>
        </p:txBody>
      </p:sp>
    </p:spTree>
    <p:extLst>
      <p:ext uri="{BB962C8B-B14F-4D97-AF65-F5344CB8AC3E}">
        <p14:creationId xmlns:p14="http://schemas.microsoft.com/office/powerpoint/2010/main" val="3277872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63DEB-3773-55EE-018F-3C3CC03BD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 2 PROS AND 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223E6-0E65-900B-0A65-4A7A01C5E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PROS</a:t>
            </a:r>
          </a:p>
          <a:p>
            <a:r>
              <a:rPr lang="en-GB" dirty="0"/>
              <a:t>Would allow for additional school capacity locally at lower capital costs than Option 1</a:t>
            </a:r>
          </a:p>
          <a:p>
            <a:r>
              <a:rPr lang="en-GB" dirty="0"/>
              <a:t>Would retain current morale and ethos of Croy PS</a:t>
            </a:r>
          </a:p>
          <a:p>
            <a:r>
              <a:rPr lang="en-GB" dirty="0"/>
              <a:t>Stat Cons would be Council only decision</a:t>
            </a:r>
          </a:p>
          <a:p>
            <a:r>
              <a:rPr lang="en-GB" dirty="0"/>
              <a:t>Less disruption to existing pupils</a:t>
            </a:r>
          </a:p>
          <a:p>
            <a:endParaRPr lang="en-GB" dirty="0"/>
          </a:p>
          <a:p>
            <a:r>
              <a:rPr lang="en-GB" dirty="0"/>
              <a:t>CONS</a:t>
            </a:r>
          </a:p>
          <a:p>
            <a:r>
              <a:rPr lang="en-GB" dirty="0"/>
              <a:t>May engender divisions between Croy and </a:t>
            </a:r>
            <a:r>
              <a:rPr lang="en-GB" dirty="0" err="1"/>
              <a:t>Tornagrain</a:t>
            </a:r>
            <a:endParaRPr lang="en-GB" dirty="0"/>
          </a:p>
          <a:p>
            <a:r>
              <a:rPr lang="en-GB" dirty="0"/>
              <a:t>Modular units may have to be retained for medium term</a:t>
            </a:r>
          </a:p>
          <a:p>
            <a:r>
              <a:rPr lang="en-GB" dirty="0"/>
              <a:t>Higher revenue costs to running two schools</a:t>
            </a:r>
          </a:p>
        </p:txBody>
      </p:sp>
    </p:spTree>
    <p:extLst>
      <p:ext uri="{BB962C8B-B14F-4D97-AF65-F5344CB8AC3E}">
        <p14:creationId xmlns:p14="http://schemas.microsoft.com/office/powerpoint/2010/main" val="1076120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A21D1-2328-DA48-CDCB-9F0A02B51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OPTION 2 </a:t>
            </a:r>
            <a:r>
              <a:rPr lang="en-GB" dirty="0"/>
              <a:t>CATCHMENT 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7F4CD-B235-22AA-F33F-4BBE81BE7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Croy PS were to be retained, we would need to define the new catchment area for </a:t>
            </a:r>
            <a:r>
              <a:rPr lang="en-GB" dirty="0" err="1"/>
              <a:t>Tornagrain</a:t>
            </a:r>
            <a:r>
              <a:rPr lang="en-GB" dirty="0"/>
              <a:t>, to be created from current Croy catchment.</a:t>
            </a:r>
          </a:p>
          <a:p>
            <a:r>
              <a:rPr lang="en-GB" dirty="0"/>
              <a:t>Options to follow</a:t>
            </a:r>
          </a:p>
          <a:p>
            <a:r>
              <a:rPr lang="en-GB" dirty="0"/>
              <a:t>Paper Survey will also issue</a:t>
            </a:r>
          </a:p>
        </p:txBody>
      </p:sp>
    </p:spTree>
    <p:extLst>
      <p:ext uri="{BB962C8B-B14F-4D97-AF65-F5344CB8AC3E}">
        <p14:creationId xmlns:p14="http://schemas.microsoft.com/office/powerpoint/2010/main" val="1706711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3B195-AD71-7F19-1672-31545FE47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426154"/>
          </a:xfrm>
        </p:spPr>
        <p:txBody>
          <a:bodyPr/>
          <a:lstStyle/>
          <a:p>
            <a:r>
              <a:rPr lang="en-GB" dirty="0"/>
              <a:t>Current Croy PS catchment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0AE093-058D-119C-4C85-C5F632BB0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2311" y="2325512"/>
            <a:ext cx="7269604" cy="4610076"/>
          </a:xfrm>
        </p:spPr>
      </p:pic>
    </p:spTree>
    <p:extLst>
      <p:ext uri="{BB962C8B-B14F-4D97-AF65-F5344CB8AC3E}">
        <p14:creationId xmlns:p14="http://schemas.microsoft.com/office/powerpoint/2010/main" val="1680021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7F453-EB89-38B7-5E0E-3312DF7E0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550332"/>
          </a:xfrm>
        </p:spPr>
        <p:txBody>
          <a:bodyPr/>
          <a:lstStyle/>
          <a:p>
            <a:r>
              <a:rPr lang="en-GB" dirty="0" err="1"/>
              <a:t>Tornagrain</a:t>
            </a:r>
            <a:r>
              <a:rPr lang="en-GB" dirty="0"/>
              <a:t> Catchment Option 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997681-1EB6-3BD1-2BEB-04EBEA814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6604" y="2348089"/>
            <a:ext cx="6985707" cy="4380089"/>
          </a:xfrm>
        </p:spPr>
      </p:pic>
    </p:spTree>
    <p:extLst>
      <p:ext uri="{BB962C8B-B14F-4D97-AF65-F5344CB8AC3E}">
        <p14:creationId xmlns:p14="http://schemas.microsoft.com/office/powerpoint/2010/main" val="36340427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531</TotalTime>
  <Words>348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 Boardroom</vt:lpstr>
      <vt:lpstr>FUTURE OPTIONS FOR CROY AND NEW SCHOOL AT TORNAGRAIN</vt:lpstr>
      <vt:lpstr>STATUS OF DISCUSSION</vt:lpstr>
      <vt:lpstr>FUNDING</vt:lpstr>
      <vt:lpstr>OPTIONS</vt:lpstr>
      <vt:lpstr>Option 1 Pros and Cons</vt:lpstr>
      <vt:lpstr>OPTION 2 PROS AND CONS</vt:lpstr>
      <vt:lpstr>OPTION 2 CATCHMENT CHOICES</vt:lpstr>
      <vt:lpstr>Current Croy PS catchment </vt:lpstr>
      <vt:lpstr>Tornagrain Catchment Option 1</vt:lpstr>
      <vt:lpstr>Tornagrain Catchment Option 2</vt:lpstr>
      <vt:lpstr>Tornagrain Catchment Option 3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OPTIONS FOR CROY AND NEW SCHOOL AT TORNAGRAIN</dc:title>
  <dc:creator>Ian Jackson (Resources)</dc:creator>
  <cp:lastModifiedBy>Ian Jackson (Resources)</cp:lastModifiedBy>
  <cp:revision>4</cp:revision>
  <dcterms:created xsi:type="dcterms:W3CDTF">2023-10-18T15:37:16Z</dcterms:created>
  <dcterms:modified xsi:type="dcterms:W3CDTF">2023-12-20T09:18:21Z</dcterms:modified>
</cp:coreProperties>
</file>