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332" r:id="rId3"/>
    <p:sldId id="317" r:id="rId4"/>
    <p:sldId id="333" r:id="rId5"/>
    <p:sldId id="325" r:id="rId6"/>
    <p:sldId id="326" r:id="rId7"/>
    <p:sldId id="299" r:id="rId8"/>
    <p:sldId id="314" r:id="rId9"/>
    <p:sldId id="329" r:id="rId10"/>
    <p:sldId id="315" r:id="rId11"/>
    <p:sldId id="316" r:id="rId12"/>
    <p:sldId id="306" r:id="rId13"/>
    <p:sldId id="311" r:id="rId14"/>
    <p:sldId id="323" r:id="rId15"/>
    <p:sldId id="301" r:id="rId16"/>
    <p:sldId id="305" r:id="rId17"/>
    <p:sldId id="278" r:id="rId18"/>
    <p:sldId id="321" r:id="rId19"/>
    <p:sldId id="322" r:id="rId20"/>
    <p:sldId id="320" r:id="rId21"/>
    <p:sldId id="335" r:id="rId22"/>
    <p:sldId id="279" r:id="rId23"/>
    <p:sldId id="334" r:id="rId24"/>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96" autoAdjust="0"/>
    <p:restoredTop sz="94660"/>
  </p:normalViewPr>
  <p:slideViewPr>
    <p:cSldViewPr>
      <p:cViewPr varScale="1">
        <p:scale>
          <a:sx n="103" d="100"/>
          <a:sy n="103" d="100"/>
        </p:scale>
        <p:origin x="-120" y="-96"/>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1986"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smtClean="0"/>
              <a:t>Income Max</a:t>
            </a:r>
            <a:r>
              <a:rPr lang="en-GB" baseline="0" dirty="0" smtClean="0"/>
              <a:t> – Midwife pilot</a:t>
            </a:r>
            <a:endParaRPr lang="en-GB" dirty="0"/>
          </a:p>
        </c:rich>
      </c:tx>
      <c:layout/>
      <c:overlay val="0"/>
    </c:title>
    <c:autoTitleDeleted val="0"/>
    <c:plotArea>
      <c:layout/>
      <c:lineChart>
        <c:grouping val="standard"/>
        <c:varyColors val="0"/>
        <c:ser>
          <c:idx val="0"/>
          <c:order val="0"/>
          <c:tx>
            <c:strRef>
              <c:f>Sheet1!$B$1</c:f>
              <c:strCache>
                <c:ptCount val="1"/>
                <c:pt idx="0">
                  <c:v>Offered</c:v>
                </c:pt>
              </c:strCache>
            </c:strRef>
          </c:tx>
          <c:marker>
            <c:symbol val="none"/>
          </c:marker>
          <c:cat>
            <c:strRef>
              <c:f>Sheet1!$A$2:$A$14</c:f>
              <c:strCache>
                <c:ptCount val="13"/>
                <c:pt idx="0">
                  <c:v>w.c.  2nd June</c:v>
                </c:pt>
                <c:pt idx="1">
                  <c:v>w.c. 9th June</c:v>
                </c:pt>
                <c:pt idx="2">
                  <c:v>w.c. 16th June</c:v>
                </c:pt>
                <c:pt idx="3">
                  <c:v>w.c. 23rd June</c:v>
                </c:pt>
                <c:pt idx="4">
                  <c:v>w.c. 30th June</c:v>
                </c:pt>
                <c:pt idx="5">
                  <c:v>w.c. 7th July</c:v>
                </c:pt>
                <c:pt idx="6">
                  <c:v>w.c. 14th July</c:v>
                </c:pt>
                <c:pt idx="7">
                  <c:v>w.c. 21st July</c:v>
                </c:pt>
                <c:pt idx="8">
                  <c:v>w.c. 28th July</c:v>
                </c:pt>
                <c:pt idx="9">
                  <c:v>w.c. 4th Aug</c:v>
                </c:pt>
                <c:pt idx="10">
                  <c:v>w.c. 11th Aug</c:v>
                </c:pt>
                <c:pt idx="11">
                  <c:v>w.c. 18th Aug</c:v>
                </c:pt>
                <c:pt idx="12">
                  <c:v>w.c. 25th Aug</c:v>
                </c:pt>
              </c:strCache>
            </c:strRef>
          </c:cat>
          <c:val>
            <c:numRef>
              <c:f>Sheet1!$B$2:$B$14</c:f>
              <c:numCache>
                <c:formatCode>General</c:formatCode>
                <c:ptCount val="13"/>
                <c:pt idx="0">
                  <c:v>0</c:v>
                </c:pt>
                <c:pt idx="1">
                  <c:v>3</c:v>
                </c:pt>
                <c:pt idx="2">
                  <c:v>8</c:v>
                </c:pt>
                <c:pt idx="3">
                  <c:v>9</c:v>
                </c:pt>
                <c:pt idx="4">
                  <c:v>9</c:v>
                </c:pt>
                <c:pt idx="5">
                  <c:v>16</c:v>
                </c:pt>
                <c:pt idx="6">
                  <c:v>16</c:v>
                </c:pt>
                <c:pt idx="7">
                  <c:v>27</c:v>
                </c:pt>
                <c:pt idx="8">
                  <c:v>28</c:v>
                </c:pt>
                <c:pt idx="9">
                  <c:v>28</c:v>
                </c:pt>
                <c:pt idx="10">
                  <c:v>28</c:v>
                </c:pt>
                <c:pt idx="11">
                  <c:v>31</c:v>
                </c:pt>
                <c:pt idx="12">
                  <c:v>31</c:v>
                </c:pt>
              </c:numCache>
            </c:numRef>
          </c:val>
          <c:smooth val="0"/>
        </c:ser>
        <c:ser>
          <c:idx val="1"/>
          <c:order val="1"/>
          <c:tx>
            <c:strRef>
              <c:f>Sheet1!$C$1</c:f>
              <c:strCache>
                <c:ptCount val="1"/>
                <c:pt idx="0">
                  <c:v>Accepted</c:v>
                </c:pt>
              </c:strCache>
            </c:strRef>
          </c:tx>
          <c:marker>
            <c:symbol val="none"/>
          </c:marker>
          <c:cat>
            <c:strRef>
              <c:f>Sheet1!$A$2:$A$14</c:f>
              <c:strCache>
                <c:ptCount val="13"/>
                <c:pt idx="0">
                  <c:v>w.c.  2nd June</c:v>
                </c:pt>
                <c:pt idx="1">
                  <c:v>w.c. 9th June</c:v>
                </c:pt>
                <c:pt idx="2">
                  <c:v>w.c. 16th June</c:v>
                </c:pt>
                <c:pt idx="3">
                  <c:v>w.c. 23rd June</c:v>
                </c:pt>
                <c:pt idx="4">
                  <c:v>w.c. 30th June</c:v>
                </c:pt>
                <c:pt idx="5">
                  <c:v>w.c. 7th July</c:v>
                </c:pt>
                <c:pt idx="6">
                  <c:v>w.c. 14th July</c:v>
                </c:pt>
                <c:pt idx="7">
                  <c:v>w.c. 21st July</c:v>
                </c:pt>
                <c:pt idx="8">
                  <c:v>w.c. 28th July</c:v>
                </c:pt>
                <c:pt idx="9">
                  <c:v>w.c. 4th Aug</c:v>
                </c:pt>
                <c:pt idx="10">
                  <c:v>w.c. 11th Aug</c:v>
                </c:pt>
                <c:pt idx="11">
                  <c:v>w.c. 18th Aug</c:v>
                </c:pt>
                <c:pt idx="12">
                  <c:v>w.c. 25th Aug</c:v>
                </c:pt>
              </c:strCache>
            </c:strRef>
          </c:cat>
          <c:val>
            <c:numRef>
              <c:f>Sheet1!$C$2:$C$14</c:f>
              <c:numCache>
                <c:formatCode>General</c:formatCode>
                <c:ptCount val="13"/>
                <c:pt idx="0">
                  <c:v>0</c:v>
                </c:pt>
                <c:pt idx="1">
                  <c:v>3</c:v>
                </c:pt>
                <c:pt idx="2">
                  <c:v>8</c:v>
                </c:pt>
                <c:pt idx="3">
                  <c:v>9</c:v>
                </c:pt>
                <c:pt idx="4">
                  <c:v>9</c:v>
                </c:pt>
                <c:pt idx="5">
                  <c:v>16</c:v>
                </c:pt>
                <c:pt idx="6">
                  <c:v>16</c:v>
                </c:pt>
                <c:pt idx="7">
                  <c:v>27</c:v>
                </c:pt>
                <c:pt idx="8">
                  <c:v>27</c:v>
                </c:pt>
                <c:pt idx="9">
                  <c:v>27</c:v>
                </c:pt>
                <c:pt idx="10">
                  <c:v>27</c:v>
                </c:pt>
                <c:pt idx="11">
                  <c:v>27</c:v>
                </c:pt>
                <c:pt idx="12">
                  <c:v>30</c:v>
                </c:pt>
              </c:numCache>
            </c:numRef>
          </c:val>
          <c:smooth val="0"/>
        </c:ser>
        <c:ser>
          <c:idx val="2"/>
          <c:order val="2"/>
          <c:tx>
            <c:strRef>
              <c:f>Sheet1!$D$1</c:f>
              <c:strCache>
                <c:ptCount val="1"/>
                <c:pt idx="0">
                  <c:v>Engaged</c:v>
                </c:pt>
              </c:strCache>
            </c:strRef>
          </c:tx>
          <c:marker>
            <c:symbol val="none"/>
          </c:marker>
          <c:cat>
            <c:strRef>
              <c:f>Sheet1!$A$2:$A$14</c:f>
              <c:strCache>
                <c:ptCount val="13"/>
                <c:pt idx="0">
                  <c:v>w.c.  2nd June</c:v>
                </c:pt>
                <c:pt idx="1">
                  <c:v>w.c. 9th June</c:v>
                </c:pt>
                <c:pt idx="2">
                  <c:v>w.c. 16th June</c:v>
                </c:pt>
                <c:pt idx="3">
                  <c:v>w.c. 23rd June</c:v>
                </c:pt>
                <c:pt idx="4">
                  <c:v>w.c. 30th June</c:v>
                </c:pt>
                <c:pt idx="5">
                  <c:v>w.c. 7th July</c:v>
                </c:pt>
                <c:pt idx="6">
                  <c:v>w.c. 14th July</c:v>
                </c:pt>
                <c:pt idx="7">
                  <c:v>w.c. 21st July</c:v>
                </c:pt>
                <c:pt idx="8">
                  <c:v>w.c. 28th July</c:v>
                </c:pt>
                <c:pt idx="9">
                  <c:v>w.c. 4th Aug</c:v>
                </c:pt>
                <c:pt idx="10">
                  <c:v>w.c. 11th Aug</c:v>
                </c:pt>
                <c:pt idx="11">
                  <c:v>w.c. 18th Aug</c:v>
                </c:pt>
                <c:pt idx="12">
                  <c:v>w.c. 25th Aug</c:v>
                </c:pt>
              </c:strCache>
            </c:strRef>
          </c:cat>
          <c:val>
            <c:numRef>
              <c:f>Sheet1!$D$2:$D$14</c:f>
              <c:numCache>
                <c:formatCode>General</c:formatCode>
                <c:ptCount val="13"/>
                <c:pt idx="0">
                  <c:v>0</c:v>
                </c:pt>
                <c:pt idx="1">
                  <c:v>0</c:v>
                </c:pt>
                <c:pt idx="2">
                  <c:v>3</c:v>
                </c:pt>
                <c:pt idx="3">
                  <c:v>6</c:v>
                </c:pt>
                <c:pt idx="4">
                  <c:v>7</c:v>
                </c:pt>
                <c:pt idx="5">
                  <c:v>8</c:v>
                </c:pt>
                <c:pt idx="6">
                  <c:v>10</c:v>
                </c:pt>
                <c:pt idx="7">
                  <c:v>10</c:v>
                </c:pt>
                <c:pt idx="8">
                  <c:v>18</c:v>
                </c:pt>
                <c:pt idx="9">
                  <c:v>18</c:v>
                </c:pt>
                <c:pt idx="10">
                  <c:v>18</c:v>
                </c:pt>
                <c:pt idx="11">
                  <c:v>18</c:v>
                </c:pt>
                <c:pt idx="12">
                  <c:v>21</c:v>
                </c:pt>
              </c:numCache>
            </c:numRef>
          </c:val>
          <c:smooth val="0"/>
        </c:ser>
        <c:ser>
          <c:idx val="3"/>
          <c:order val="3"/>
          <c:tx>
            <c:strRef>
              <c:f>Sheet1!$E$1</c:f>
              <c:strCache>
                <c:ptCount val="1"/>
                <c:pt idx="0">
                  <c:v>Benefited</c:v>
                </c:pt>
              </c:strCache>
            </c:strRef>
          </c:tx>
          <c:marker>
            <c:symbol val="none"/>
          </c:marker>
          <c:cat>
            <c:strRef>
              <c:f>Sheet1!$A$2:$A$14</c:f>
              <c:strCache>
                <c:ptCount val="13"/>
                <c:pt idx="0">
                  <c:v>w.c.  2nd June</c:v>
                </c:pt>
                <c:pt idx="1">
                  <c:v>w.c. 9th June</c:v>
                </c:pt>
                <c:pt idx="2">
                  <c:v>w.c. 16th June</c:v>
                </c:pt>
                <c:pt idx="3">
                  <c:v>w.c. 23rd June</c:v>
                </c:pt>
                <c:pt idx="4">
                  <c:v>w.c. 30th June</c:v>
                </c:pt>
                <c:pt idx="5">
                  <c:v>w.c. 7th July</c:v>
                </c:pt>
                <c:pt idx="6">
                  <c:v>w.c. 14th July</c:v>
                </c:pt>
                <c:pt idx="7">
                  <c:v>w.c. 21st July</c:v>
                </c:pt>
                <c:pt idx="8">
                  <c:v>w.c. 28th July</c:v>
                </c:pt>
                <c:pt idx="9">
                  <c:v>w.c. 4th Aug</c:v>
                </c:pt>
                <c:pt idx="10">
                  <c:v>w.c. 11th Aug</c:v>
                </c:pt>
                <c:pt idx="11">
                  <c:v>w.c. 18th Aug</c:v>
                </c:pt>
                <c:pt idx="12">
                  <c:v>w.c. 25th Aug</c:v>
                </c:pt>
              </c:strCache>
            </c:strRef>
          </c:cat>
          <c:val>
            <c:numRef>
              <c:f>Sheet1!$E$2:$E$14</c:f>
              <c:numCache>
                <c:formatCode>General</c:formatCode>
                <c:ptCount val="13"/>
                <c:pt idx="0">
                  <c:v>0</c:v>
                </c:pt>
                <c:pt idx="1">
                  <c:v>0</c:v>
                </c:pt>
                <c:pt idx="2">
                  <c:v>1</c:v>
                </c:pt>
                <c:pt idx="3">
                  <c:v>4</c:v>
                </c:pt>
                <c:pt idx="4">
                  <c:v>5</c:v>
                </c:pt>
                <c:pt idx="5">
                  <c:v>6</c:v>
                </c:pt>
                <c:pt idx="6">
                  <c:v>8</c:v>
                </c:pt>
                <c:pt idx="7">
                  <c:v>8</c:v>
                </c:pt>
                <c:pt idx="8">
                  <c:v>16</c:v>
                </c:pt>
                <c:pt idx="9">
                  <c:v>16</c:v>
                </c:pt>
                <c:pt idx="10">
                  <c:v>16</c:v>
                </c:pt>
                <c:pt idx="11">
                  <c:v>16</c:v>
                </c:pt>
                <c:pt idx="12">
                  <c:v>18</c:v>
                </c:pt>
              </c:numCache>
            </c:numRef>
          </c:val>
          <c:smooth val="0"/>
        </c:ser>
        <c:dLbls>
          <c:showLegendKey val="0"/>
          <c:showVal val="0"/>
          <c:showCatName val="0"/>
          <c:showSerName val="0"/>
          <c:showPercent val="0"/>
          <c:showBubbleSize val="0"/>
        </c:dLbls>
        <c:marker val="1"/>
        <c:smooth val="0"/>
        <c:axId val="70477696"/>
        <c:axId val="70479232"/>
      </c:lineChart>
      <c:catAx>
        <c:axId val="70477696"/>
        <c:scaling>
          <c:orientation val="minMax"/>
        </c:scaling>
        <c:delete val="0"/>
        <c:axPos val="b"/>
        <c:majorTickMark val="none"/>
        <c:minorTickMark val="none"/>
        <c:tickLblPos val="nextTo"/>
        <c:crossAx val="70479232"/>
        <c:crosses val="autoZero"/>
        <c:auto val="1"/>
        <c:lblAlgn val="ctr"/>
        <c:lblOffset val="100"/>
        <c:noMultiLvlLbl val="0"/>
      </c:catAx>
      <c:valAx>
        <c:axId val="70479232"/>
        <c:scaling>
          <c:orientation val="minMax"/>
        </c:scaling>
        <c:delete val="0"/>
        <c:axPos val="l"/>
        <c:majorGridlines/>
        <c:title>
          <c:tx>
            <c:rich>
              <a:bodyPr/>
              <a:lstStyle/>
              <a:p>
                <a:pPr>
                  <a:defRPr/>
                </a:pPr>
                <a:r>
                  <a:rPr lang="en-GB" dirty="0" smtClean="0"/>
                  <a:t>Expectant</a:t>
                </a:r>
                <a:r>
                  <a:rPr lang="en-GB" baseline="0" dirty="0" smtClean="0"/>
                  <a:t> Mothers	</a:t>
                </a:r>
                <a:endParaRPr lang="en-GB" dirty="0"/>
              </a:p>
            </c:rich>
          </c:tx>
          <c:layout/>
          <c:overlay val="0"/>
        </c:title>
        <c:numFmt formatCode="General" sourceLinked="1"/>
        <c:majorTickMark val="none"/>
        <c:minorTickMark val="none"/>
        <c:tickLblPos val="nextTo"/>
        <c:crossAx val="70477696"/>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clustered"/>
        <c:varyColors val="0"/>
        <c:ser>
          <c:idx val="0"/>
          <c:order val="0"/>
          <c:tx>
            <c:strRef>
              <c:f>Sheet1!$B$1</c:f>
              <c:strCache>
                <c:ptCount val="1"/>
                <c:pt idx="0">
                  <c:v>Customers</c:v>
                </c:pt>
              </c:strCache>
            </c:strRef>
          </c:tx>
          <c:invertIfNegative val="0"/>
          <c:dPt>
            <c:idx val="1"/>
            <c:invertIfNegative val="0"/>
            <c:bubble3D val="0"/>
            <c:spPr>
              <a:solidFill>
                <a:srgbClr val="FF0000"/>
              </a:solidFill>
            </c:spPr>
          </c:dPt>
          <c:dPt>
            <c:idx val="2"/>
            <c:invertIfNegative val="0"/>
            <c:bubble3D val="0"/>
            <c:spPr>
              <a:solidFill>
                <a:srgbClr val="92D050"/>
              </a:solidFill>
            </c:spPr>
          </c:dPt>
          <c:dPt>
            <c:idx val="3"/>
            <c:invertIfNegative val="0"/>
            <c:bubble3D val="0"/>
            <c:spPr>
              <a:solidFill>
                <a:srgbClr val="FFC000"/>
              </a:solidFill>
            </c:spPr>
          </c:dPt>
          <c:cat>
            <c:strRef>
              <c:f>Sheet1!$A$2:$A$5</c:f>
              <c:strCache>
                <c:ptCount val="4"/>
                <c:pt idx="0">
                  <c:v>Offered</c:v>
                </c:pt>
                <c:pt idx="1">
                  <c:v>Accepted</c:v>
                </c:pt>
                <c:pt idx="2">
                  <c:v>Engaged</c:v>
                </c:pt>
                <c:pt idx="3">
                  <c:v>Benefited</c:v>
                </c:pt>
              </c:strCache>
            </c:strRef>
          </c:cat>
          <c:val>
            <c:numRef>
              <c:f>Sheet1!$B$2:$B$5</c:f>
              <c:numCache>
                <c:formatCode>0%</c:formatCode>
                <c:ptCount val="4"/>
                <c:pt idx="0">
                  <c:v>1</c:v>
                </c:pt>
                <c:pt idx="1">
                  <c:v>0.97</c:v>
                </c:pt>
                <c:pt idx="2">
                  <c:v>0.68</c:v>
                </c:pt>
                <c:pt idx="3">
                  <c:v>0.57999999999999996</c:v>
                </c:pt>
              </c:numCache>
            </c:numRef>
          </c:val>
        </c:ser>
        <c:dLbls>
          <c:showLegendKey val="0"/>
          <c:showVal val="1"/>
          <c:showCatName val="0"/>
          <c:showSerName val="0"/>
          <c:showPercent val="0"/>
          <c:showBubbleSize val="0"/>
        </c:dLbls>
        <c:gapWidth val="150"/>
        <c:overlap val="-25"/>
        <c:axId val="70427776"/>
        <c:axId val="70429312"/>
      </c:barChart>
      <c:catAx>
        <c:axId val="70427776"/>
        <c:scaling>
          <c:orientation val="minMax"/>
        </c:scaling>
        <c:delete val="0"/>
        <c:axPos val="l"/>
        <c:majorTickMark val="none"/>
        <c:minorTickMark val="none"/>
        <c:tickLblPos val="nextTo"/>
        <c:crossAx val="70429312"/>
        <c:crosses val="autoZero"/>
        <c:auto val="1"/>
        <c:lblAlgn val="ctr"/>
        <c:lblOffset val="100"/>
        <c:noMultiLvlLbl val="0"/>
      </c:catAx>
      <c:valAx>
        <c:axId val="70429312"/>
        <c:scaling>
          <c:orientation val="minMax"/>
        </c:scaling>
        <c:delete val="1"/>
        <c:axPos val="b"/>
        <c:numFmt formatCode="0%" sourceLinked="1"/>
        <c:majorTickMark val="none"/>
        <c:minorTickMark val="none"/>
        <c:tickLblPos val="nextTo"/>
        <c:crossAx val="70427776"/>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87848161051788"/>
          <c:y val="0.18084618827068966"/>
          <c:w val="0.54654575928025351"/>
          <c:h val="0.59444635335764218"/>
        </c:manualLayout>
      </c:layout>
      <c:lineChart>
        <c:grouping val="standard"/>
        <c:varyColors val="0"/>
        <c:ser>
          <c:idx val="0"/>
          <c:order val="0"/>
          <c:tx>
            <c:strRef>
              <c:f>'Caithness &amp; E Sutherland'!$B$3</c:f>
              <c:strCache>
                <c:ptCount val="1"/>
                <c:pt idx="0">
                  <c:v>Benefits, Tax Credits &amp; NI</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Sutherland'!$B$4:$B$15</c:f>
              <c:numCache>
                <c:formatCode>General</c:formatCode>
                <c:ptCount val="12"/>
                <c:pt idx="0">
                  <c:v>27</c:v>
                </c:pt>
                <c:pt idx="1">
                  <c:v>9</c:v>
                </c:pt>
                <c:pt idx="2">
                  <c:v>3</c:v>
                </c:pt>
                <c:pt idx="3">
                  <c:v>11</c:v>
                </c:pt>
              </c:numCache>
            </c:numRef>
          </c:val>
          <c:smooth val="0"/>
        </c:ser>
        <c:ser>
          <c:idx val="1"/>
          <c:order val="1"/>
          <c:tx>
            <c:strRef>
              <c:f>'Caithness &amp; E Sutherland'!$C$3</c:f>
              <c:strCache>
                <c:ptCount val="1"/>
                <c:pt idx="0">
                  <c:v>Debt</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Sutherland'!$C$4:$C$15</c:f>
              <c:numCache>
                <c:formatCode>General</c:formatCode>
                <c:ptCount val="12"/>
              </c:numCache>
            </c:numRef>
          </c:val>
          <c:smooth val="0"/>
        </c:ser>
        <c:ser>
          <c:idx val="2"/>
          <c:order val="2"/>
          <c:tx>
            <c:strRef>
              <c:f>'Caithness &amp; E Sutherland'!$D$3</c:f>
              <c:strCache>
                <c:ptCount val="1"/>
                <c:pt idx="0">
                  <c:v>Education</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Sutherland'!$D$4:$D$15</c:f>
              <c:numCache>
                <c:formatCode>General</c:formatCode>
                <c:ptCount val="12"/>
              </c:numCache>
            </c:numRef>
          </c:val>
          <c:smooth val="0"/>
        </c:ser>
        <c:ser>
          <c:idx val="3"/>
          <c:order val="3"/>
          <c:tx>
            <c:strRef>
              <c:f>'Caithness &amp; E Sutherland'!$E$3</c:f>
              <c:strCache>
                <c:ptCount val="1"/>
                <c:pt idx="0">
                  <c:v>Employment</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Sutherland'!$E$4:$E$15</c:f>
              <c:numCache>
                <c:formatCode>General</c:formatCode>
                <c:ptCount val="12"/>
              </c:numCache>
            </c:numRef>
          </c:val>
          <c:smooth val="0"/>
        </c:ser>
        <c:ser>
          <c:idx val="4"/>
          <c:order val="4"/>
          <c:tx>
            <c:strRef>
              <c:f>'Caithness &amp; E Sutherland'!$F$3</c:f>
              <c:strCache>
                <c:ptCount val="1"/>
                <c:pt idx="0">
                  <c:v>Health &amp; Community Care</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Sutherland'!$F$4:$F$15</c:f>
              <c:numCache>
                <c:formatCode>General</c:formatCode>
                <c:ptCount val="12"/>
              </c:numCache>
            </c:numRef>
          </c:val>
          <c:smooth val="0"/>
        </c:ser>
        <c:ser>
          <c:idx val="5"/>
          <c:order val="5"/>
          <c:tx>
            <c:strRef>
              <c:f>'Caithness &amp; E Sutherland'!$G$3</c:f>
              <c:strCache>
                <c:ptCount val="1"/>
                <c:pt idx="0">
                  <c:v>Housing</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Sutherland'!$G$4:$G$15</c:f>
              <c:numCache>
                <c:formatCode>General</c:formatCode>
                <c:ptCount val="12"/>
              </c:numCache>
            </c:numRef>
          </c:val>
          <c:smooth val="0"/>
        </c:ser>
        <c:ser>
          <c:idx val="6"/>
          <c:order val="6"/>
          <c:tx>
            <c:strRef>
              <c:f>'Caithness &amp; E Sutherland'!$H$3</c:f>
              <c:strCache>
                <c:ptCount val="1"/>
                <c:pt idx="0">
                  <c:v>Legal</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Sutherland'!$H$4:$H$15</c:f>
              <c:numCache>
                <c:formatCode>General</c:formatCode>
                <c:ptCount val="12"/>
              </c:numCache>
            </c:numRef>
          </c:val>
          <c:smooth val="0"/>
        </c:ser>
        <c:ser>
          <c:idx val="7"/>
          <c:order val="7"/>
          <c:tx>
            <c:strRef>
              <c:f>'Caithness &amp; E Sutherland'!$I$3</c:f>
              <c:strCache>
                <c:ptCount val="1"/>
                <c:pt idx="0">
                  <c:v>NHS Concern or Complaint</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Sutherland'!$I$4:$I$15</c:f>
              <c:numCache>
                <c:formatCode>General</c:formatCode>
                <c:ptCount val="12"/>
              </c:numCache>
            </c:numRef>
          </c:val>
          <c:smooth val="0"/>
        </c:ser>
        <c:ser>
          <c:idx val="8"/>
          <c:order val="8"/>
          <c:tx>
            <c:strRef>
              <c:f>'Caithness &amp; E Sutherland'!$J$3</c:f>
              <c:strCache>
                <c:ptCount val="1"/>
                <c:pt idx="0">
                  <c:v>Relationship</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Sutherland'!$J$4:$J$15</c:f>
              <c:numCache>
                <c:formatCode>General</c:formatCode>
                <c:ptCount val="12"/>
              </c:numCache>
            </c:numRef>
          </c:val>
          <c:smooth val="0"/>
        </c:ser>
        <c:ser>
          <c:idx val="9"/>
          <c:order val="9"/>
          <c:tx>
            <c:strRef>
              <c:f>'Caithness &amp; E Sutherland'!$K$3</c:f>
              <c:strCache>
                <c:ptCount val="1"/>
                <c:pt idx="0">
                  <c:v>Tax</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Sutherland'!$K$4:$K$15</c:f>
              <c:numCache>
                <c:formatCode>General</c:formatCode>
                <c:ptCount val="12"/>
                <c:pt idx="1">
                  <c:v>1</c:v>
                </c:pt>
              </c:numCache>
            </c:numRef>
          </c:val>
          <c:smooth val="0"/>
        </c:ser>
        <c:ser>
          <c:idx val="10"/>
          <c:order val="10"/>
          <c:tx>
            <c:strRef>
              <c:f>'Caithness &amp; E Sutherland'!$L$3</c:f>
              <c:strCache>
                <c:ptCount val="1"/>
                <c:pt idx="0">
                  <c:v>Travel, transport and holidays</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Sutherland'!$L$4:$L$15</c:f>
              <c:numCache>
                <c:formatCode>General</c:formatCode>
                <c:ptCount val="12"/>
              </c:numCache>
            </c:numRef>
          </c:val>
          <c:smooth val="0"/>
        </c:ser>
        <c:ser>
          <c:idx val="11"/>
          <c:order val="11"/>
          <c:tx>
            <c:strRef>
              <c:f>'Caithness &amp; E Sutherland'!$M$3</c:f>
              <c:strCache>
                <c:ptCount val="1"/>
                <c:pt idx="0">
                  <c:v>Utilities &amp; Communications</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Sutherland'!$M$4:$M$15</c:f>
              <c:numCache>
                <c:formatCode>General</c:formatCode>
                <c:ptCount val="12"/>
              </c:numCache>
            </c:numRef>
          </c:val>
          <c:smooth val="0"/>
        </c:ser>
        <c:ser>
          <c:idx val="12"/>
          <c:order val="12"/>
          <c:tx>
            <c:strRef>
              <c:f>'Caithness &amp; E Sutherland'!$N$3</c:f>
              <c:strCache>
                <c:ptCount val="1"/>
                <c:pt idx="0">
                  <c:v>Financial Products &amp; Services</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Sutherland'!$N$4:$N$15</c:f>
              <c:numCache>
                <c:formatCode>General</c:formatCode>
                <c:ptCount val="12"/>
                <c:pt idx="0">
                  <c:v>1</c:v>
                </c:pt>
                <c:pt idx="1">
                  <c:v>1</c:v>
                </c:pt>
              </c:numCache>
            </c:numRef>
          </c:val>
          <c:smooth val="0"/>
        </c:ser>
        <c:ser>
          <c:idx val="13"/>
          <c:order val="13"/>
          <c:tx>
            <c:strRef>
              <c:f>'Caithness &amp; E Sutherland'!$O$3</c:f>
              <c:strCache>
                <c:ptCount val="1"/>
                <c:pt idx="0">
                  <c:v>Immigration, Asylum &amp; Nationality</c:v>
                </c:pt>
              </c:strCache>
            </c:strRef>
          </c:tx>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Sutherland'!$O$4:$O$15</c:f>
              <c:numCache>
                <c:formatCode>General</c:formatCode>
                <c:ptCount val="12"/>
              </c:numCache>
            </c:numRef>
          </c:val>
          <c:smooth val="0"/>
        </c:ser>
        <c:dLbls>
          <c:showLegendKey val="0"/>
          <c:showVal val="0"/>
          <c:showCatName val="0"/>
          <c:showSerName val="0"/>
          <c:showPercent val="0"/>
          <c:showBubbleSize val="0"/>
        </c:dLbls>
        <c:marker val="1"/>
        <c:smooth val="0"/>
        <c:axId val="72782592"/>
        <c:axId val="72784128"/>
      </c:lineChart>
      <c:catAx>
        <c:axId val="72782592"/>
        <c:scaling>
          <c:orientation val="minMax"/>
        </c:scaling>
        <c:delete val="0"/>
        <c:axPos val="b"/>
        <c:majorTickMark val="out"/>
        <c:minorTickMark val="none"/>
        <c:tickLblPos val="nextTo"/>
        <c:txPr>
          <a:bodyPr/>
          <a:lstStyle/>
          <a:p>
            <a:pPr>
              <a:defRPr b="1"/>
            </a:pPr>
            <a:endParaRPr lang="en-US"/>
          </a:p>
        </c:txPr>
        <c:crossAx val="72784128"/>
        <c:crosses val="autoZero"/>
        <c:auto val="1"/>
        <c:lblAlgn val="ctr"/>
        <c:lblOffset val="100"/>
        <c:noMultiLvlLbl val="0"/>
      </c:catAx>
      <c:valAx>
        <c:axId val="72784128"/>
        <c:scaling>
          <c:orientation val="minMax"/>
        </c:scaling>
        <c:delete val="0"/>
        <c:axPos val="l"/>
        <c:majorGridlines/>
        <c:numFmt formatCode="@" sourceLinked="0"/>
        <c:majorTickMark val="out"/>
        <c:minorTickMark val="none"/>
        <c:tickLblPos val="nextTo"/>
        <c:crossAx val="72782592"/>
        <c:crosses val="autoZero"/>
        <c:crossBetween val="between"/>
      </c:valAx>
    </c:plotArea>
    <c:legend>
      <c:legendPos val="r"/>
      <c:overlay val="0"/>
      <c:txPr>
        <a:bodyPr/>
        <a:lstStyle/>
        <a:p>
          <a:pPr>
            <a:defRPr b="1"/>
          </a:pPr>
          <a:endParaRPr lang="en-US"/>
        </a:p>
      </c:txPr>
    </c:legend>
    <c:plotVisOnly val="1"/>
    <c:dispBlanksAs val="gap"/>
    <c:showDLblsOverMax val="0"/>
  </c:chart>
  <c:txPr>
    <a:bodyPr/>
    <a:lstStyle/>
    <a:p>
      <a:pPr>
        <a:defRPr sz="11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59669928933498"/>
          <c:y val="0.14872277522752636"/>
          <c:w val="0.5364943219969599"/>
          <c:h val="0.68681165121908938"/>
        </c:manualLayout>
      </c:layout>
      <c:barChart>
        <c:barDir val="col"/>
        <c:grouping val="stacked"/>
        <c:varyColors val="0"/>
        <c:ser>
          <c:idx val="0"/>
          <c:order val="0"/>
          <c:tx>
            <c:strRef>
              <c:f>'Caithness &amp; E Sutherland'!$B$3</c:f>
              <c:strCache>
                <c:ptCount val="1"/>
                <c:pt idx="0">
                  <c:v>Benefits, Tax Credits &amp; NI</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Sutherland'!$B$4:$B$15</c:f>
              <c:numCache>
                <c:formatCode>General</c:formatCode>
                <c:ptCount val="12"/>
                <c:pt idx="0">
                  <c:v>27</c:v>
                </c:pt>
                <c:pt idx="1">
                  <c:v>9</c:v>
                </c:pt>
                <c:pt idx="2">
                  <c:v>3</c:v>
                </c:pt>
                <c:pt idx="3">
                  <c:v>11</c:v>
                </c:pt>
              </c:numCache>
            </c:numRef>
          </c:val>
        </c:ser>
        <c:ser>
          <c:idx val="1"/>
          <c:order val="1"/>
          <c:tx>
            <c:strRef>
              <c:f>'Caithness &amp; E Sutherland'!$C$3</c:f>
              <c:strCache>
                <c:ptCount val="1"/>
                <c:pt idx="0">
                  <c:v>Debt</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Sutherland'!$C$4:$C$15</c:f>
              <c:numCache>
                <c:formatCode>General</c:formatCode>
                <c:ptCount val="12"/>
              </c:numCache>
            </c:numRef>
          </c:val>
        </c:ser>
        <c:ser>
          <c:idx val="2"/>
          <c:order val="2"/>
          <c:tx>
            <c:strRef>
              <c:f>'Caithness &amp; E Sutherland'!$D$3</c:f>
              <c:strCache>
                <c:ptCount val="1"/>
                <c:pt idx="0">
                  <c:v>Education</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Sutherland'!$D$4:$D$15</c:f>
              <c:numCache>
                <c:formatCode>General</c:formatCode>
                <c:ptCount val="12"/>
              </c:numCache>
            </c:numRef>
          </c:val>
        </c:ser>
        <c:ser>
          <c:idx val="3"/>
          <c:order val="3"/>
          <c:tx>
            <c:strRef>
              <c:f>'Caithness &amp; E Sutherland'!$E$3</c:f>
              <c:strCache>
                <c:ptCount val="1"/>
                <c:pt idx="0">
                  <c:v>Employment</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Sutherland'!$E$4:$E$15</c:f>
              <c:numCache>
                <c:formatCode>General</c:formatCode>
                <c:ptCount val="12"/>
              </c:numCache>
            </c:numRef>
          </c:val>
        </c:ser>
        <c:ser>
          <c:idx val="4"/>
          <c:order val="4"/>
          <c:tx>
            <c:strRef>
              <c:f>'Caithness &amp; E Sutherland'!$F$3</c:f>
              <c:strCache>
                <c:ptCount val="1"/>
                <c:pt idx="0">
                  <c:v>Health &amp; Community Care</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Sutherland'!$F$4:$F$15</c:f>
              <c:numCache>
                <c:formatCode>General</c:formatCode>
                <c:ptCount val="12"/>
              </c:numCache>
            </c:numRef>
          </c:val>
        </c:ser>
        <c:ser>
          <c:idx val="5"/>
          <c:order val="5"/>
          <c:tx>
            <c:strRef>
              <c:f>'Caithness &amp; E Sutherland'!$G$3</c:f>
              <c:strCache>
                <c:ptCount val="1"/>
                <c:pt idx="0">
                  <c:v>Housing</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Sutherland'!$G$4:$G$15</c:f>
              <c:numCache>
                <c:formatCode>General</c:formatCode>
                <c:ptCount val="12"/>
              </c:numCache>
            </c:numRef>
          </c:val>
        </c:ser>
        <c:ser>
          <c:idx val="6"/>
          <c:order val="6"/>
          <c:tx>
            <c:strRef>
              <c:f>'Caithness &amp; E Sutherland'!$H$3</c:f>
              <c:strCache>
                <c:ptCount val="1"/>
                <c:pt idx="0">
                  <c:v>Legal</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Sutherland'!$H$4:$H$15</c:f>
              <c:numCache>
                <c:formatCode>General</c:formatCode>
                <c:ptCount val="12"/>
              </c:numCache>
            </c:numRef>
          </c:val>
        </c:ser>
        <c:ser>
          <c:idx val="7"/>
          <c:order val="7"/>
          <c:tx>
            <c:strRef>
              <c:f>'Caithness &amp; E Sutherland'!$I$3</c:f>
              <c:strCache>
                <c:ptCount val="1"/>
                <c:pt idx="0">
                  <c:v>NHS Concern or Complaint</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Sutherland'!$I$4:$I$15</c:f>
              <c:numCache>
                <c:formatCode>General</c:formatCode>
                <c:ptCount val="12"/>
              </c:numCache>
            </c:numRef>
          </c:val>
        </c:ser>
        <c:ser>
          <c:idx val="8"/>
          <c:order val="8"/>
          <c:tx>
            <c:strRef>
              <c:f>'Caithness &amp; E Sutherland'!$J$3</c:f>
              <c:strCache>
                <c:ptCount val="1"/>
                <c:pt idx="0">
                  <c:v>Relationship</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Sutherland'!$J$4:$J$15</c:f>
              <c:numCache>
                <c:formatCode>General</c:formatCode>
                <c:ptCount val="12"/>
              </c:numCache>
            </c:numRef>
          </c:val>
        </c:ser>
        <c:ser>
          <c:idx val="9"/>
          <c:order val="9"/>
          <c:tx>
            <c:strRef>
              <c:f>'Caithness &amp; E Sutherland'!$K$3</c:f>
              <c:strCache>
                <c:ptCount val="1"/>
                <c:pt idx="0">
                  <c:v>Tax</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Sutherland'!$K$4:$K$15</c:f>
              <c:numCache>
                <c:formatCode>General</c:formatCode>
                <c:ptCount val="12"/>
                <c:pt idx="1">
                  <c:v>1</c:v>
                </c:pt>
              </c:numCache>
            </c:numRef>
          </c:val>
        </c:ser>
        <c:ser>
          <c:idx val="10"/>
          <c:order val="10"/>
          <c:tx>
            <c:strRef>
              <c:f>'Caithness &amp; E Sutherland'!$L$3</c:f>
              <c:strCache>
                <c:ptCount val="1"/>
                <c:pt idx="0">
                  <c:v>Travel, transport and holidays</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Sutherland'!$L$4:$L$15</c:f>
              <c:numCache>
                <c:formatCode>General</c:formatCode>
                <c:ptCount val="12"/>
              </c:numCache>
            </c:numRef>
          </c:val>
        </c:ser>
        <c:ser>
          <c:idx val="11"/>
          <c:order val="11"/>
          <c:tx>
            <c:strRef>
              <c:f>'Caithness &amp; E Sutherland'!$M$3</c:f>
              <c:strCache>
                <c:ptCount val="1"/>
                <c:pt idx="0">
                  <c:v>Utilities &amp; Communications</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Sutherland'!$M$4:$M$15</c:f>
              <c:numCache>
                <c:formatCode>General</c:formatCode>
                <c:ptCount val="12"/>
              </c:numCache>
            </c:numRef>
          </c:val>
        </c:ser>
        <c:ser>
          <c:idx val="12"/>
          <c:order val="12"/>
          <c:tx>
            <c:strRef>
              <c:f>'Caithness &amp; E Sutherland'!$N$3</c:f>
              <c:strCache>
                <c:ptCount val="1"/>
                <c:pt idx="0">
                  <c:v>Financial Products &amp; Services</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Sutherland'!$N$4:$N$15</c:f>
              <c:numCache>
                <c:formatCode>General</c:formatCode>
                <c:ptCount val="12"/>
                <c:pt idx="0">
                  <c:v>1</c:v>
                </c:pt>
                <c:pt idx="1">
                  <c:v>1</c:v>
                </c:pt>
              </c:numCache>
            </c:numRef>
          </c:val>
        </c:ser>
        <c:ser>
          <c:idx val="13"/>
          <c:order val="13"/>
          <c:tx>
            <c:strRef>
              <c:f>'Caithness &amp; E Sutherland'!$O$3</c:f>
              <c:strCache>
                <c:ptCount val="1"/>
                <c:pt idx="0">
                  <c:v>Immigration, Asylum &amp; Nationality</c:v>
                </c:pt>
              </c:strCache>
            </c:strRef>
          </c:tx>
          <c:invertIfNegative val="0"/>
          <c:cat>
            <c:strRef>
              <c:f>'Caithness &amp; E Sutherland'!$A$4:$A$15</c:f>
              <c:strCache>
                <c:ptCount val="12"/>
                <c:pt idx="0">
                  <c:v>October</c:v>
                </c:pt>
                <c:pt idx="1">
                  <c:v>November</c:v>
                </c:pt>
                <c:pt idx="2">
                  <c:v>December</c:v>
                </c:pt>
                <c:pt idx="3">
                  <c:v>January</c:v>
                </c:pt>
                <c:pt idx="4">
                  <c:v>February</c:v>
                </c:pt>
                <c:pt idx="5">
                  <c:v>March</c:v>
                </c:pt>
                <c:pt idx="6">
                  <c:v>April </c:v>
                </c:pt>
                <c:pt idx="7">
                  <c:v>May</c:v>
                </c:pt>
                <c:pt idx="8">
                  <c:v>June</c:v>
                </c:pt>
                <c:pt idx="9">
                  <c:v>July</c:v>
                </c:pt>
                <c:pt idx="10">
                  <c:v>August</c:v>
                </c:pt>
                <c:pt idx="11">
                  <c:v>September</c:v>
                </c:pt>
              </c:strCache>
            </c:strRef>
          </c:cat>
          <c:val>
            <c:numRef>
              <c:f>'Caithness &amp; E Sutherland'!$O$4:$O$15</c:f>
              <c:numCache>
                <c:formatCode>General</c:formatCode>
                <c:ptCount val="12"/>
              </c:numCache>
            </c:numRef>
          </c:val>
        </c:ser>
        <c:dLbls>
          <c:showLegendKey val="0"/>
          <c:showVal val="0"/>
          <c:showCatName val="0"/>
          <c:showSerName val="0"/>
          <c:showPercent val="0"/>
          <c:showBubbleSize val="0"/>
        </c:dLbls>
        <c:gapWidth val="150"/>
        <c:overlap val="100"/>
        <c:axId val="74413952"/>
        <c:axId val="74415488"/>
      </c:barChart>
      <c:catAx>
        <c:axId val="74413952"/>
        <c:scaling>
          <c:orientation val="minMax"/>
        </c:scaling>
        <c:delete val="0"/>
        <c:axPos val="b"/>
        <c:majorTickMark val="out"/>
        <c:minorTickMark val="none"/>
        <c:tickLblPos val="nextTo"/>
        <c:txPr>
          <a:bodyPr/>
          <a:lstStyle/>
          <a:p>
            <a:pPr>
              <a:defRPr b="1"/>
            </a:pPr>
            <a:endParaRPr lang="en-US"/>
          </a:p>
        </c:txPr>
        <c:crossAx val="74415488"/>
        <c:crosses val="autoZero"/>
        <c:auto val="1"/>
        <c:lblAlgn val="ctr"/>
        <c:lblOffset val="100"/>
        <c:noMultiLvlLbl val="0"/>
      </c:catAx>
      <c:valAx>
        <c:axId val="74415488"/>
        <c:scaling>
          <c:orientation val="minMax"/>
        </c:scaling>
        <c:delete val="0"/>
        <c:axPos val="l"/>
        <c:majorGridlines/>
        <c:numFmt formatCode="General" sourceLinked="1"/>
        <c:majorTickMark val="out"/>
        <c:minorTickMark val="none"/>
        <c:tickLblPos val="nextTo"/>
        <c:txPr>
          <a:bodyPr/>
          <a:lstStyle/>
          <a:p>
            <a:pPr>
              <a:defRPr b="1"/>
            </a:pPr>
            <a:endParaRPr lang="en-US"/>
          </a:p>
        </c:txPr>
        <c:crossAx val="74413952"/>
        <c:crosses val="autoZero"/>
        <c:crossBetween val="between"/>
      </c:valAx>
    </c:plotArea>
    <c:legend>
      <c:legendPos val="r"/>
      <c:overlay val="0"/>
      <c:txPr>
        <a:bodyPr/>
        <a:lstStyle/>
        <a:p>
          <a:pPr>
            <a:defRPr b="1"/>
          </a:pPr>
          <a:endParaRPr lang="en-US"/>
        </a:p>
      </c:txPr>
    </c:legend>
    <c:plotVisOnly val="1"/>
    <c:dispBlanksAs val="gap"/>
    <c:showDLblsOverMax val="0"/>
  </c:chart>
  <c:txPr>
    <a:bodyPr/>
    <a:lstStyle/>
    <a:p>
      <a:pPr>
        <a:defRPr sz="12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81597E-EB36-4A86-939F-E39D66481AF0}" type="doc">
      <dgm:prSet loTypeId="urn:microsoft.com/office/officeart/2005/8/layout/matrix2" loCatId="matrix" qsTypeId="urn:microsoft.com/office/officeart/2005/8/quickstyle/3d1" qsCatId="3D" csTypeId="urn:microsoft.com/office/officeart/2005/8/colors/colorful1" csCatId="colorful" phldr="1"/>
      <dgm:spPr/>
      <dgm:t>
        <a:bodyPr/>
        <a:lstStyle/>
        <a:p>
          <a:endParaRPr lang="en-GB"/>
        </a:p>
      </dgm:t>
    </dgm:pt>
    <dgm:pt modelId="{D5AD1B6B-D683-4F77-A85F-CB719E48228D}">
      <dgm:prSet phldrT="[Text]"/>
      <dgm:spPr/>
      <dgm:t>
        <a:bodyPr/>
        <a:lstStyle/>
        <a:p>
          <a:r>
            <a:rPr lang="en-GB" dirty="0" smtClean="0"/>
            <a:t>Found contact reassuring and supportive. Adviser will keep in contact and they will use service later in pregnancy.</a:t>
          </a:r>
          <a:endParaRPr lang="en-GB" dirty="0"/>
        </a:p>
      </dgm:t>
    </dgm:pt>
    <dgm:pt modelId="{4F04B245-7660-491A-86B0-8278C888D860}" type="parTrans" cxnId="{970FF327-5F82-4AE0-BF29-AD2888CEEBD5}">
      <dgm:prSet/>
      <dgm:spPr/>
      <dgm:t>
        <a:bodyPr/>
        <a:lstStyle/>
        <a:p>
          <a:endParaRPr lang="en-GB"/>
        </a:p>
      </dgm:t>
    </dgm:pt>
    <dgm:pt modelId="{FD709E1D-A2FC-412B-8FFC-C4475BFA64EF}" type="sibTrans" cxnId="{970FF327-5F82-4AE0-BF29-AD2888CEEBD5}">
      <dgm:prSet/>
      <dgm:spPr/>
      <dgm:t>
        <a:bodyPr/>
        <a:lstStyle/>
        <a:p>
          <a:endParaRPr lang="en-GB"/>
        </a:p>
      </dgm:t>
    </dgm:pt>
    <dgm:pt modelId="{AB3EFF96-AFF0-45C4-886B-39CBF50629F5}">
      <dgm:prSet phldrT="[Text]"/>
      <dgm:spPr/>
      <dgm:t>
        <a:bodyPr/>
        <a:lstStyle/>
        <a:p>
          <a:r>
            <a:rPr lang="en-GB" dirty="0" smtClean="0"/>
            <a:t>Found service useful for everyone and good such a team available to help people.</a:t>
          </a:r>
          <a:endParaRPr lang="en-GB" dirty="0"/>
        </a:p>
      </dgm:t>
    </dgm:pt>
    <dgm:pt modelId="{A2D7869D-2442-4BA9-872D-1B20468F10CC}" type="parTrans" cxnId="{67439ED3-F60D-4477-B2BB-CDFFA1BE6363}">
      <dgm:prSet/>
      <dgm:spPr/>
      <dgm:t>
        <a:bodyPr/>
        <a:lstStyle/>
        <a:p>
          <a:endParaRPr lang="en-GB"/>
        </a:p>
      </dgm:t>
    </dgm:pt>
    <dgm:pt modelId="{81A34857-9D15-40EB-BE15-A889DFA54298}" type="sibTrans" cxnId="{67439ED3-F60D-4477-B2BB-CDFFA1BE6363}">
      <dgm:prSet/>
      <dgm:spPr/>
      <dgm:t>
        <a:bodyPr/>
        <a:lstStyle/>
        <a:p>
          <a:endParaRPr lang="en-GB"/>
        </a:p>
      </dgm:t>
    </dgm:pt>
    <dgm:pt modelId="{59863572-585C-428F-A00A-F7E49FCC54F7}">
      <dgm:prSet phldrT="[Text]"/>
      <dgm:spPr/>
      <dgm:t>
        <a:bodyPr/>
        <a:lstStyle/>
        <a:p>
          <a:r>
            <a:rPr lang="en-GB" dirty="0" smtClean="0"/>
            <a:t>Found service really good, very helpful to have and had a quick response.</a:t>
          </a:r>
          <a:endParaRPr lang="en-GB" dirty="0"/>
        </a:p>
      </dgm:t>
    </dgm:pt>
    <dgm:pt modelId="{86361C51-5004-4EB8-B273-C36073D44496}" type="parTrans" cxnId="{651C4403-DC2E-4C7F-8062-1F62D393F014}">
      <dgm:prSet/>
      <dgm:spPr/>
      <dgm:t>
        <a:bodyPr/>
        <a:lstStyle/>
        <a:p>
          <a:endParaRPr lang="en-GB"/>
        </a:p>
      </dgm:t>
    </dgm:pt>
    <dgm:pt modelId="{46E43922-32AF-4BF4-A950-7E9CF96F0F97}" type="sibTrans" cxnId="{651C4403-DC2E-4C7F-8062-1F62D393F014}">
      <dgm:prSet/>
      <dgm:spPr/>
      <dgm:t>
        <a:bodyPr/>
        <a:lstStyle/>
        <a:p>
          <a:endParaRPr lang="en-GB"/>
        </a:p>
      </dgm:t>
    </dgm:pt>
    <dgm:pt modelId="{8B908B21-7E21-4130-B105-C39ED5C10E12}">
      <dgm:prSet phldrT="[Text]"/>
      <dgm:spPr/>
      <dgm:t>
        <a:bodyPr/>
        <a:lstStyle/>
        <a:p>
          <a:r>
            <a:rPr lang="en-GB" dirty="0" smtClean="0"/>
            <a:t>Very pleased with the service received - found it very helpful.</a:t>
          </a:r>
          <a:endParaRPr lang="en-GB" dirty="0"/>
        </a:p>
      </dgm:t>
    </dgm:pt>
    <dgm:pt modelId="{C3637312-0AE5-48D5-9306-F2EA42CC6894}" type="parTrans" cxnId="{FE1DE333-F68F-4FB1-A622-062CD085F12A}">
      <dgm:prSet/>
      <dgm:spPr/>
      <dgm:t>
        <a:bodyPr/>
        <a:lstStyle/>
        <a:p>
          <a:endParaRPr lang="en-GB"/>
        </a:p>
      </dgm:t>
    </dgm:pt>
    <dgm:pt modelId="{4EA4ECD1-FD0B-4332-94E7-8AC50E5E2CF8}" type="sibTrans" cxnId="{FE1DE333-F68F-4FB1-A622-062CD085F12A}">
      <dgm:prSet/>
      <dgm:spPr/>
      <dgm:t>
        <a:bodyPr/>
        <a:lstStyle/>
        <a:p>
          <a:endParaRPr lang="en-GB"/>
        </a:p>
      </dgm:t>
    </dgm:pt>
    <dgm:pt modelId="{4AF7378B-FD01-44E2-9F10-14A2A2C00854}" type="pres">
      <dgm:prSet presAssocID="{5D81597E-EB36-4A86-939F-E39D66481AF0}" presName="matrix" presStyleCnt="0">
        <dgm:presLayoutVars>
          <dgm:chMax val="1"/>
          <dgm:dir/>
          <dgm:resizeHandles val="exact"/>
        </dgm:presLayoutVars>
      </dgm:prSet>
      <dgm:spPr/>
      <dgm:t>
        <a:bodyPr/>
        <a:lstStyle/>
        <a:p>
          <a:endParaRPr lang="en-GB"/>
        </a:p>
      </dgm:t>
    </dgm:pt>
    <dgm:pt modelId="{D47FB9E7-80F8-4B06-B49D-A3806B2EE86A}" type="pres">
      <dgm:prSet presAssocID="{5D81597E-EB36-4A86-939F-E39D66481AF0}" presName="axisShape" presStyleLbl="bgShp" presStyleIdx="0" presStyleCnt="1"/>
      <dgm:spPr/>
    </dgm:pt>
    <dgm:pt modelId="{5AC6AFC1-A9E3-4A24-9A37-0D2FB0DD878F}" type="pres">
      <dgm:prSet presAssocID="{5D81597E-EB36-4A86-939F-E39D66481AF0}" presName="rect1" presStyleLbl="node1" presStyleIdx="0" presStyleCnt="4">
        <dgm:presLayoutVars>
          <dgm:chMax val="0"/>
          <dgm:chPref val="0"/>
          <dgm:bulletEnabled val="1"/>
        </dgm:presLayoutVars>
      </dgm:prSet>
      <dgm:spPr/>
      <dgm:t>
        <a:bodyPr/>
        <a:lstStyle/>
        <a:p>
          <a:endParaRPr lang="en-GB"/>
        </a:p>
      </dgm:t>
    </dgm:pt>
    <dgm:pt modelId="{964B22DC-F860-4C2F-AE1B-E40A0849ADDA}" type="pres">
      <dgm:prSet presAssocID="{5D81597E-EB36-4A86-939F-E39D66481AF0}" presName="rect2" presStyleLbl="node1" presStyleIdx="1" presStyleCnt="4">
        <dgm:presLayoutVars>
          <dgm:chMax val="0"/>
          <dgm:chPref val="0"/>
          <dgm:bulletEnabled val="1"/>
        </dgm:presLayoutVars>
      </dgm:prSet>
      <dgm:spPr/>
      <dgm:t>
        <a:bodyPr/>
        <a:lstStyle/>
        <a:p>
          <a:endParaRPr lang="en-GB"/>
        </a:p>
      </dgm:t>
    </dgm:pt>
    <dgm:pt modelId="{6756EC93-37A5-4909-B74B-8FF7A695A1DB}" type="pres">
      <dgm:prSet presAssocID="{5D81597E-EB36-4A86-939F-E39D66481AF0}" presName="rect3" presStyleLbl="node1" presStyleIdx="2" presStyleCnt="4">
        <dgm:presLayoutVars>
          <dgm:chMax val="0"/>
          <dgm:chPref val="0"/>
          <dgm:bulletEnabled val="1"/>
        </dgm:presLayoutVars>
      </dgm:prSet>
      <dgm:spPr/>
      <dgm:t>
        <a:bodyPr/>
        <a:lstStyle/>
        <a:p>
          <a:endParaRPr lang="en-GB"/>
        </a:p>
      </dgm:t>
    </dgm:pt>
    <dgm:pt modelId="{91BE6CF9-7D79-457B-891C-CDEB6466F97A}" type="pres">
      <dgm:prSet presAssocID="{5D81597E-EB36-4A86-939F-E39D66481AF0}" presName="rect4" presStyleLbl="node1" presStyleIdx="3" presStyleCnt="4">
        <dgm:presLayoutVars>
          <dgm:chMax val="0"/>
          <dgm:chPref val="0"/>
          <dgm:bulletEnabled val="1"/>
        </dgm:presLayoutVars>
      </dgm:prSet>
      <dgm:spPr/>
      <dgm:t>
        <a:bodyPr/>
        <a:lstStyle/>
        <a:p>
          <a:endParaRPr lang="en-GB"/>
        </a:p>
      </dgm:t>
    </dgm:pt>
  </dgm:ptLst>
  <dgm:cxnLst>
    <dgm:cxn modelId="{F82B4412-DF8C-4175-9D11-CE1509DD7839}" type="presOf" srcId="{5D81597E-EB36-4A86-939F-E39D66481AF0}" destId="{4AF7378B-FD01-44E2-9F10-14A2A2C00854}" srcOrd="0" destOrd="0" presId="urn:microsoft.com/office/officeart/2005/8/layout/matrix2"/>
    <dgm:cxn modelId="{6DBC5290-372B-489D-ACB9-0DC2621F8DD5}" type="presOf" srcId="{8B908B21-7E21-4130-B105-C39ED5C10E12}" destId="{91BE6CF9-7D79-457B-891C-CDEB6466F97A}" srcOrd="0" destOrd="0" presId="urn:microsoft.com/office/officeart/2005/8/layout/matrix2"/>
    <dgm:cxn modelId="{00DF9BA3-2D3C-40AA-B229-AB62F01892B8}" type="presOf" srcId="{AB3EFF96-AFF0-45C4-886B-39CBF50629F5}" destId="{964B22DC-F860-4C2F-AE1B-E40A0849ADDA}" srcOrd="0" destOrd="0" presId="urn:microsoft.com/office/officeart/2005/8/layout/matrix2"/>
    <dgm:cxn modelId="{651C4403-DC2E-4C7F-8062-1F62D393F014}" srcId="{5D81597E-EB36-4A86-939F-E39D66481AF0}" destId="{59863572-585C-428F-A00A-F7E49FCC54F7}" srcOrd="2" destOrd="0" parTransId="{86361C51-5004-4EB8-B273-C36073D44496}" sibTransId="{46E43922-32AF-4BF4-A950-7E9CF96F0F97}"/>
    <dgm:cxn modelId="{8B5B9C3A-1377-40D0-B9DE-2DF0BA7D8D6C}" type="presOf" srcId="{D5AD1B6B-D683-4F77-A85F-CB719E48228D}" destId="{5AC6AFC1-A9E3-4A24-9A37-0D2FB0DD878F}" srcOrd="0" destOrd="0" presId="urn:microsoft.com/office/officeart/2005/8/layout/matrix2"/>
    <dgm:cxn modelId="{970FF327-5F82-4AE0-BF29-AD2888CEEBD5}" srcId="{5D81597E-EB36-4A86-939F-E39D66481AF0}" destId="{D5AD1B6B-D683-4F77-A85F-CB719E48228D}" srcOrd="0" destOrd="0" parTransId="{4F04B245-7660-491A-86B0-8278C888D860}" sibTransId="{FD709E1D-A2FC-412B-8FFC-C4475BFA64EF}"/>
    <dgm:cxn modelId="{39FBC89E-FD0E-4B8F-A669-16F760D24FB0}" type="presOf" srcId="{59863572-585C-428F-A00A-F7E49FCC54F7}" destId="{6756EC93-37A5-4909-B74B-8FF7A695A1DB}" srcOrd="0" destOrd="0" presId="urn:microsoft.com/office/officeart/2005/8/layout/matrix2"/>
    <dgm:cxn modelId="{FE1DE333-F68F-4FB1-A622-062CD085F12A}" srcId="{5D81597E-EB36-4A86-939F-E39D66481AF0}" destId="{8B908B21-7E21-4130-B105-C39ED5C10E12}" srcOrd="3" destOrd="0" parTransId="{C3637312-0AE5-48D5-9306-F2EA42CC6894}" sibTransId="{4EA4ECD1-FD0B-4332-94E7-8AC50E5E2CF8}"/>
    <dgm:cxn modelId="{67439ED3-F60D-4477-B2BB-CDFFA1BE6363}" srcId="{5D81597E-EB36-4A86-939F-E39D66481AF0}" destId="{AB3EFF96-AFF0-45C4-886B-39CBF50629F5}" srcOrd="1" destOrd="0" parTransId="{A2D7869D-2442-4BA9-872D-1B20468F10CC}" sibTransId="{81A34857-9D15-40EB-BE15-A889DFA54298}"/>
    <dgm:cxn modelId="{6C0F0A07-9A1B-4ACE-A203-E8D0D23AF0C5}" type="presParOf" srcId="{4AF7378B-FD01-44E2-9F10-14A2A2C00854}" destId="{D47FB9E7-80F8-4B06-B49D-A3806B2EE86A}" srcOrd="0" destOrd="0" presId="urn:microsoft.com/office/officeart/2005/8/layout/matrix2"/>
    <dgm:cxn modelId="{8096B06E-DF3A-4978-9C6D-4330B65F7ADE}" type="presParOf" srcId="{4AF7378B-FD01-44E2-9F10-14A2A2C00854}" destId="{5AC6AFC1-A9E3-4A24-9A37-0D2FB0DD878F}" srcOrd="1" destOrd="0" presId="urn:microsoft.com/office/officeart/2005/8/layout/matrix2"/>
    <dgm:cxn modelId="{5CDB7073-E2DE-4AF4-B507-309F0FD33914}" type="presParOf" srcId="{4AF7378B-FD01-44E2-9F10-14A2A2C00854}" destId="{964B22DC-F860-4C2F-AE1B-E40A0849ADDA}" srcOrd="2" destOrd="0" presId="urn:microsoft.com/office/officeart/2005/8/layout/matrix2"/>
    <dgm:cxn modelId="{32F01EF5-66ED-4EC4-BF1D-84454AC5284F}" type="presParOf" srcId="{4AF7378B-FD01-44E2-9F10-14A2A2C00854}" destId="{6756EC93-37A5-4909-B74B-8FF7A695A1DB}" srcOrd="3" destOrd="0" presId="urn:microsoft.com/office/officeart/2005/8/layout/matrix2"/>
    <dgm:cxn modelId="{8FE43CD6-796B-4165-9734-DCAA6603ED05}" type="presParOf" srcId="{4AF7378B-FD01-44E2-9F10-14A2A2C00854}" destId="{91BE6CF9-7D79-457B-891C-CDEB6466F97A}"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0.77874</cdr:x>
      <cdr:y>0.17501</cdr:y>
    </cdr:from>
    <cdr:to>
      <cdr:x>0.97999</cdr:x>
      <cdr:y>0.28638</cdr:y>
    </cdr:to>
    <cdr:sp macro="" textlink="">
      <cdr:nvSpPr>
        <cdr:cNvPr id="2" name="TextBox 1"/>
        <cdr:cNvSpPr txBox="1"/>
      </cdr:nvSpPr>
      <cdr:spPr>
        <a:xfrm xmlns:a="http://schemas.openxmlformats.org/drawingml/2006/main">
          <a:off x="6408712" y="792088"/>
          <a:ext cx="1656184"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dirty="0" smtClean="0">
              <a:latin typeface="Arial" panose="020B0604020202020204" pitchFamily="34" charset="0"/>
              <a:cs typeface="Arial" panose="020B0604020202020204" pitchFamily="34" charset="0"/>
            </a:rPr>
            <a:t>Cumulative total</a:t>
          </a:r>
        </a:p>
        <a:p xmlns:a="http://schemas.openxmlformats.org/drawingml/2006/main">
          <a:r>
            <a:rPr lang="en-GB" sz="1200" dirty="0" smtClean="0">
              <a:latin typeface="Arial" panose="020B0604020202020204" pitchFamily="34" charset="0"/>
              <a:cs typeface="Arial" panose="020B0604020202020204" pitchFamily="34" charset="0"/>
            </a:rPr>
            <a:t>Jun 14 – Aug 14</a:t>
          </a:r>
          <a:endParaRPr lang="en-GB" sz="120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0.0781</cdr:x>
      <cdr:y>0.19463</cdr:y>
    </cdr:from>
    <cdr:to>
      <cdr:x>0.1311</cdr:x>
      <cdr:y>0.73738</cdr:y>
    </cdr:to>
    <cdr:sp macro="" textlink="">
      <cdr:nvSpPr>
        <cdr:cNvPr id="2" name="TextBox 1"/>
        <cdr:cNvSpPr txBox="1"/>
      </cdr:nvSpPr>
      <cdr:spPr>
        <a:xfrm xmlns:a="http://schemas.openxmlformats.org/drawingml/2006/main" rot="16200000">
          <a:off x="-214312" y="1675211"/>
          <a:ext cx="2214563" cy="4524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100" b="1"/>
            <a:t>Number of Women</a:t>
          </a:r>
        </a:p>
      </cdr:txBody>
    </cdr:sp>
  </cdr:relSizeAnchor>
  <cdr:relSizeAnchor xmlns:cdr="http://schemas.openxmlformats.org/drawingml/2006/chartDrawing">
    <cdr:from>
      <cdr:x>0.29149</cdr:x>
      <cdr:y>0.01663</cdr:y>
    </cdr:from>
    <cdr:to>
      <cdr:x>0.66248</cdr:x>
      <cdr:y>0.13627</cdr:y>
    </cdr:to>
    <cdr:sp macro="" textlink="">
      <cdr:nvSpPr>
        <cdr:cNvPr id="3" name="TextBox 2"/>
        <cdr:cNvSpPr txBox="1"/>
      </cdr:nvSpPr>
      <cdr:spPr>
        <a:xfrm xmlns:a="http://schemas.openxmlformats.org/drawingml/2006/main">
          <a:off x="2488407" y="67867"/>
          <a:ext cx="3167063" cy="4881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b="1"/>
            <a:t>CAITHNESS &amp; E SUTHERLAND CAB</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5F02874-3576-464F-AD11-E559924AF560}" type="datetimeFigureOut">
              <a:rPr lang="en-GB" smtClean="0"/>
              <a:t>21/03/2016</a:t>
            </a:fld>
            <a:endParaRPr lang="en-GB"/>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BDE2920D-30D1-44A9-9A93-8B697AA7F288}" type="slidenum">
              <a:rPr lang="en-GB" smtClean="0"/>
              <a:t>‹#›</a:t>
            </a:fld>
            <a:endParaRPr lang="en-GB"/>
          </a:p>
        </p:txBody>
      </p:sp>
    </p:spTree>
    <p:extLst>
      <p:ext uri="{BB962C8B-B14F-4D97-AF65-F5344CB8AC3E}">
        <p14:creationId xmlns:p14="http://schemas.microsoft.com/office/powerpoint/2010/main" val="2844015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14E536FB-7D96-4CFF-BDD6-C9D8DF89525E}" type="datetimeFigureOut">
              <a:rPr lang="en-GB" smtClean="0"/>
              <a:t>21/03/2016</a:t>
            </a:fld>
            <a:endParaRPr lang="en-GB"/>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BAA76543-96B5-4BE5-A7A5-07080FC02D67}" type="slidenum">
              <a:rPr lang="en-GB" smtClean="0"/>
              <a:t>‹#›</a:t>
            </a:fld>
            <a:endParaRPr lang="en-GB"/>
          </a:p>
        </p:txBody>
      </p:sp>
    </p:spTree>
    <p:extLst>
      <p:ext uri="{BB962C8B-B14F-4D97-AF65-F5344CB8AC3E}">
        <p14:creationId xmlns:p14="http://schemas.microsoft.com/office/powerpoint/2010/main" val="316691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South </a:t>
            </a:r>
            <a:r>
              <a:rPr lang="en-GB" dirty="0" err="1" smtClean="0"/>
              <a:t>lanarkshire</a:t>
            </a:r>
            <a:endParaRPr lang="en-GB" dirty="0"/>
          </a:p>
        </p:txBody>
      </p:sp>
      <p:sp>
        <p:nvSpPr>
          <p:cNvPr id="4" name="Slide Number Placeholder 3"/>
          <p:cNvSpPr>
            <a:spLocks noGrp="1"/>
          </p:cNvSpPr>
          <p:nvPr>
            <p:ph type="sldNum" sz="quarter" idx="10"/>
          </p:nvPr>
        </p:nvSpPr>
        <p:spPr/>
        <p:txBody>
          <a:bodyPr/>
          <a:lstStyle/>
          <a:p>
            <a:fld id="{6A34DFD9-A0F5-4663-99A9-FA6F6836142A}" type="slidenum">
              <a:rPr lang="en-GB" smtClean="0"/>
              <a:t>6</a:t>
            </a:fld>
            <a:endParaRPr lang="en-GB"/>
          </a:p>
        </p:txBody>
      </p:sp>
    </p:spTree>
    <p:extLst>
      <p:ext uri="{BB962C8B-B14F-4D97-AF65-F5344CB8AC3E}">
        <p14:creationId xmlns:p14="http://schemas.microsoft.com/office/powerpoint/2010/main" val="21435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A76543-96B5-4BE5-A7A5-07080FC02D67}" type="slidenum">
              <a:rPr lang="en-GB" smtClean="0"/>
              <a:t>8</a:t>
            </a:fld>
            <a:endParaRPr lang="en-GB"/>
          </a:p>
        </p:txBody>
      </p:sp>
    </p:spTree>
    <p:extLst>
      <p:ext uri="{BB962C8B-B14F-4D97-AF65-F5344CB8AC3E}">
        <p14:creationId xmlns:p14="http://schemas.microsoft.com/office/powerpoint/2010/main" val="2403557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A76543-96B5-4BE5-A7A5-07080FC02D67}" type="slidenum">
              <a:rPr lang="en-GB" smtClean="0"/>
              <a:t>10</a:t>
            </a:fld>
            <a:endParaRPr lang="en-GB"/>
          </a:p>
        </p:txBody>
      </p:sp>
    </p:spTree>
    <p:extLst>
      <p:ext uri="{BB962C8B-B14F-4D97-AF65-F5344CB8AC3E}">
        <p14:creationId xmlns:p14="http://schemas.microsoft.com/office/powerpoint/2010/main" val="1831260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A76543-96B5-4BE5-A7A5-07080FC02D67}" type="slidenum">
              <a:rPr lang="en-GB" smtClean="0"/>
              <a:t>11</a:t>
            </a:fld>
            <a:endParaRPr lang="en-GB"/>
          </a:p>
        </p:txBody>
      </p:sp>
    </p:spTree>
    <p:extLst>
      <p:ext uri="{BB962C8B-B14F-4D97-AF65-F5344CB8AC3E}">
        <p14:creationId xmlns:p14="http://schemas.microsoft.com/office/powerpoint/2010/main" val="1831260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A76543-96B5-4BE5-A7A5-07080FC02D67}" type="slidenum">
              <a:rPr lang="en-GB" smtClean="0"/>
              <a:t>13</a:t>
            </a:fld>
            <a:endParaRPr lang="en-GB"/>
          </a:p>
        </p:txBody>
      </p:sp>
    </p:spTree>
    <p:extLst>
      <p:ext uri="{BB962C8B-B14F-4D97-AF65-F5344CB8AC3E}">
        <p14:creationId xmlns:p14="http://schemas.microsoft.com/office/powerpoint/2010/main" val="1058966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A76543-96B5-4BE5-A7A5-07080FC02D67}" type="slidenum">
              <a:rPr lang="en-GB" smtClean="0"/>
              <a:t>14</a:t>
            </a:fld>
            <a:endParaRPr lang="en-GB"/>
          </a:p>
        </p:txBody>
      </p:sp>
    </p:spTree>
    <p:extLst>
      <p:ext uri="{BB962C8B-B14F-4D97-AF65-F5344CB8AC3E}">
        <p14:creationId xmlns:p14="http://schemas.microsoft.com/office/powerpoint/2010/main" val="4157408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A76543-96B5-4BE5-A7A5-07080FC02D67}" type="slidenum">
              <a:rPr lang="en-GB" smtClean="0"/>
              <a:t>17</a:t>
            </a:fld>
            <a:endParaRPr lang="en-GB"/>
          </a:p>
        </p:txBody>
      </p:sp>
    </p:spTree>
    <p:extLst>
      <p:ext uri="{BB962C8B-B14F-4D97-AF65-F5344CB8AC3E}">
        <p14:creationId xmlns:p14="http://schemas.microsoft.com/office/powerpoint/2010/main" val="29774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A76543-96B5-4BE5-A7A5-07080FC02D67}" type="slidenum">
              <a:rPr lang="en-GB" smtClean="0"/>
              <a:t>22</a:t>
            </a:fld>
            <a:endParaRPr lang="en-GB"/>
          </a:p>
        </p:txBody>
      </p:sp>
    </p:spTree>
    <p:extLst>
      <p:ext uri="{BB962C8B-B14F-4D97-AF65-F5344CB8AC3E}">
        <p14:creationId xmlns:p14="http://schemas.microsoft.com/office/powerpoint/2010/main" val="1815829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926D0C-6F03-41E9-801D-1DEBED98C944}"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42777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26D0C-6F03-41E9-801D-1DEBED98C944}"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376855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26D0C-6F03-41E9-801D-1DEBED98C944}"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231923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26D0C-6F03-41E9-801D-1DEBED98C944}"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225052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926D0C-6F03-41E9-801D-1DEBED98C944}"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833818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A926D0C-6F03-41E9-801D-1DEBED98C944}"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235046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A926D0C-6F03-41E9-801D-1DEBED98C944}" type="datetimeFigureOut">
              <a:rPr lang="en-GB" smtClean="0"/>
              <a:t>21/03/2016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00065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A926D0C-6F03-41E9-801D-1DEBED98C944}" type="datetimeFigureOut">
              <a:rPr lang="en-GB" smtClean="0"/>
              <a:t>21/03/2016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71117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26D0C-6F03-41E9-801D-1DEBED98C944}" type="datetimeFigureOut">
              <a:rPr lang="en-GB" smtClean="0"/>
              <a:t>21/03/2016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201707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26D0C-6F03-41E9-801D-1DEBED98C944}"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27820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26D0C-6F03-41E9-801D-1DEBED98C944}"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43D3A-2C1F-4B30-B5AF-B1C36C8D9EC2}" type="slidenum">
              <a:rPr lang="en-GB" smtClean="0"/>
              <a:t>‹#›</a:t>
            </a:fld>
            <a:endParaRPr lang="en-GB"/>
          </a:p>
        </p:txBody>
      </p:sp>
    </p:spTree>
    <p:extLst>
      <p:ext uri="{BB962C8B-B14F-4D97-AF65-F5344CB8AC3E}">
        <p14:creationId xmlns:p14="http://schemas.microsoft.com/office/powerpoint/2010/main" val="163729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26D0C-6F03-41E9-801D-1DEBED98C944}" type="datetimeFigureOut">
              <a:rPr lang="en-GB" smtClean="0"/>
              <a:t>21/03/2016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3D3A-2C1F-4B30-B5AF-B1C36C8D9EC2}" type="slidenum">
              <a:rPr lang="en-GB" smtClean="0"/>
              <a:t>‹#›</a:t>
            </a:fld>
            <a:endParaRPr lang="en-GB"/>
          </a:p>
        </p:txBody>
      </p:sp>
    </p:spTree>
    <p:extLst>
      <p:ext uri="{BB962C8B-B14F-4D97-AF65-F5344CB8AC3E}">
        <p14:creationId xmlns:p14="http://schemas.microsoft.com/office/powerpoint/2010/main" val="3446388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6912"/>
            <a:ext cx="7772400" cy="1368152"/>
          </a:xfrm>
        </p:spPr>
        <p:txBody>
          <a:bodyPr>
            <a:normAutofit fontScale="90000"/>
          </a:bodyPr>
          <a:lstStyle/>
          <a:p>
            <a:r>
              <a:rPr lang="en-GB" dirty="0" smtClean="0"/>
              <a:t>Midwifery Income Maximisation Project</a:t>
            </a:r>
            <a:r>
              <a:rPr lang="en-GB" dirty="0"/>
              <a:t/>
            </a:r>
            <a:br>
              <a:rPr lang="en-GB" dirty="0"/>
            </a:br>
            <a:endParaRPr lang="en-GB" dirty="0"/>
          </a:p>
        </p:txBody>
      </p:sp>
      <p:sp>
        <p:nvSpPr>
          <p:cNvPr id="3" name="Subtitle 2"/>
          <p:cNvSpPr>
            <a:spLocks noGrp="1"/>
          </p:cNvSpPr>
          <p:nvPr>
            <p:ph type="subTitle" idx="1"/>
          </p:nvPr>
        </p:nvSpPr>
        <p:spPr>
          <a:xfrm>
            <a:off x="1371600" y="4941168"/>
            <a:ext cx="6400800" cy="697632"/>
          </a:xfrm>
        </p:spPr>
        <p:txBody>
          <a:bodyPr>
            <a:normAutofit fontScale="70000" lnSpcReduction="20000"/>
          </a:bodyPr>
          <a:lstStyle/>
          <a:p>
            <a:r>
              <a:rPr lang="en-GB" dirty="0" smtClean="0"/>
              <a:t>Sandra Harrington</a:t>
            </a:r>
          </a:p>
          <a:p>
            <a:r>
              <a:rPr lang="en-GB" dirty="0" smtClean="0"/>
              <a:t>Midwifery Development Officer</a:t>
            </a:r>
            <a:endParaRPr lang="en-GB" dirty="0"/>
          </a:p>
        </p:txBody>
      </p:sp>
    </p:spTree>
    <p:extLst>
      <p:ext uri="{BB962C8B-B14F-4D97-AF65-F5344CB8AC3E}">
        <p14:creationId xmlns:p14="http://schemas.microsoft.com/office/powerpoint/2010/main" val="4004104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noAutofit/>
          </a:bodyPr>
          <a:lstStyle/>
          <a:p>
            <a:r>
              <a:rPr lang="en-GB" sz="3200" dirty="0">
                <a:latin typeface="+mn-lt"/>
                <a:cs typeface="Arial" panose="020B0604020202020204" pitchFamily="34" charset="0"/>
              </a:rPr>
              <a:t>How customers benefit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8187209"/>
              </p:ext>
            </p:extLst>
          </p:nvPr>
        </p:nvGraphicFramePr>
        <p:xfrm>
          <a:off x="379766" y="1700809"/>
          <a:ext cx="8296690" cy="4221480"/>
        </p:xfrm>
        <a:graphic>
          <a:graphicData uri="http://schemas.openxmlformats.org/drawingml/2006/table">
            <a:tbl>
              <a:tblPr firstRow="1" bandRow="1">
                <a:tableStyleId>{21E4AEA4-8DFA-4A89-87EB-49C32662AFE0}</a:tableStyleId>
              </a:tblPr>
              <a:tblGrid>
                <a:gridCol w="8296690"/>
              </a:tblGrid>
              <a:tr h="3907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cs typeface="Arial" panose="020B0604020202020204" pitchFamily="34" charset="0"/>
                        </a:rPr>
                        <a:t>Client and her partner  have been living off their savings, she had to give up work due to ill health and her partner was made redundant, we advised clients to claim Employment</a:t>
                      </a:r>
                      <a:r>
                        <a:rPr lang="en-GB" sz="1800" baseline="0" dirty="0" smtClean="0">
                          <a:latin typeface="+mj-lt"/>
                          <a:cs typeface="Arial" panose="020B0604020202020204" pitchFamily="34" charset="0"/>
                        </a:rPr>
                        <a:t> and Support Allowance (ESA)</a:t>
                      </a:r>
                      <a:r>
                        <a:rPr lang="en-GB" sz="1800" dirty="0" smtClean="0">
                          <a:latin typeface="+mj-lt"/>
                          <a:cs typeface="Arial" panose="020B0604020202020204" pitchFamily="34" charset="0"/>
                        </a:rPr>
                        <a:t>, (they were able to make the claim themselves) Housing Benefit (HB), Council</a:t>
                      </a:r>
                      <a:r>
                        <a:rPr lang="en-GB" sz="1800" baseline="0" dirty="0" smtClean="0">
                          <a:latin typeface="+mj-lt"/>
                          <a:cs typeface="Arial" panose="020B0604020202020204" pitchFamily="34" charset="0"/>
                        </a:rPr>
                        <a:t> Tax Reduction(CTR) and a Discretionary Housing Payment(DHP)</a:t>
                      </a:r>
                      <a:r>
                        <a:rPr lang="en-GB" sz="1800" dirty="0" smtClean="0">
                          <a:latin typeface="+mj-lt"/>
                          <a:cs typeface="Arial" panose="020B0604020202020204" pitchFamily="34" charset="0"/>
                        </a:rPr>
                        <a:t> and discussed benefits when the child is born. </a:t>
                      </a:r>
                      <a:r>
                        <a:rPr kumimoji="0" lang="en-GB" sz="1800" u="none" strike="noStrike" kern="1200" cap="none" spc="0" normalizeH="0" baseline="0" noProof="0" dirty="0" smtClean="0">
                          <a:ln>
                            <a:noFill/>
                          </a:ln>
                          <a:effectLst/>
                          <a:uLnTx/>
                          <a:uFillTx/>
                          <a:latin typeface="+mj-lt"/>
                          <a:cs typeface="Arial" panose="020B0604020202020204" pitchFamily="34" charset="0"/>
                        </a:rPr>
                        <a:t>Our Income Max adviser will also make contact with the client nearer her due date to offer more assistance. In addition to this money advice have also supported this family. </a:t>
                      </a:r>
                      <a:r>
                        <a:rPr lang="en-GB" sz="1800" dirty="0" smtClean="0">
                          <a:latin typeface="+mj-lt"/>
                          <a:cs typeface="Arial" panose="020B0604020202020204" pitchFamily="34" charset="0"/>
                        </a:rPr>
                        <a:t>Gain to 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cs typeface="Arial" panose="020B0604020202020204" pitchFamily="34" charset="0"/>
                        </a:rPr>
                        <a:t>ESA - £113.70 per week (in assessment phase). £1364.40</a:t>
                      </a:r>
                      <a:r>
                        <a:rPr lang="en-GB" sz="1800" baseline="0" dirty="0" smtClean="0">
                          <a:latin typeface="+mj-lt"/>
                          <a:cs typeface="Arial" panose="020B0604020202020204" pitchFamily="34" charset="0"/>
                        </a:rPr>
                        <a:t> lump sum</a:t>
                      </a:r>
                      <a:r>
                        <a:rPr lang="en-GB" sz="1800" dirty="0" smtClean="0">
                          <a:latin typeface="+mj-lt"/>
                          <a:cs typeface="Arial" panose="020B0604020202020204" pitchFamily="34" charset="0"/>
                        </a:rPr>
                        <a:t> </a:t>
                      </a:r>
                    </a:p>
                    <a:p>
                      <a:r>
                        <a:rPr lang="en-GB" sz="1800" dirty="0" smtClean="0">
                          <a:latin typeface="+mj-lt"/>
                          <a:cs typeface="Arial" panose="020B0604020202020204" pitchFamily="34" charset="0"/>
                        </a:rPr>
                        <a:t>HB - £90.90 a week with benefit backdated. £2272.50 lump sum</a:t>
                      </a:r>
                    </a:p>
                    <a:p>
                      <a:r>
                        <a:rPr lang="en-GB" sz="1800" dirty="0" smtClean="0">
                          <a:latin typeface="+mj-lt"/>
                          <a:cs typeface="Arial" panose="020B0604020202020204" pitchFamily="34" charset="0"/>
                        </a:rPr>
                        <a:t>CTR - £22.30 a week with a backdate.</a:t>
                      </a:r>
                      <a:r>
                        <a:rPr lang="en-GB" sz="1800" baseline="0" dirty="0" smtClean="0">
                          <a:latin typeface="+mj-lt"/>
                          <a:cs typeface="Arial" panose="020B0604020202020204" pitchFamily="34" charset="0"/>
                        </a:rPr>
                        <a:t> </a:t>
                      </a:r>
                      <a:r>
                        <a:rPr lang="en-GB" sz="1800" dirty="0" smtClean="0">
                          <a:latin typeface="+mj-lt"/>
                          <a:cs typeface="Arial" panose="020B0604020202020204" pitchFamily="34" charset="0"/>
                        </a:rPr>
                        <a:t> £557.50 lump sum</a:t>
                      </a:r>
                    </a:p>
                    <a:p>
                      <a:r>
                        <a:rPr lang="en-GB" sz="1800" dirty="0" smtClean="0">
                          <a:latin typeface="+mj-lt"/>
                          <a:cs typeface="Arial" panose="020B0604020202020204" pitchFamily="34" charset="0"/>
                        </a:rPr>
                        <a:t>DHP - £870.46 </a:t>
                      </a:r>
                    </a:p>
                    <a:p>
                      <a:r>
                        <a:rPr lang="en-GB" sz="1800" dirty="0" smtClean="0">
                          <a:latin typeface="+mj-lt"/>
                          <a:cs typeface="Arial" panose="020B0604020202020204" pitchFamily="34" charset="0"/>
                        </a:rPr>
                        <a:t>Total Benefit gain: </a:t>
                      </a:r>
                      <a:r>
                        <a:rPr lang="en-GB" sz="1800" u="sng" dirty="0" smtClean="0">
                          <a:latin typeface="+mj-lt"/>
                          <a:cs typeface="Arial" panose="020B0604020202020204" pitchFamily="34" charset="0"/>
                        </a:rPr>
                        <a:t>£226.90 per </a:t>
                      </a:r>
                      <a:r>
                        <a:rPr lang="en-GB" sz="1800" u="none" dirty="0" smtClean="0">
                          <a:latin typeface="+mj-lt"/>
                          <a:cs typeface="Arial" panose="020B0604020202020204" pitchFamily="34" charset="0"/>
                        </a:rPr>
                        <a:t>week / </a:t>
                      </a:r>
                      <a:r>
                        <a:rPr lang="en-GB" sz="1800" dirty="0" smtClean="0">
                          <a:latin typeface="+mj-lt"/>
                          <a:cs typeface="Arial" panose="020B0604020202020204" pitchFamily="34" charset="0"/>
                        </a:rPr>
                        <a:t>lump sum £4,194.40</a:t>
                      </a:r>
                    </a:p>
                    <a:p>
                      <a:endParaRPr lang="en-GB" sz="1800" dirty="0" smtClean="0">
                        <a:solidFill>
                          <a:schemeClr val="tx1"/>
                        </a:solidFill>
                        <a:latin typeface="Arial" panose="020B0604020202020204" pitchFamily="34" charset="0"/>
                        <a:cs typeface="Arial" panose="020B0604020202020204" pitchFamily="34" charset="0"/>
                      </a:endParaRPr>
                    </a:p>
                  </a:txBody>
                  <a:tcPr marL="91439" marR="91439"/>
                </a:tc>
              </a:tr>
              <a:tr h="268993">
                <a:tc>
                  <a:txBody>
                    <a:bodyPr/>
                    <a:lstStyle/>
                    <a:p>
                      <a:pPr>
                        <a:spcAft>
                          <a:spcPts val="0"/>
                        </a:spcAft>
                      </a:pPr>
                      <a:endParaRPr kumimoji="0" lang="en-GB" sz="13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endParaRPr>
                    </a:p>
                  </a:txBody>
                  <a:tcPr marL="91439" marR="91439"/>
                </a:tc>
              </a:tr>
            </a:tbl>
          </a:graphicData>
        </a:graphic>
      </p:graphicFrame>
      <p:pic>
        <p:nvPicPr>
          <p:cNvPr id="5" name="Picture 2" descr="NHS Highlan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gavmunro\AppData\Local\Microsoft\Windows\Temporary Internet Files\Content.IE5\P3GN4ADW\Council_Logo_Colou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0" y="587587"/>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545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noAutofit/>
          </a:bodyPr>
          <a:lstStyle/>
          <a:p>
            <a:r>
              <a:rPr lang="en-GB" sz="3200" dirty="0">
                <a:latin typeface="+mn-lt"/>
                <a:cs typeface="Arial" panose="020B0604020202020204" pitchFamily="34" charset="0"/>
              </a:rPr>
              <a:t>How customers benefit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9072973"/>
              </p:ext>
            </p:extLst>
          </p:nvPr>
        </p:nvGraphicFramePr>
        <p:xfrm>
          <a:off x="252839" y="1700808"/>
          <a:ext cx="8301609" cy="5044440"/>
        </p:xfrm>
        <a:graphic>
          <a:graphicData uri="http://schemas.openxmlformats.org/drawingml/2006/table">
            <a:tbl>
              <a:tblPr firstRow="1" bandRow="1">
                <a:tableStyleId>{21E4AEA4-8DFA-4A89-87EB-49C32662AFE0}</a:tableStyleId>
              </a:tblPr>
              <a:tblGrid>
                <a:gridCol w="8301609"/>
              </a:tblGrid>
              <a:tr h="264797">
                <a:tc>
                  <a:txBody>
                    <a:bodyPr/>
                    <a:lstStyle/>
                    <a:p>
                      <a:endParaRPr lang="en-GB" sz="1300" dirty="0" smtClean="0">
                        <a:solidFill>
                          <a:schemeClr val="tx1"/>
                        </a:solidFill>
                        <a:latin typeface="Arial" panose="020B0604020202020204" pitchFamily="34" charset="0"/>
                        <a:cs typeface="Arial" panose="020B0604020202020204" pitchFamily="34" charset="0"/>
                      </a:endParaRPr>
                    </a:p>
                  </a:txBody>
                  <a:tcPr marL="91439" marR="91439"/>
                </a:tc>
              </a:tr>
              <a:tr h="2815211">
                <a:tc>
                  <a:txBody>
                    <a:bodyPr/>
                    <a:lstStyle/>
                    <a:p>
                      <a:pPr>
                        <a:spcAft>
                          <a:spcPts val="0"/>
                        </a:spcAft>
                      </a:pPr>
                      <a:r>
                        <a:rPr lang="en-GB" sz="1800" b="1" dirty="0" smtClean="0">
                          <a:effectLst/>
                          <a:latin typeface="+mj-lt"/>
                          <a:ea typeface="Calibri"/>
                          <a:cs typeface="Arial" panose="020B0604020202020204" pitchFamily="34" charset="0"/>
                        </a:rPr>
                        <a:t>Client</a:t>
                      </a:r>
                      <a:r>
                        <a:rPr lang="en-GB" sz="1800" b="1" baseline="0" dirty="0" smtClean="0">
                          <a:effectLst/>
                          <a:latin typeface="+mj-lt"/>
                          <a:ea typeface="Calibri"/>
                          <a:cs typeface="Arial" panose="020B0604020202020204" pitchFamily="34" charset="0"/>
                        </a:rPr>
                        <a:t> </a:t>
                      </a:r>
                      <a:r>
                        <a:rPr lang="en-GB" sz="1800" b="1" dirty="0" smtClean="0">
                          <a:effectLst/>
                          <a:latin typeface="+mj-lt"/>
                          <a:ea typeface="Calibri"/>
                          <a:cs typeface="Arial" panose="020B0604020202020204" pitchFamily="34" charset="0"/>
                        </a:rPr>
                        <a:t>and her husband arrived in Scotland in July 14. They were living in a private rent with a Notice to Quit (NTQ). Client has not worked since entering the UK and her husband works 40 hours per week. The couple were referred towards the end of August as they had to leave their private rented property by the 30</a:t>
                      </a:r>
                      <a:r>
                        <a:rPr lang="en-GB" sz="1800" b="1" baseline="30000" dirty="0" smtClean="0">
                          <a:effectLst/>
                          <a:latin typeface="+mj-lt"/>
                          <a:ea typeface="Calibri"/>
                          <a:cs typeface="Arial" panose="020B0604020202020204" pitchFamily="34" charset="0"/>
                        </a:rPr>
                        <a:t>th</a:t>
                      </a:r>
                      <a:r>
                        <a:rPr lang="en-GB" sz="1800" b="1" dirty="0" smtClean="0">
                          <a:effectLst/>
                          <a:latin typeface="+mj-lt"/>
                          <a:ea typeface="Calibri"/>
                          <a:cs typeface="Arial" panose="020B0604020202020204" pitchFamily="34" charset="0"/>
                        </a:rPr>
                        <a:t> August 14. Our Income Max Adviser made an immediate referral to the Homeless Prevention Team who are currently working with the family. </a:t>
                      </a:r>
                    </a:p>
                    <a:p>
                      <a:pPr>
                        <a:spcAft>
                          <a:spcPts val="0"/>
                        </a:spcAft>
                      </a:pPr>
                      <a:r>
                        <a:rPr lang="en-GB" sz="1800" b="1" dirty="0" smtClean="0">
                          <a:effectLst/>
                          <a:latin typeface="+mj-lt"/>
                          <a:ea typeface="Calibri"/>
                          <a:cs typeface="Arial" panose="020B0604020202020204" pitchFamily="34" charset="0"/>
                        </a:rPr>
                        <a:t>Our Income Max Adviser undertook a benefits check for the couple, if they satisfy the DWP Habitual Residence Test they will have potential benefit gains when the baby is born in November 14 of:</a:t>
                      </a:r>
                    </a:p>
                    <a:p>
                      <a:pPr>
                        <a:spcAft>
                          <a:spcPts val="0"/>
                        </a:spcAft>
                      </a:pPr>
                      <a:r>
                        <a:rPr lang="en-GB" sz="1800" b="1" dirty="0" smtClean="0">
                          <a:effectLst/>
                          <a:latin typeface="+mj-lt"/>
                          <a:ea typeface="Calibri"/>
                          <a:cs typeface="Arial" panose="020B0604020202020204" pitchFamily="34" charset="0"/>
                        </a:rPr>
                        <a:t> </a:t>
                      </a:r>
                    </a:p>
                    <a:p>
                      <a:pPr marL="342900" lvl="0" indent="-342900">
                        <a:spcAft>
                          <a:spcPts val="0"/>
                        </a:spcAft>
                        <a:buFont typeface="Symbol"/>
                        <a:buChar char=""/>
                      </a:pPr>
                      <a:r>
                        <a:rPr lang="en-GB" sz="1800" b="1" dirty="0" smtClean="0">
                          <a:effectLst/>
                          <a:latin typeface="+mj-lt"/>
                          <a:ea typeface="Calibri"/>
                          <a:cs typeface="Arial" panose="020B0604020202020204" pitchFamily="34" charset="0"/>
                        </a:rPr>
                        <a:t>Housing Benefit £53.77 / Council Tax Reduction £2.64 / Working Tax Credits £90.86 </a:t>
                      </a:r>
                    </a:p>
                    <a:p>
                      <a:pPr marL="342900" lvl="0" indent="-342900">
                        <a:spcAft>
                          <a:spcPts val="0"/>
                        </a:spcAft>
                        <a:buFont typeface="Symbol"/>
                        <a:buChar char=""/>
                      </a:pPr>
                      <a:r>
                        <a:rPr lang="en-GB" sz="1800" b="1" dirty="0" smtClean="0">
                          <a:effectLst/>
                          <a:latin typeface="+mj-lt"/>
                          <a:ea typeface="Calibri"/>
                          <a:cs typeface="Arial" panose="020B0604020202020204" pitchFamily="34" charset="0"/>
                        </a:rPr>
                        <a:t>Child Tax Credits £63.28  / Child Benefit £20.50</a:t>
                      </a:r>
                      <a:r>
                        <a:rPr lang="en-GB" sz="1800" b="1" baseline="0" dirty="0" smtClean="0">
                          <a:effectLst/>
                          <a:latin typeface="+mj-lt"/>
                          <a:ea typeface="Calibri"/>
                          <a:cs typeface="Arial" panose="020B0604020202020204" pitchFamily="34" charset="0"/>
                        </a:rPr>
                        <a:t> = </a:t>
                      </a:r>
                      <a:r>
                        <a:rPr lang="en-GB" sz="1800" b="1" dirty="0" smtClean="0">
                          <a:effectLst/>
                          <a:latin typeface="+mj-lt"/>
                          <a:ea typeface="Calibri"/>
                          <a:cs typeface="Arial" panose="020B0604020202020204" pitchFamily="34" charset="0"/>
                        </a:rPr>
                        <a:t>Potential total benefit gain per week: </a:t>
                      </a:r>
                      <a:r>
                        <a:rPr lang="en-GB" sz="1800" b="1" u="sng" dirty="0" smtClean="0">
                          <a:effectLst/>
                          <a:latin typeface="+mj-lt"/>
                          <a:ea typeface="Calibri"/>
                          <a:cs typeface="Arial" panose="020B0604020202020204" pitchFamily="34" charset="0"/>
                        </a:rPr>
                        <a:t>£231.05</a:t>
                      </a:r>
                    </a:p>
                    <a:p>
                      <a:pPr>
                        <a:spcAft>
                          <a:spcPts val="0"/>
                        </a:spcAft>
                      </a:pPr>
                      <a:endParaRPr lang="en-GB" sz="1800" b="1" dirty="0" smtClean="0">
                        <a:effectLst/>
                        <a:latin typeface="+mj-lt"/>
                        <a:ea typeface="Calibri"/>
                        <a:cs typeface="Arial" panose="020B0604020202020204" pitchFamily="34" charset="0"/>
                      </a:endParaRPr>
                    </a:p>
                    <a:p>
                      <a:pPr>
                        <a:spcAft>
                          <a:spcPts val="0"/>
                        </a:spcAft>
                      </a:pPr>
                      <a:r>
                        <a:rPr lang="en-GB" sz="1800" b="1" dirty="0" smtClean="0">
                          <a:effectLst/>
                          <a:latin typeface="+mj-lt"/>
                          <a:ea typeface="Calibri"/>
                          <a:cs typeface="Arial" panose="020B0604020202020204" pitchFamily="34" charset="0"/>
                        </a:rPr>
                        <a:t>Our Income Max Adviser and the Homeless Prevention Team continue to work with this family.</a:t>
                      </a:r>
                      <a:endParaRPr kumimoji="0" lang="en-GB" sz="18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endParaRPr>
                    </a:p>
                  </a:txBody>
                  <a:tcPr marL="91439" marR="91439"/>
                </a:tc>
              </a:tr>
            </a:tbl>
          </a:graphicData>
        </a:graphic>
      </p:graphicFrame>
      <p:pic>
        <p:nvPicPr>
          <p:cNvPr id="5" name="Picture 2" descr="NHS Highlan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gavmunro\AppData\Local\Microsoft\Windows\Temporary Internet Files\Content.IE5\P3GN4ADW\Council_Logo_Colou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0" y="587587"/>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634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normAutofit fontScale="90000"/>
          </a:bodyPr>
          <a:lstStyle/>
          <a:p>
            <a:r>
              <a:rPr lang="en-GB" sz="2800" dirty="0">
                <a:solidFill>
                  <a:prstClr val="black"/>
                </a:solidFill>
                <a:latin typeface="Arial" panose="020B0604020202020204" pitchFamily="34" charset="0"/>
                <a:cs typeface="Arial" panose="020B0604020202020204" pitchFamily="34" charset="0"/>
              </a:rPr>
              <a:t>Customer feedback</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5915218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NHS Highland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gavmunro\AppData\Local\Microsoft\Windows\Temporary Internet Files\Content.IE5\P3GN4ADW\Council_Logo_Colour.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59632" y="558205"/>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205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79686"/>
          </a:xfrm>
        </p:spPr>
        <p:txBody>
          <a:bodyPr>
            <a:normAutofit/>
          </a:bodyPr>
          <a:lstStyle/>
          <a:p>
            <a:pPr algn="ctr"/>
            <a:r>
              <a:rPr lang="en-GB" sz="2800" dirty="0" smtClean="0"/>
              <a:t>Next Steps</a:t>
            </a:r>
            <a:endParaRPr lang="en-GB" sz="2800" dirty="0"/>
          </a:p>
        </p:txBody>
      </p:sp>
      <p:sp>
        <p:nvSpPr>
          <p:cNvPr id="4" name="Text Placeholder 3"/>
          <p:cNvSpPr>
            <a:spLocks noGrp="1"/>
          </p:cNvSpPr>
          <p:nvPr>
            <p:ph type="body" sz="half" idx="2"/>
          </p:nvPr>
        </p:nvSpPr>
        <p:spPr/>
        <p:txBody>
          <a:bodyPr/>
          <a:lstStyle/>
          <a:p>
            <a:pPr marL="285750" indent="-285750">
              <a:buFont typeface="Arial" pitchFamily="34" charset="0"/>
              <a:buChar char="•"/>
            </a:pPr>
            <a:endParaRPr lang="en-GB" dirty="0"/>
          </a:p>
          <a:p>
            <a:r>
              <a:rPr lang="en-GB" sz="2000" dirty="0"/>
              <a:t>Before implementation or </a:t>
            </a:r>
            <a:r>
              <a:rPr lang="en-GB" sz="2000" dirty="0" smtClean="0"/>
              <a:t>spreading</a:t>
            </a:r>
          </a:p>
          <a:p>
            <a:endParaRPr lang="en-GB" sz="2000" dirty="0"/>
          </a:p>
          <a:p>
            <a:pPr marL="285750" indent="-285750">
              <a:buFont typeface="Arial" pitchFamily="34" charset="0"/>
              <a:buChar char="•"/>
            </a:pPr>
            <a:r>
              <a:rPr lang="en-GB" sz="2000" dirty="0" smtClean="0"/>
              <a:t>Adjustments</a:t>
            </a:r>
          </a:p>
          <a:p>
            <a:pPr marL="285750" indent="-285750">
              <a:buFont typeface="Arial" pitchFamily="34" charset="0"/>
              <a:buChar char="•"/>
            </a:pPr>
            <a:r>
              <a:rPr lang="en-GB" sz="2000" dirty="0" smtClean="0"/>
              <a:t>Infrastructure</a:t>
            </a:r>
          </a:p>
          <a:p>
            <a:pPr marL="285750" indent="-285750">
              <a:buFont typeface="Arial" pitchFamily="34" charset="0"/>
              <a:buChar char="•"/>
            </a:pPr>
            <a:r>
              <a:rPr lang="en-GB" sz="2000" dirty="0" smtClean="0"/>
              <a:t>Belief in change</a:t>
            </a:r>
          </a:p>
          <a:p>
            <a:pPr marL="285750" indent="-285750">
              <a:buFont typeface="Arial" pitchFamily="34" charset="0"/>
              <a:buChar char="•"/>
            </a:pPr>
            <a:r>
              <a:rPr lang="en-GB" sz="2000" dirty="0" smtClean="0"/>
              <a:t>Accountable ownership</a:t>
            </a:r>
          </a:p>
          <a:p>
            <a:pPr marL="285750" indent="-285750">
              <a:buFont typeface="Arial" pitchFamily="34" charset="0"/>
              <a:buChar char="•"/>
            </a:pPr>
            <a:r>
              <a:rPr lang="en-GB" sz="2000" dirty="0" smtClean="0"/>
              <a:t>Resources</a:t>
            </a:r>
          </a:p>
          <a:p>
            <a:pPr marL="285750" indent="-285750">
              <a:buFont typeface="Arial" pitchFamily="34" charset="0"/>
              <a:buChar char="•"/>
            </a:pPr>
            <a:endParaRPr lang="en-GB"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779912" y="188640"/>
            <a:ext cx="5112567"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07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Spread</a:t>
            </a:r>
            <a:endParaRPr lang="en-GB" sz="3600" dirty="0"/>
          </a:p>
        </p:txBody>
      </p:sp>
      <p:sp>
        <p:nvSpPr>
          <p:cNvPr id="3" name="Content Placeholder 2"/>
          <p:cNvSpPr>
            <a:spLocks noGrp="1"/>
          </p:cNvSpPr>
          <p:nvPr>
            <p:ph idx="1"/>
          </p:nvPr>
        </p:nvSpPr>
        <p:spPr>
          <a:xfrm>
            <a:off x="457200" y="1600200"/>
            <a:ext cx="8229600" cy="4925144"/>
          </a:xfrm>
        </p:spPr>
        <p:txBody>
          <a:bodyPr>
            <a:normAutofit/>
          </a:bodyPr>
          <a:lstStyle/>
          <a:p>
            <a:r>
              <a:rPr lang="en-GB" sz="2400" b="1" dirty="0" smtClean="0"/>
              <a:t>Belief </a:t>
            </a:r>
            <a:r>
              <a:rPr lang="en-GB" sz="2400" b="1" dirty="0"/>
              <a:t>in change </a:t>
            </a:r>
            <a:r>
              <a:rPr lang="en-GB" sz="2400" dirty="0"/>
              <a:t>-</a:t>
            </a:r>
            <a:r>
              <a:rPr lang="en-GB" sz="2400" dirty="0" smtClean="0"/>
              <a:t> </a:t>
            </a:r>
            <a:r>
              <a:rPr lang="en-GB" sz="2400" dirty="0"/>
              <a:t>benefits were </a:t>
            </a:r>
            <a:r>
              <a:rPr lang="en-GB" sz="2400" dirty="0" smtClean="0"/>
              <a:t>substantial to families. Midwives were reassured that an expert was supporting family around income</a:t>
            </a:r>
            <a:endParaRPr lang="en-GB" sz="2400" b="1" dirty="0"/>
          </a:p>
          <a:p>
            <a:r>
              <a:rPr lang="en-GB" sz="2400" dirty="0" smtClean="0"/>
              <a:t>Wanted to test in busier team - decision </a:t>
            </a:r>
            <a:r>
              <a:rPr lang="en-GB" sz="2400" dirty="0"/>
              <a:t>made to rollout across whole of Highland</a:t>
            </a:r>
          </a:p>
          <a:p>
            <a:r>
              <a:rPr lang="en-GB" sz="2400" b="1" dirty="0" smtClean="0"/>
              <a:t>Resources and infrastructure </a:t>
            </a:r>
            <a:r>
              <a:rPr lang="en-GB" sz="2400" dirty="0" smtClean="0"/>
              <a:t>-bid submitted to Highland Council resources committee for additional funding – 2 options</a:t>
            </a:r>
          </a:p>
          <a:p>
            <a:r>
              <a:rPr lang="en-GB" sz="2400" b="1" dirty="0"/>
              <a:t>Make adjustments</a:t>
            </a:r>
            <a:r>
              <a:rPr lang="en-GB" sz="2400" dirty="0"/>
              <a:t> </a:t>
            </a:r>
            <a:r>
              <a:rPr lang="en-GB" sz="2400" dirty="0" smtClean="0"/>
              <a:t>develop </a:t>
            </a:r>
            <a:r>
              <a:rPr lang="en-GB" sz="2400" dirty="0"/>
              <a:t>project </a:t>
            </a:r>
            <a:r>
              <a:rPr lang="en-GB" sz="2400" dirty="0" smtClean="0"/>
              <a:t>contract. </a:t>
            </a:r>
            <a:r>
              <a:rPr lang="en-GB" sz="2400" dirty="0"/>
              <a:t>Alter </a:t>
            </a:r>
            <a:r>
              <a:rPr lang="en-GB" sz="2400" dirty="0" smtClean="0"/>
              <a:t>leaflet for families and request form. Review Driver Diagram</a:t>
            </a:r>
          </a:p>
          <a:p>
            <a:r>
              <a:rPr lang="en-GB" sz="2400" b="1" dirty="0" smtClean="0"/>
              <a:t>Accountable </a:t>
            </a:r>
            <a:r>
              <a:rPr lang="en-GB" sz="2400" b="1" dirty="0"/>
              <a:t>ownership</a:t>
            </a:r>
          </a:p>
          <a:p>
            <a:pPr marL="0" indent="0">
              <a:buNone/>
            </a:pPr>
            <a:r>
              <a:rPr lang="en-GB" sz="2400" dirty="0" smtClean="0"/>
              <a:t>     Met with all midwifery and CAB teams across Highland </a:t>
            </a:r>
          </a:p>
        </p:txBody>
      </p:sp>
      <p:pic>
        <p:nvPicPr>
          <p:cNvPr id="4" name="Picture 2" descr="NHS Highlan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gavmunro\AppData\Local\Microsoft\Windows\Temporary Internet Files\Content.IE5\P3GN4ADW\Council_Logo_Colou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0" y="587587"/>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725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
            <a:ext cx="7200800" cy="659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6896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0651615"/>
              </p:ext>
            </p:extLst>
          </p:nvPr>
        </p:nvGraphicFramePr>
        <p:xfrm>
          <a:off x="107504" y="188640"/>
          <a:ext cx="8856984" cy="6470176"/>
        </p:xfrm>
        <a:graphic>
          <a:graphicData uri="http://schemas.openxmlformats.org/drawingml/2006/table">
            <a:tbl>
              <a:tblPr firstRow="1" firstCol="1" bandRow="1">
                <a:tableStyleId>{5C22544A-7EE6-4342-B048-85BDC9FD1C3A}</a:tableStyleId>
              </a:tblPr>
              <a:tblGrid>
                <a:gridCol w="65587"/>
                <a:gridCol w="8791397"/>
              </a:tblGrid>
              <a:tr h="1051516">
                <a:tc>
                  <a:txBody>
                    <a:bodyPr/>
                    <a:lstStyle/>
                    <a:p>
                      <a:pPr>
                        <a:lnSpc>
                          <a:spcPct val="115000"/>
                        </a:lnSpc>
                      </a:pPr>
                      <a:endParaRPr lang="en-GB" sz="800" dirty="0">
                        <a:effectLst/>
                        <a:latin typeface="Calibri"/>
                      </a:endParaRPr>
                    </a:p>
                  </a:txBody>
                  <a:tcPr marL="0" marR="0" marT="0" marB="0"/>
                </a:tc>
                <a:tc>
                  <a:txBody>
                    <a:bodyPr/>
                    <a:lstStyle/>
                    <a:p>
                      <a:pPr fontAlgn="t">
                        <a:lnSpc>
                          <a:spcPct val="115000"/>
                        </a:lnSpc>
                        <a:spcAft>
                          <a:spcPts val="0"/>
                        </a:spcAft>
                      </a:pPr>
                      <a:r>
                        <a:rPr lang="en-US" sz="1200" b="0" dirty="0">
                          <a:effectLst/>
                        </a:rPr>
                        <a:t>Benefits, Tax Credits and National Insurance – Maternity Allowance, Universal Credit, Child Tax Credit, Working Tax Credit, Child Benefit, Guardian’s Benefit, Kinship Care Allowance, Jobseekers Allowance, Personal Independence Payment, Disability Living Allowance, Attendance Allowance, Carers Allowance, State Pension, Pension Credit, Scottish Welfare Fund, Social Fund, Housing Benefit, Income Support, Bereavement Benefits, Industrial Injuries Benefits, National Insurance.</a:t>
                      </a:r>
                      <a:endParaRPr lang="en-GB" sz="1200" b="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Debt</a:t>
                      </a:r>
                      <a:r>
                        <a:rPr lang="en-US" sz="1200" dirty="0">
                          <a:effectLst/>
                        </a:rPr>
                        <a:t> – Rent/mortgage arrears, credit card debt, phone debts, fuel debts, benefit/tax credit overpayments, debt remedies, </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Education</a:t>
                      </a:r>
                      <a:r>
                        <a:rPr lang="en-US" sz="1200" dirty="0">
                          <a:effectLst/>
                        </a:rPr>
                        <a:t> – Any issues arising from places providing education from preschool to further education, students, accommodation</a:t>
                      </a:r>
                      <a:endParaRPr lang="en-GB" sz="1200" dirty="0">
                        <a:effectLst/>
                        <a:latin typeface="Calibri"/>
                        <a:ea typeface="Calibri"/>
                        <a:cs typeface="Times New Roman"/>
                      </a:endParaRPr>
                    </a:p>
                  </a:txBody>
                  <a:tcPr marL="17686" marR="17686" marT="17686" marB="17686"/>
                </a:tc>
              </a:tr>
              <a:tr h="713564">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Employment</a:t>
                      </a:r>
                      <a:r>
                        <a:rPr lang="en-US" sz="1200" dirty="0">
                          <a:effectLst/>
                        </a:rPr>
                        <a:t> – Statutory Maternity Leave/Pay, Statutory Paternity Leave/Pay, Parental and Carers Rights, Terms and Conditions of Employment, Contractual and Statutory Sick leave/pay, Dismissal, Notice, Holiday leave/pay, Flexible Working Rights.</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Health and community care </a:t>
                      </a:r>
                      <a:r>
                        <a:rPr lang="en-US" sz="1200" dirty="0">
                          <a:effectLst/>
                        </a:rPr>
                        <a:t>– Carer Issues, Community Care Provision, Charging for Care, Information About Services.</a:t>
                      </a:r>
                      <a:endParaRPr lang="en-GB" sz="1200" dirty="0">
                        <a:effectLst/>
                        <a:latin typeface="Calibri"/>
                        <a:ea typeface="Calibri"/>
                        <a:cs typeface="Times New Roman"/>
                      </a:endParaRPr>
                    </a:p>
                  </a:txBody>
                  <a:tcPr marL="17686" marR="17686" marT="17686" marB="17686"/>
                </a:tc>
              </a:tr>
              <a:tr h="549864">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Housing</a:t>
                      </a:r>
                      <a:r>
                        <a:rPr lang="en-US" sz="1200" dirty="0">
                          <a:effectLst/>
                        </a:rPr>
                        <a:t> – Housing Applications and Allocation, Homelessness – threatened and actual, Homeless Prevention, Tenancy Agreements, Eviction, Rents and Deposits, Local Authority/Owner Occupier/Private Sector/Registered Social Landlord issues.</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Legal</a:t>
                      </a:r>
                      <a:r>
                        <a:rPr lang="en-US" sz="1200" dirty="0">
                          <a:effectLst/>
                        </a:rPr>
                        <a:t> – Divorce, Adoption, Residence, Interdicts, Sheriff Court actions, Compensation, Incapacity (Power of Attorney, Guardianship), Wills, Confirmation.</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NHS Concern or Complaint </a:t>
                      </a:r>
                      <a:r>
                        <a:rPr lang="en-US" sz="1200" dirty="0">
                          <a:effectLst/>
                        </a:rPr>
                        <a:t>– any feedback, concerns or complaints about NHS services generally dealt with through Patient Advisory and Support Service. </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Relationship</a:t>
                      </a:r>
                      <a:r>
                        <a:rPr lang="en-US" sz="1200" dirty="0">
                          <a:effectLst/>
                        </a:rPr>
                        <a:t> – Parental rights,  Child Support, Childminding/childcare, Adoption, Domestic abuse, Death and Bereavement,  </a:t>
                      </a:r>
                      <a:endParaRPr lang="en-GB" sz="1200" dirty="0">
                        <a:effectLst/>
                        <a:latin typeface="Calibri"/>
                        <a:ea typeface="Calibri"/>
                        <a:cs typeface="Times New Roman"/>
                      </a:endParaRPr>
                    </a:p>
                  </a:txBody>
                  <a:tcPr marL="17686" marR="17686" marT="17686" marB="17686"/>
                </a:tc>
              </a:tr>
              <a:tr h="216961">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Tax</a:t>
                      </a:r>
                      <a:r>
                        <a:rPr lang="en-US" sz="1200" dirty="0">
                          <a:effectLst/>
                        </a:rPr>
                        <a:t> – Income Tax, Council Tax including CT Reduction, Road Tax, VAT.</a:t>
                      </a:r>
                      <a:endParaRPr lang="en-GB" sz="1200"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Travel, transport and holidays </a:t>
                      </a:r>
                      <a:r>
                        <a:rPr lang="en-US" sz="1200" dirty="0">
                          <a:effectLst/>
                        </a:rPr>
                        <a:t>– Blue Badge Scheme, Travel Insurance, Concessionary bus travel, </a:t>
                      </a:r>
                      <a:endParaRPr lang="en-GB" sz="1200" dirty="0">
                        <a:effectLst/>
                        <a:latin typeface="Calibri"/>
                        <a:ea typeface="Calibri"/>
                        <a:cs typeface="Times New Roman"/>
                      </a:endParaRPr>
                    </a:p>
                  </a:txBody>
                  <a:tcPr marL="17686" marR="17686" marT="17686" marB="17686"/>
                </a:tc>
              </a:tr>
              <a:tr h="216961">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Utilities and communications – phones, fuel, broadband, contracts</a:t>
                      </a:r>
                      <a:endParaRPr lang="en-GB" sz="1200" b="1"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Financial Products and Services – banks, savings, credit, charities, financial products, HP, conditional sale, contracts</a:t>
                      </a:r>
                      <a:endParaRPr lang="en-GB" sz="1200" b="1" dirty="0">
                        <a:effectLst/>
                        <a:latin typeface="Calibri"/>
                        <a:ea typeface="Calibri"/>
                        <a:cs typeface="Times New Roman"/>
                      </a:endParaRPr>
                    </a:p>
                  </a:txBody>
                  <a:tcPr marL="17686" marR="17686" marT="17686" marB="17686"/>
                </a:tc>
              </a:tr>
              <a:tr h="382646">
                <a:tc>
                  <a:txBody>
                    <a:bodyPr/>
                    <a:lstStyle/>
                    <a:p>
                      <a:pPr>
                        <a:lnSpc>
                          <a:spcPct val="115000"/>
                        </a:lnSpc>
                      </a:pPr>
                      <a:endParaRPr lang="en-GB" sz="800">
                        <a:effectLst/>
                        <a:latin typeface="Calibri"/>
                      </a:endParaRPr>
                    </a:p>
                  </a:txBody>
                  <a:tcPr marL="0" marR="0" marT="0" marB="0"/>
                </a:tc>
                <a:tc>
                  <a:txBody>
                    <a:bodyPr/>
                    <a:lstStyle/>
                    <a:p>
                      <a:pPr fontAlgn="t">
                        <a:lnSpc>
                          <a:spcPct val="115000"/>
                        </a:lnSpc>
                        <a:spcAft>
                          <a:spcPts val="0"/>
                        </a:spcAft>
                      </a:pPr>
                      <a:r>
                        <a:rPr lang="en-US" sz="1200" b="1" dirty="0">
                          <a:effectLst/>
                        </a:rPr>
                        <a:t>Immigration, Asylum and Nationality </a:t>
                      </a:r>
                      <a:r>
                        <a:rPr lang="en-US" sz="1200" dirty="0">
                          <a:effectLst/>
                        </a:rPr>
                        <a:t>– nationality, citizenship, settlement, leave to remain, workers, visitors, students, asylum seekers, refugees</a:t>
                      </a:r>
                      <a:endParaRPr lang="en-GB" sz="1200" dirty="0">
                        <a:effectLst/>
                        <a:latin typeface="Calibri"/>
                        <a:ea typeface="Calibri"/>
                        <a:cs typeface="Times New Roman"/>
                      </a:endParaRPr>
                    </a:p>
                  </a:txBody>
                  <a:tcPr marL="17686" marR="17686" marT="17686" marB="17686"/>
                </a:tc>
              </a:tr>
            </a:tbl>
          </a:graphicData>
        </a:graphic>
      </p:graphicFrame>
    </p:spTree>
    <p:extLst>
      <p:ext uri="{BB962C8B-B14F-4D97-AF65-F5344CB8AC3E}">
        <p14:creationId xmlns:p14="http://schemas.microsoft.com/office/powerpoint/2010/main" val="84815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Challenges</a:t>
            </a:r>
            <a:endParaRPr lang="en-GB" sz="3600" dirty="0"/>
          </a:p>
        </p:txBody>
      </p:sp>
      <p:sp>
        <p:nvSpPr>
          <p:cNvPr id="3" name="Content Placeholder 2"/>
          <p:cNvSpPr>
            <a:spLocks noGrp="1"/>
          </p:cNvSpPr>
          <p:nvPr>
            <p:ph idx="1"/>
          </p:nvPr>
        </p:nvSpPr>
        <p:spPr>
          <a:xfrm>
            <a:off x="457200" y="1600200"/>
            <a:ext cx="8229600" cy="4997152"/>
          </a:xfrm>
        </p:spPr>
        <p:txBody>
          <a:bodyPr>
            <a:normAutofit/>
          </a:bodyPr>
          <a:lstStyle/>
          <a:p>
            <a:r>
              <a:rPr lang="en-GB" sz="2200" dirty="0" smtClean="0"/>
              <a:t>Setting </a:t>
            </a:r>
            <a:r>
              <a:rPr lang="en-GB" sz="2200" dirty="0"/>
              <a:t>up system for data collection </a:t>
            </a:r>
            <a:endParaRPr lang="en-GB" sz="2200" dirty="0" smtClean="0"/>
          </a:p>
          <a:p>
            <a:r>
              <a:rPr lang="en-GB" sz="2200" dirty="0" smtClean="0"/>
              <a:t>Accessing </a:t>
            </a:r>
            <a:r>
              <a:rPr lang="en-GB" sz="2200" dirty="0"/>
              <a:t>admin </a:t>
            </a:r>
            <a:r>
              <a:rPr lang="en-GB" sz="2200" dirty="0" smtClean="0"/>
              <a:t>support to collect and manage data, make contact with individual CAB teams</a:t>
            </a:r>
            <a:endParaRPr lang="en-GB" sz="2200" dirty="0"/>
          </a:p>
          <a:p>
            <a:r>
              <a:rPr lang="en-GB" sz="2200" dirty="0" smtClean="0"/>
              <a:t>Obtaining feedback and data – copies of request form, monthly stats– lots of correspondence</a:t>
            </a:r>
          </a:p>
          <a:p>
            <a:r>
              <a:rPr lang="en-GB" sz="2200" dirty="0"/>
              <a:t>How </a:t>
            </a:r>
            <a:r>
              <a:rPr lang="en-GB" sz="2200" dirty="0" smtClean="0"/>
              <a:t>women </a:t>
            </a:r>
            <a:r>
              <a:rPr lang="en-GB" sz="2200" dirty="0"/>
              <a:t>are engaged. </a:t>
            </a:r>
            <a:r>
              <a:rPr lang="en-GB" sz="2200" dirty="0" smtClean="0"/>
              <a:t>Learning from original testing </a:t>
            </a:r>
            <a:r>
              <a:rPr lang="en-GB" sz="2200" dirty="0"/>
              <a:t>– 3 calls and a </a:t>
            </a:r>
            <a:r>
              <a:rPr lang="en-GB" sz="2200" dirty="0" smtClean="0"/>
              <a:t>letter </a:t>
            </a:r>
          </a:p>
          <a:p>
            <a:r>
              <a:rPr lang="en-GB" sz="2200" dirty="0"/>
              <a:t>L</a:t>
            </a:r>
            <a:r>
              <a:rPr lang="en-GB" sz="2200" dirty="0" smtClean="0"/>
              <a:t>ength </a:t>
            </a:r>
            <a:r>
              <a:rPr lang="en-GB" sz="2200" dirty="0"/>
              <a:t>of time it takes for </a:t>
            </a:r>
            <a:r>
              <a:rPr lang="en-GB" sz="2200" dirty="0" smtClean="0"/>
              <a:t>women </a:t>
            </a:r>
            <a:r>
              <a:rPr lang="en-GB" sz="2200" dirty="0"/>
              <a:t>to </a:t>
            </a:r>
            <a:r>
              <a:rPr lang="en-GB" sz="2200" dirty="0" smtClean="0"/>
              <a:t>engage alters data, when is it captured?</a:t>
            </a:r>
          </a:p>
          <a:p>
            <a:r>
              <a:rPr lang="en-GB" sz="2200" dirty="0" smtClean="0"/>
              <a:t>Non engagement for a variety of reasons </a:t>
            </a:r>
          </a:p>
          <a:p>
            <a:r>
              <a:rPr lang="en-GB" sz="2200" dirty="0" smtClean="0"/>
              <a:t>How women benefitted is important to capture</a:t>
            </a:r>
          </a:p>
          <a:p>
            <a:pPr marL="0" indent="0">
              <a:buNone/>
            </a:pPr>
            <a:endParaRPr lang="en-GB" dirty="0" smtClean="0"/>
          </a:p>
          <a:p>
            <a:endParaRPr lang="en-GB" dirty="0" smtClean="0"/>
          </a:p>
          <a:p>
            <a:endParaRPr lang="en-GB" dirty="0" smtClean="0"/>
          </a:p>
          <a:p>
            <a:endParaRPr lang="en-GB" dirty="0"/>
          </a:p>
        </p:txBody>
      </p:sp>
      <p:pic>
        <p:nvPicPr>
          <p:cNvPr id="4" name="Picture 3" descr="C:\Users\gavmunro\AppData\Local\Microsoft\Windows\Temporary Internet Files\Content.IE5\P3GN4ADW\Council_Logo_Colou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587587"/>
            <a:ext cx="1071563" cy="542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HS Highland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560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897040182"/>
              </p:ext>
            </p:extLst>
          </p:nvPr>
        </p:nvGraphicFramePr>
        <p:xfrm>
          <a:off x="323528" y="548680"/>
          <a:ext cx="8424936" cy="57114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3740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5662091"/>
              </p:ext>
            </p:extLst>
          </p:nvPr>
        </p:nvGraphicFramePr>
        <p:xfrm>
          <a:off x="539552" y="836707"/>
          <a:ext cx="7886137" cy="5472614"/>
        </p:xfrm>
        <a:graphic>
          <a:graphicData uri="http://schemas.openxmlformats.org/drawingml/2006/table">
            <a:tbl>
              <a:tblPr>
                <a:tableStyleId>{5C22544A-7EE6-4342-B048-85BDC9FD1C3A}</a:tableStyleId>
              </a:tblPr>
              <a:tblGrid>
                <a:gridCol w="1572563"/>
                <a:gridCol w="547487"/>
                <a:gridCol w="314514"/>
                <a:gridCol w="314514"/>
                <a:gridCol w="314514"/>
                <a:gridCol w="547487"/>
                <a:gridCol w="314514"/>
                <a:gridCol w="314514"/>
                <a:gridCol w="547487"/>
                <a:gridCol w="314514"/>
                <a:gridCol w="361108"/>
                <a:gridCol w="547487"/>
                <a:gridCol w="547487"/>
                <a:gridCol w="547487"/>
                <a:gridCol w="780460"/>
              </a:tblGrid>
              <a:tr h="2498366">
                <a:tc>
                  <a:txBody>
                    <a:bodyPr/>
                    <a:lstStyle/>
                    <a:p>
                      <a:pPr algn="l" fontAlgn="b"/>
                      <a:r>
                        <a:rPr lang="en-GB" sz="1200" b="1" u="none" strike="noStrike">
                          <a:effectLst/>
                        </a:rPr>
                        <a:t>Month</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Benefits, Tax Credits &amp; NI</a:t>
                      </a:r>
                      <a:endParaRPr lang="en-GB" sz="1200" b="1" i="0" u="none" strike="noStrike">
                        <a:solidFill>
                          <a:srgbClr val="000000"/>
                        </a:solidFill>
                        <a:effectLst/>
                        <a:latin typeface="Calibri"/>
                      </a:endParaRPr>
                    </a:p>
                  </a:txBody>
                  <a:tcPr marL="8199" marR="8199" marT="8199" marB="0" vert="vert" anchor="b"/>
                </a:tc>
                <a:tc>
                  <a:txBody>
                    <a:bodyPr/>
                    <a:lstStyle/>
                    <a:p>
                      <a:pPr algn="ctr" fontAlgn="b"/>
                      <a:r>
                        <a:rPr lang="en-GB" sz="1200" b="1" u="none" strike="noStrike">
                          <a:effectLst/>
                        </a:rPr>
                        <a:t>Debt</a:t>
                      </a:r>
                      <a:endParaRPr lang="en-GB" sz="1200" b="1" i="0" u="none" strike="noStrike">
                        <a:solidFill>
                          <a:srgbClr val="000000"/>
                        </a:solidFill>
                        <a:effectLst/>
                        <a:latin typeface="Calibri"/>
                      </a:endParaRPr>
                    </a:p>
                  </a:txBody>
                  <a:tcPr marL="8199" marR="8199" marT="8199" marB="0" vert="vert" anchor="b"/>
                </a:tc>
                <a:tc>
                  <a:txBody>
                    <a:bodyPr/>
                    <a:lstStyle/>
                    <a:p>
                      <a:pPr algn="ctr" fontAlgn="b"/>
                      <a:r>
                        <a:rPr lang="en-GB" sz="1200" b="1" u="none" strike="noStrike">
                          <a:effectLst/>
                        </a:rPr>
                        <a:t>Education</a:t>
                      </a:r>
                      <a:endParaRPr lang="en-GB" sz="1200" b="1" i="0" u="none" strike="noStrike">
                        <a:solidFill>
                          <a:srgbClr val="000000"/>
                        </a:solidFill>
                        <a:effectLst/>
                        <a:latin typeface="Calibri"/>
                      </a:endParaRPr>
                    </a:p>
                  </a:txBody>
                  <a:tcPr marL="8199" marR="8199" marT="8199" marB="0" vert="vert" anchor="b"/>
                </a:tc>
                <a:tc>
                  <a:txBody>
                    <a:bodyPr/>
                    <a:lstStyle/>
                    <a:p>
                      <a:pPr algn="ctr" fontAlgn="b"/>
                      <a:r>
                        <a:rPr lang="en-GB" sz="1200" b="1" u="none" strike="noStrike">
                          <a:effectLst/>
                        </a:rPr>
                        <a:t>Employment</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Health &amp; Community Care</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Housing</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Legal</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NHS Concern or Complaint</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Relationship</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Tax</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Travel, transport and holidays</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Utilities &amp; Communications</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Financial Products &amp; Services</a:t>
                      </a:r>
                      <a:endParaRPr lang="en-GB" sz="1200" b="1" i="0" u="none" strike="noStrike">
                        <a:solidFill>
                          <a:srgbClr val="000000"/>
                        </a:solidFill>
                        <a:effectLst/>
                        <a:latin typeface="Calibri"/>
                      </a:endParaRPr>
                    </a:p>
                  </a:txBody>
                  <a:tcPr marL="8199" marR="8199" marT="8199" marB="0" vert="vert" anchor="b"/>
                </a:tc>
                <a:tc>
                  <a:txBody>
                    <a:bodyPr/>
                    <a:lstStyle/>
                    <a:p>
                      <a:pPr algn="l" fontAlgn="b"/>
                      <a:r>
                        <a:rPr lang="en-GB" sz="1200" b="1" u="none" strike="noStrike">
                          <a:effectLst/>
                        </a:rPr>
                        <a:t>Immigration, Asylum &amp; Nationality</a:t>
                      </a:r>
                      <a:endParaRPr lang="en-GB" sz="1200" b="1" i="0" u="none" strike="noStrike">
                        <a:solidFill>
                          <a:srgbClr val="000000"/>
                        </a:solidFill>
                        <a:effectLst/>
                        <a:latin typeface="Calibri"/>
                      </a:endParaRPr>
                    </a:p>
                  </a:txBody>
                  <a:tcPr marL="8199" marR="8199" marT="8199" marB="0" vert="vert" anchor="b"/>
                </a:tc>
              </a:tr>
              <a:tr h="247854">
                <a:tc>
                  <a:txBody>
                    <a:bodyPr/>
                    <a:lstStyle/>
                    <a:p>
                      <a:pPr algn="l" fontAlgn="b"/>
                      <a:r>
                        <a:rPr lang="en-GB" sz="1200" b="1" u="none" strike="noStrike">
                          <a:effectLst/>
                        </a:rPr>
                        <a:t>October</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27</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r" fontAlgn="b"/>
                      <a:r>
                        <a:rPr lang="en-GB" sz="1200" b="1" u="none" strike="noStrike">
                          <a:effectLst/>
                        </a:rPr>
                        <a:t>1</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November</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9</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r" fontAlgn="b"/>
                      <a:r>
                        <a:rPr lang="en-GB" sz="1200" b="1" u="none" strike="noStrike">
                          <a:effectLst/>
                        </a:rPr>
                        <a:t>1</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r" fontAlgn="b"/>
                      <a:r>
                        <a:rPr lang="en-GB" sz="1200" b="1" u="none" strike="noStrike">
                          <a:effectLst/>
                        </a:rPr>
                        <a:t>1</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December</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3</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dirty="0">
                          <a:effectLst/>
                        </a:rPr>
                        <a:t> </a:t>
                      </a:r>
                      <a:endParaRPr lang="en-GB" sz="1200" b="1" i="0" u="none" strike="noStrike" dirty="0">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January</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11</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dirty="0">
                          <a:effectLst/>
                        </a:rPr>
                        <a:t> </a:t>
                      </a:r>
                      <a:endParaRPr lang="en-GB" sz="1200" b="1" i="0" u="none" strike="noStrike" dirty="0">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a:effectLst/>
                        </a:rPr>
                        <a:t> </a:t>
                      </a:r>
                      <a:endParaRPr lang="en-GB" sz="1200" b="1" i="0" u="none" strike="noStrike">
                        <a:solidFill>
                          <a:srgbClr val="000000"/>
                        </a:solidFill>
                        <a:effectLst/>
                        <a:latin typeface="Calibri"/>
                      </a:endParaRPr>
                    </a:p>
                  </a:txBody>
                  <a:tcPr marL="8199" marR="8199" marT="8199" marB="0" anchor="b"/>
                </a:tc>
                <a:tc>
                  <a:txBody>
                    <a:bodyPr/>
                    <a:lstStyle/>
                    <a:p>
                      <a:pPr algn="l" fontAlgn="b"/>
                      <a:r>
                        <a:rPr lang="en-GB" sz="1200" b="1" u="none" strike="noStrike" dirty="0">
                          <a:effectLst/>
                        </a:rPr>
                        <a:t> </a:t>
                      </a:r>
                      <a:endParaRPr lang="en-GB" sz="1200" b="1" i="0" u="none" strike="noStrike" dirty="0">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February</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dirty="0">
                          <a:effectLst/>
                        </a:rPr>
                        <a:t> </a:t>
                      </a:r>
                      <a:endParaRPr lang="en-GB" sz="1200" b="0" i="0" u="none" strike="noStrike" dirty="0">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March</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April </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May</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June</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July</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a:effectLst/>
                        </a:rPr>
                        <a:t>August</a:t>
                      </a:r>
                      <a:endParaRPr lang="en-GB" sz="1200" b="1"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r>
              <a:tr h="247854">
                <a:tc>
                  <a:txBody>
                    <a:bodyPr/>
                    <a:lstStyle/>
                    <a:p>
                      <a:pPr algn="l" fontAlgn="b"/>
                      <a:r>
                        <a:rPr lang="en-GB" sz="1200" b="1" u="none" strike="noStrike" dirty="0">
                          <a:effectLst/>
                        </a:rPr>
                        <a:t>September</a:t>
                      </a:r>
                      <a:endParaRPr lang="en-GB" sz="1200" b="1" i="0" u="none" strike="noStrike" dirty="0">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ctr"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a:effectLst/>
                        </a:rPr>
                        <a:t> </a:t>
                      </a:r>
                      <a:endParaRPr lang="en-GB" sz="1200" b="0" i="0" u="none" strike="noStrike">
                        <a:solidFill>
                          <a:srgbClr val="000000"/>
                        </a:solidFill>
                        <a:effectLst/>
                        <a:latin typeface="Calibri"/>
                      </a:endParaRPr>
                    </a:p>
                  </a:txBody>
                  <a:tcPr marL="8199" marR="8199" marT="8199" marB="0" anchor="b"/>
                </a:tc>
                <a:tc>
                  <a:txBody>
                    <a:bodyPr/>
                    <a:lstStyle/>
                    <a:p>
                      <a:pPr algn="l" fontAlgn="b"/>
                      <a:r>
                        <a:rPr lang="en-GB" sz="1200" u="none" strike="noStrike" dirty="0">
                          <a:effectLst/>
                        </a:rPr>
                        <a:t> </a:t>
                      </a:r>
                      <a:endParaRPr lang="en-GB" sz="1200" b="0" i="0" u="none" strike="noStrike" dirty="0">
                        <a:solidFill>
                          <a:srgbClr val="000000"/>
                        </a:solidFill>
                        <a:effectLst/>
                        <a:latin typeface="Calibri"/>
                      </a:endParaRPr>
                    </a:p>
                  </a:txBody>
                  <a:tcPr marL="8199" marR="8199" marT="8199" marB="0" anchor="b"/>
                </a:tc>
              </a:tr>
            </a:tbl>
          </a:graphicData>
        </a:graphic>
      </p:graphicFrame>
    </p:spTree>
    <p:extLst>
      <p:ext uri="{BB962C8B-B14F-4D97-AF65-F5344CB8AC3E}">
        <p14:creationId xmlns:p14="http://schemas.microsoft.com/office/powerpoint/2010/main" val="97005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Background to the project</a:t>
            </a:r>
          </a:p>
          <a:p>
            <a:r>
              <a:rPr lang="en-GB" dirty="0" smtClean="0"/>
              <a:t>Journey so far</a:t>
            </a:r>
          </a:p>
          <a:p>
            <a:r>
              <a:rPr lang="en-GB" dirty="0" smtClean="0"/>
              <a:t>Challenges</a:t>
            </a:r>
          </a:p>
          <a:p>
            <a:r>
              <a:rPr lang="en-GB" dirty="0" smtClean="0"/>
              <a:t>Key learning</a:t>
            </a:r>
          </a:p>
          <a:p>
            <a:r>
              <a:rPr lang="en-GB" dirty="0" smtClean="0"/>
              <a:t>Way forward</a:t>
            </a:r>
          </a:p>
          <a:p>
            <a:endParaRPr lang="en-GB" dirty="0" smtClean="0"/>
          </a:p>
          <a:p>
            <a:endParaRPr lang="en-GB" dirty="0"/>
          </a:p>
        </p:txBody>
      </p:sp>
    </p:spTree>
    <p:extLst>
      <p:ext uri="{BB962C8B-B14F-4D97-AF65-F5344CB8AC3E}">
        <p14:creationId xmlns:p14="http://schemas.microsoft.com/office/powerpoint/2010/main" val="2976631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50529953"/>
              </p:ext>
            </p:extLst>
          </p:nvPr>
        </p:nvGraphicFramePr>
        <p:xfrm>
          <a:off x="357187" y="398859"/>
          <a:ext cx="8429626" cy="60602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3254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62520313"/>
              </p:ext>
            </p:extLst>
          </p:nvPr>
        </p:nvGraphicFramePr>
        <p:xfrm>
          <a:off x="395536" y="354769"/>
          <a:ext cx="8352928" cy="6386594"/>
        </p:xfrm>
        <a:graphic>
          <a:graphicData uri="http://schemas.openxmlformats.org/drawingml/2006/table">
            <a:tbl>
              <a:tblPr firstRow="1" firstCol="1" bandRow="1"/>
              <a:tblGrid>
                <a:gridCol w="2507869"/>
                <a:gridCol w="1785996"/>
                <a:gridCol w="1785996"/>
                <a:gridCol w="2273067"/>
              </a:tblGrid>
              <a:tr h="375682">
                <a:tc>
                  <a:txBody>
                    <a:bodyPr/>
                    <a:lstStyle/>
                    <a:p>
                      <a:pPr>
                        <a:lnSpc>
                          <a:spcPct val="115000"/>
                        </a:lnSpc>
                        <a:spcAft>
                          <a:spcPts val="0"/>
                        </a:spcAft>
                      </a:pPr>
                      <a:r>
                        <a:rPr lang="en-GB" sz="1100" b="1" dirty="0">
                          <a:effectLst/>
                          <a:latin typeface="Calibri"/>
                          <a:ea typeface="Calibri"/>
                          <a:cs typeface="Times New Roman"/>
                        </a:rPr>
                        <a:t>Midwifery Team /CAB</a:t>
                      </a:r>
                    </a:p>
                    <a:p>
                      <a:pPr>
                        <a:lnSpc>
                          <a:spcPct val="115000"/>
                        </a:lnSpc>
                        <a:spcAft>
                          <a:spcPts val="0"/>
                        </a:spcAft>
                      </a:pPr>
                      <a:r>
                        <a:rPr lang="en-GB" sz="1100" b="1" dirty="0">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dirty="0">
                          <a:effectLst/>
                          <a:latin typeface="Calibri"/>
                          <a:ea typeface="Calibri"/>
                          <a:cs typeface="Times New Roman"/>
                        </a:rPr>
                        <a:t>Total Bookings</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effectLst/>
                          <a:latin typeface="Calibri"/>
                          <a:ea typeface="Calibri"/>
                          <a:cs typeface="Times New Roman"/>
                        </a:rPr>
                        <a:t>Referrals</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effectLst/>
                          <a:latin typeface="Calibri"/>
                          <a:ea typeface="Calibri"/>
                          <a:cs typeface="Times New Roman"/>
                        </a:rPr>
                        <a:t>Dates of request forms</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682">
                <a:tc>
                  <a:txBody>
                    <a:bodyPr/>
                    <a:lstStyle/>
                    <a:p>
                      <a:pPr>
                        <a:lnSpc>
                          <a:spcPct val="115000"/>
                        </a:lnSpc>
                        <a:spcAft>
                          <a:spcPts val="0"/>
                        </a:spcAft>
                      </a:pPr>
                      <a:r>
                        <a:rPr lang="en-GB" sz="1100" b="1" dirty="0">
                          <a:effectLst/>
                          <a:latin typeface="Calibri"/>
                          <a:ea typeface="Calibri"/>
                          <a:cs typeface="Times New Roman"/>
                        </a:rPr>
                        <a:t>Caithness &amp; Thurso</a:t>
                      </a:r>
                    </a:p>
                    <a:p>
                      <a:pPr>
                        <a:lnSpc>
                          <a:spcPct val="115000"/>
                        </a:lnSpc>
                        <a:spcAft>
                          <a:spcPts val="0"/>
                        </a:spcAft>
                      </a:pPr>
                      <a:r>
                        <a:rPr lang="en-GB" sz="1100" b="1" dirty="0">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dirty="0">
                          <a:effectLst/>
                          <a:latin typeface="Calibri"/>
                          <a:ea typeface="Calibri"/>
                          <a:cs typeface="Times New Roman"/>
                        </a:rPr>
                        <a:t>45</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dirty="0">
                          <a:effectLst/>
                          <a:latin typeface="Calibri"/>
                          <a:ea typeface="Calibri"/>
                          <a:cs typeface="Times New Roman"/>
                        </a:rPr>
                        <a:t>39</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375682">
                <a:tc>
                  <a:txBody>
                    <a:bodyPr/>
                    <a:lstStyle/>
                    <a:p>
                      <a:pPr>
                        <a:lnSpc>
                          <a:spcPct val="115000"/>
                        </a:lnSpc>
                        <a:spcAft>
                          <a:spcPts val="0"/>
                        </a:spcAft>
                      </a:pPr>
                      <a:r>
                        <a:rPr lang="en-GB" sz="1100" b="1">
                          <a:effectLst/>
                          <a:latin typeface="Calibri"/>
                          <a:ea typeface="Calibri"/>
                          <a:cs typeface="Times New Roman"/>
                        </a:rPr>
                        <a:t>East Sutherland (Golspie)</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a:effectLst/>
                          <a:latin typeface="Calibri"/>
                          <a:ea typeface="Calibri"/>
                          <a:cs typeface="Times New Roman"/>
                        </a:rPr>
                        <a:t>53</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dirty="0">
                          <a:effectLst/>
                          <a:latin typeface="Calibri"/>
                          <a:ea typeface="Calibri"/>
                          <a:cs typeface="Times New Roman"/>
                        </a:rPr>
                        <a:t>49</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n-GB" sz="1100" b="1">
                          <a:effectLst/>
                          <a:latin typeface="Calibri"/>
                          <a:ea typeface="Calibri"/>
                          <a:cs typeface="Times New Roman"/>
                        </a:rPr>
                        <a:t>June – Feb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375682">
                <a:tc>
                  <a:txBody>
                    <a:bodyPr/>
                    <a:lstStyle/>
                    <a:p>
                      <a:pPr>
                        <a:lnSpc>
                          <a:spcPct val="115000"/>
                        </a:lnSpc>
                        <a:spcAft>
                          <a:spcPts val="0"/>
                        </a:spcAft>
                      </a:pPr>
                      <a:r>
                        <a:rPr lang="en-GB" sz="1100" b="1">
                          <a:effectLst/>
                          <a:latin typeface="Calibri"/>
                          <a:ea typeface="Calibri"/>
                          <a:cs typeface="Times New Roman"/>
                        </a:rPr>
                        <a:t>NW Sutherland </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nSpc>
                          <a:spcPct val="115000"/>
                        </a:lnSpc>
                        <a:spcAft>
                          <a:spcPts val="0"/>
                        </a:spcAft>
                      </a:pPr>
                      <a:r>
                        <a:rPr lang="en-GB" sz="1100" b="1">
                          <a:effectLst/>
                          <a:latin typeface="Calibri"/>
                          <a:ea typeface="Calibri"/>
                          <a:cs typeface="Times New Roman"/>
                        </a:rPr>
                        <a:t>7</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nSpc>
                          <a:spcPct val="115000"/>
                        </a:lnSpc>
                        <a:spcAft>
                          <a:spcPts val="0"/>
                        </a:spcAft>
                      </a:pPr>
                      <a:r>
                        <a:rPr lang="en-GB" sz="1100" b="1" dirty="0">
                          <a:effectLst/>
                          <a:latin typeface="Calibri"/>
                          <a:ea typeface="Calibri"/>
                          <a:cs typeface="Times New Roman"/>
                        </a:rPr>
                        <a:t>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nSpc>
                          <a:spcPct val="115000"/>
                        </a:lnSpc>
                        <a:spcAft>
                          <a:spcPts val="0"/>
                        </a:spcAft>
                      </a:pPr>
                      <a:r>
                        <a:rPr lang="en-GB" sz="1100" b="1">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r>
              <a:tr h="375682">
                <a:tc>
                  <a:txBody>
                    <a:bodyPr/>
                    <a:lstStyle/>
                    <a:p>
                      <a:pPr>
                        <a:lnSpc>
                          <a:spcPct val="115000"/>
                        </a:lnSpc>
                        <a:spcAft>
                          <a:spcPts val="0"/>
                        </a:spcAft>
                      </a:pPr>
                      <a:r>
                        <a:rPr lang="en-GB" sz="1100" b="1">
                          <a:effectLst/>
                          <a:latin typeface="Calibri"/>
                          <a:ea typeface="Calibri"/>
                          <a:cs typeface="Times New Roman"/>
                        </a:rPr>
                        <a:t>West Ness</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29</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26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dirty="0">
                          <a:effectLst/>
                          <a:latin typeface="Calibri"/>
                          <a:ea typeface="Calibri"/>
                          <a:cs typeface="Times New Roman"/>
                        </a:rPr>
                        <a:t>June - Dec</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75682">
                <a:tc>
                  <a:txBody>
                    <a:bodyPr/>
                    <a:lstStyle/>
                    <a:p>
                      <a:pPr>
                        <a:lnSpc>
                          <a:spcPct val="115000"/>
                        </a:lnSpc>
                        <a:spcAft>
                          <a:spcPts val="0"/>
                        </a:spcAft>
                      </a:pPr>
                      <a:r>
                        <a:rPr lang="en-GB" sz="1100" b="1">
                          <a:effectLst/>
                          <a:latin typeface="Calibri"/>
                          <a:ea typeface="Calibri"/>
                          <a:cs typeface="Times New Roman"/>
                        </a:rPr>
                        <a:t>B &amp; S</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32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31</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dirty="0">
                          <a:effectLst/>
                          <a:latin typeface="Calibri"/>
                          <a:ea typeface="Calibri"/>
                          <a:cs typeface="Times New Roman"/>
                        </a:rPr>
                        <a:t>June - Dec</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75682">
                <a:tc>
                  <a:txBody>
                    <a:bodyPr/>
                    <a:lstStyle/>
                    <a:p>
                      <a:pPr>
                        <a:lnSpc>
                          <a:spcPct val="115000"/>
                        </a:lnSpc>
                        <a:spcAft>
                          <a:spcPts val="0"/>
                        </a:spcAft>
                      </a:pPr>
                      <a:r>
                        <a:rPr lang="en-GB" sz="1100" b="1">
                          <a:effectLst/>
                          <a:latin typeface="Calibri"/>
                          <a:ea typeface="Calibri"/>
                          <a:cs typeface="Times New Roman"/>
                        </a:rPr>
                        <a:t>Black Isle (Fortrose)</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18</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12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dirty="0">
                          <a:effectLst/>
                          <a:latin typeface="Calibri"/>
                          <a:ea typeface="Calibri"/>
                          <a:cs typeface="Times New Roman"/>
                        </a:rPr>
                        <a:t>June - Dec</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75682">
                <a:tc>
                  <a:txBody>
                    <a:bodyPr/>
                    <a:lstStyle/>
                    <a:p>
                      <a:pPr>
                        <a:lnSpc>
                          <a:spcPct val="115000"/>
                        </a:lnSpc>
                        <a:spcAft>
                          <a:spcPts val="0"/>
                        </a:spcAft>
                      </a:pPr>
                      <a:r>
                        <a:rPr lang="en-GB" sz="1100" b="1">
                          <a:effectLst/>
                          <a:latin typeface="Calibri"/>
                          <a:ea typeface="Calibri"/>
                          <a:cs typeface="Times New Roman"/>
                        </a:rPr>
                        <a:t> Inverness</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274</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273</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dirty="0">
                          <a:effectLst/>
                          <a:latin typeface="Calibri"/>
                          <a:ea typeface="Calibri"/>
                          <a:cs typeface="Times New Roman"/>
                        </a:rPr>
                        <a:t>June - Dec</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75682">
                <a:tc>
                  <a:txBody>
                    <a:bodyPr/>
                    <a:lstStyle/>
                    <a:p>
                      <a:pPr>
                        <a:lnSpc>
                          <a:spcPct val="115000"/>
                        </a:lnSpc>
                        <a:spcAft>
                          <a:spcPts val="0"/>
                        </a:spcAft>
                      </a:pPr>
                      <a:r>
                        <a:rPr lang="en-GB" sz="1100" b="1" dirty="0">
                          <a:effectLst/>
                          <a:latin typeface="Calibri"/>
                          <a:ea typeface="Calibri"/>
                          <a:cs typeface="Times New Roman"/>
                        </a:rPr>
                        <a:t>INVERNESS CAB </a:t>
                      </a:r>
                    </a:p>
                    <a:p>
                      <a:pPr>
                        <a:lnSpc>
                          <a:spcPct val="115000"/>
                        </a:lnSpc>
                        <a:spcAft>
                          <a:spcPts val="0"/>
                        </a:spcAft>
                      </a:pPr>
                      <a:r>
                        <a:rPr lang="en-GB" sz="1100" b="1" dirty="0">
                          <a:effectLst/>
                          <a:latin typeface="Calibri"/>
                          <a:ea typeface="Calibri"/>
                          <a:cs typeface="Times New Roman"/>
                        </a:rPr>
                        <a:t>TOTAL</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353</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a:effectLst/>
                          <a:latin typeface="Calibri"/>
                          <a:ea typeface="Calibri"/>
                          <a:cs typeface="Times New Roman"/>
                        </a:rPr>
                        <a:t>342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en-GB" sz="1100" b="1" dirty="0">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75682">
                <a:tc>
                  <a:txBody>
                    <a:bodyPr/>
                    <a:lstStyle/>
                    <a:p>
                      <a:pPr>
                        <a:lnSpc>
                          <a:spcPct val="115000"/>
                        </a:lnSpc>
                        <a:spcAft>
                          <a:spcPts val="0"/>
                        </a:spcAft>
                      </a:pPr>
                      <a:r>
                        <a:rPr lang="en-GB" sz="1100" b="1">
                          <a:effectLst/>
                          <a:latin typeface="Calibri"/>
                          <a:ea typeface="Calibri"/>
                          <a:cs typeface="Times New Roman"/>
                        </a:rPr>
                        <a:t>Lochaber</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nSpc>
                          <a:spcPct val="115000"/>
                        </a:lnSpc>
                        <a:spcAft>
                          <a:spcPts val="0"/>
                        </a:spcAft>
                      </a:pPr>
                      <a:r>
                        <a:rPr lang="en-GB" sz="1100" b="1">
                          <a:effectLst/>
                          <a:latin typeface="Calibri"/>
                          <a:ea typeface="Calibri"/>
                          <a:cs typeface="Times New Roman"/>
                        </a:rPr>
                        <a:t>101</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nSpc>
                          <a:spcPct val="115000"/>
                        </a:lnSpc>
                        <a:spcAft>
                          <a:spcPts val="0"/>
                        </a:spcAft>
                      </a:pPr>
                      <a:r>
                        <a:rPr lang="en-GB" sz="1100" b="1">
                          <a:effectLst/>
                          <a:latin typeface="Calibri"/>
                          <a:ea typeface="Calibri"/>
                          <a:cs typeface="Times New Roman"/>
                        </a:rPr>
                        <a:t>67</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lnSpc>
                          <a:spcPct val="115000"/>
                        </a:lnSpc>
                        <a:spcAft>
                          <a:spcPts val="0"/>
                        </a:spcAft>
                      </a:pPr>
                      <a:r>
                        <a:rPr lang="en-GB" sz="1100" b="1" dirty="0">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r>
              <a:tr h="375682">
                <a:tc>
                  <a:txBody>
                    <a:bodyPr/>
                    <a:lstStyle/>
                    <a:p>
                      <a:pPr>
                        <a:lnSpc>
                          <a:spcPct val="115000"/>
                        </a:lnSpc>
                        <a:spcAft>
                          <a:spcPts val="0"/>
                        </a:spcAft>
                      </a:pPr>
                      <a:r>
                        <a:rPr lang="en-GB" sz="1100" b="1">
                          <a:effectLst/>
                          <a:latin typeface="Calibri"/>
                          <a:ea typeface="Calibri"/>
                          <a:cs typeface="Times New Roman"/>
                        </a:rPr>
                        <a:t>Nairn</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en-GB" sz="1100" b="1">
                          <a:effectLst/>
                          <a:latin typeface="Calibri"/>
                          <a:ea typeface="Calibri"/>
                          <a:cs typeface="Times New Roman"/>
                        </a:rPr>
                        <a:t>72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en-GB" sz="1100" b="1">
                          <a:effectLst/>
                          <a:latin typeface="Calibri"/>
                          <a:ea typeface="Calibri"/>
                          <a:cs typeface="Times New Roman"/>
                        </a:rPr>
                        <a:t>61</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en-GB" sz="1100" b="1" dirty="0">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375682">
                <a:tc>
                  <a:txBody>
                    <a:bodyPr/>
                    <a:lstStyle/>
                    <a:p>
                      <a:pPr>
                        <a:lnSpc>
                          <a:spcPct val="115000"/>
                        </a:lnSpc>
                        <a:spcAft>
                          <a:spcPts val="0"/>
                        </a:spcAft>
                      </a:pPr>
                      <a:r>
                        <a:rPr lang="en-GB" sz="1100" b="1">
                          <a:effectLst/>
                          <a:latin typeface="Calibri"/>
                          <a:ea typeface="Calibri"/>
                          <a:cs typeface="Times New Roman"/>
                        </a:rPr>
                        <a:t>Dingwall</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68</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68</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dirty="0">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375682">
                <a:tc>
                  <a:txBody>
                    <a:bodyPr/>
                    <a:lstStyle/>
                    <a:p>
                      <a:pPr>
                        <a:lnSpc>
                          <a:spcPct val="115000"/>
                        </a:lnSpc>
                        <a:spcAft>
                          <a:spcPts val="0"/>
                        </a:spcAft>
                      </a:pPr>
                      <a:r>
                        <a:rPr lang="en-GB" sz="1100" b="1">
                          <a:effectLst/>
                          <a:latin typeface="Calibri"/>
                          <a:ea typeface="Calibri"/>
                          <a:cs typeface="Times New Roman"/>
                        </a:rPr>
                        <a:t>Gairloch/Ullapool/Lochcarron</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dirty="0">
                          <a:effectLst/>
                          <a:latin typeface="Calibri"/>
                          <a:ea typeface="Calibri"/>
                          <a:cs typeface="Times New Roman"/>
                        </a:rPr>
                        <a:t>22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22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dirty="0">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375682">
                <a:tc>
                  <a:txBody>
                    <a:bodyPr/>
                    <a:lstStyle/>
                    <a:p>
                      <a:pPr>
                        <a:lnSpc>
                          <a:spcPct val="115000"/>
                        </a:lnSpc>
                        <a:spcAft>
                          <a:spcPts val="0"/>
                        </a:spcAft>
                      </a:pPr>
                      <a:r>
                        <a:rPr lang="en-GB" sz="1100" b="1">
                          <a:effectLst/>
                          <a:latin typeface="Calibri"/>
                          <a:ea typeface="Calibri"/>
                          <a:cs typeface="Times New Roman"/>
                        </a:rPr>
                        <a:t>Invergordon/Tain</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115</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112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dirty="0">
                          <a:effectLst/>
                          <a:latin typeface="Calibri"/>
                          <a:ea typeface="Calibri"/>
                          <a:cs typeface="Times New Roman"/>
                        </a:rPr>
                        <a:t>June – Jan 16</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375682">
                <a:tc>
                  <a:txBody>
                    <a:bodyPr/>
                    <a:lstStyle/>
                    <a:p>
                      <a:pPr>
                        <a:lnSpc>
                          <a:spcPct val="115000"/>
                        </a:lnSpc>
                        <a:spcAft>
                          <a:spcPts val="0"/>
                        </a:spcAft>
                      </a:pPr>
                      <a:r>
                        <a:rPr lang="en-GB" sz="1100" b="1">
                          <a:effectLst/>
                          <a:latin typeface="Calibri"/>
                          <a:ea typeface="Calibri"/>
                          <a:cs typeface="Times New Roman"/>
                        </a:rPr>
                        <a:t>ROSS-SHIRE CAB TOTAL</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205</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a:effectLst/>
                          <a:latin typeface="Calibri"/>
                          <a:ea typeface="Calibri"/>
                          <a:cs typeface="Times New Roman"/>
                        </a:rPr>
                        <a:t>202</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en-GB" sz="1100" b="1" dirty="0">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375682">
                <a:tc>
                  <a:txBody>
                    <a:bodyPr/>
                    <a:lstStyle/>
                    <a:p>
                      <a:pPr>
                        <a:lnSpc>
                          <a:spcPct val="115000"/>
                        </a:lnSpc>
                        <a:spcAft>
                          <a:spcPts val="0"/>
                        </a:spcAft>
                      </a:pPr>
                      <a:r>
                        <a:rPr lang="en-GB" sz="1100" b="1">
                          <a:effectLst/>
                          <a:latin typeface="Calibri"/>
                          <a:ea typeface="Calibri"/>
                          <a:cs typeface="Times New Roman"/>
                        </a:rPr>
                        <a:t>Skye</a:t>
                      </a:r>
                    </a:p>
                    <a:p>
                      <a:pPr>
                        <a:lnSpc>
                          <a:spcPct val="115000"/>
                        </a:lnSpc>
                        <a:spcAft>
                          <a:spcPts val="0"/>
                        </a:spcAft>
                      </a:pPr>
                      <a:r>
                        <a:rPr lang="en-GB" sz="1100" b="1">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66"/>
                    </a:solidFill>
                  </a:tcPr>
                </a:tc>
                <a:tc>
                  <a:txBody>
                    <a:bodyPr/>
                    <a:lstStyle/>
                    <a:p>
                      <a:pPr>
                        <a:lnSpc>
                          <a:spcPct val="115000"/>
                        </a:lnSpc>
                        <a:spcAft>
                          <a:spcPts val="0"/>
                        </a:spcAft>
                      </a:pPr>
                      <a:r>
                        <a:rPr lang="en-GB" sz="1100" b="1">
                          <a:effectLst/>
                          <a:latin typeface="Calibri"/>
                          <a:ea typeface="Calibri"/>
                          <a:cs typeface="Times New Roman"/>
                        </a:rPr>
                        <a:t>33</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66"/>
                    </a:solidFill>
                  </a:tcPr>
                </a:tc>
                <a:tc>
                  <a:txBody>
                    <a:bodyPr/>
                    <a:lstStyle/>
                    <a:p>
                      <a:pPr>
                        <a:lnSpc>
                          <a:spcPct val="115000"/>
                        </a:lnSpc>
                        <a:spcAft>
                          <a:spcPts val="0"/>
                        </a:spcAft>
                      </a:pPr>
                      <a:r>
                        <a:rPr lang="en-GB" sz="1100" b="1">
                          <a:effectLst/>
                          <a:latin typeface="Calibri"/>
                          <a:ea typeface="Calibri"/>
                          <a:cs typeface="Times New Roman"/>
                        </a:rPr>
                        <a:t>25</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66"/>
                    </a:solidFill>
                  </a:tcPr>
                </a:tc>
                <a:tc>
                  <a:txBody>
                    <a:bodyPr/>
                    <a:lstStyle/>
                    <a:p>
                      <a:pPr>
                        <a:lnSpc>
                          <a:spcPct val="115000"/>
                        </a:lnSpc>
                        <a:spcAft>
                          <a:spcPts val="0"/>
                        </a:spcAft>
                      </a:pPr>
                      <a:r>
                        <a:rPr lang="en-GB" sz="1100" b="1" dirty="0">
                          <a:effectLst/>
                          <a:latin typeface="Calibri"/>
                          <a:ea typeface="Calibri"/>
                          <a:cs typeface="Times New Roman"/>
                        </a:rPr>
                        <a:t>June - Dec</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66"/>
                    </a:solidFill>
                  </a:tcPr>
                </a:tc>
              </a:tr>
              <a:tr h="375682">
                <a:tc>
                  <a:txBody>
                    <a:bodyPr/>
                    <a:lstStyle/>
                    <a:p>
                      <a:pPr>
                        <a:lnSpc>
                          <a:spcPct val="115000"/>
                        </a:lnSpc>
                        <a:spcAft>
                          <a:spcPts val="0"/>
                        </a:spcAft>
                      </a:pPr>
                      <a:endParaRPr lang="en-GB" sz="1100" b="1" dirty="0">
                        <a:effectLst/>
                        <a:latin typeface="Calibri"/>
                        <a:ea typeface="Calibri"/>
                        <a:cs typeface="Times New Roman"/>
                      </a:endParaRPr>
                    </a:p>
                    <a:p>
                      <a:pPr>
                        <a:lnSpc>
                          <a:spcPct val="115000"/>
                        </a:lnSpc>
                        <a:spcAft>
                          <a:spcPts val="0"/>
                        </a:spcAft>
                      </a:pPr>
                      <a:r>
                        <a:rPr lang="en-GB" sz="1100" b="1" dirty="0">
                          <a:effectLst/>
                          <a:latin typeface="Calibri"/>
                          <a:ea typeface="Calibri"/>
                          <a:cs typeface="Times New Roman"/>
                        </a:rPr>
                        <a:t>TOTALS</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a:effectLst/>
                          <a:latin typeface="Calibri"/>
                          <a:ea typeface="Calibri"/>
                          <a:cs typeface="Times New Roman"/>
                        </a:rPr>
                        <a:t> </a:t>
                      </a:r>
                    </a:p>
                    <a:p>
                      <a:pPr>
                        <a:lnSpc>
                          <a:spcPct val="115000"/>
                        </a:lnSpc>
                        <a:spcAft>
                          <a:spcPts val="0"/>
                        </a:spcAft>
                      </a:pPr>
                      <a:r>
                        <a:rPr lang="en-GB" sz="1100" b="1">
                          <a:effectLst/>
                          <a:latin typeface="Calibri"/>
                          <a:ea typeface="Calibri"/>
                          <a:cs typeface="Times New Roman"/>
                        </a:rPr>
                        <a:t>869</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dirty="0">
                          <a:effectLst/>
                          <a:latin typeface="Calibri"/>
                          <a:ea typeface="Calibri"/>
                          <a:cs typeface="Times New Roman"/>
                        </a:rPr>
                        <a:t> </a:t>
                      </a:r>
                    </a:p>
                    <a:p>
                      <a:pPr>
                        <a:lnSpc>
                          <a:spcPct val="115000"/>
                        </a:lnSpc>
                        <a:spcAft>
                          <a:spcPts val="0"/>
                        </a:spcAft>
                      </a:pPr>
                      <a:r>
                        <a:rPr lang="en-GB" sz="1100" b="1" dirty="0">
                          <a:effectLst/>
                          <a:latin typeface="Calibri"/>
                          <a:ea typeface="Calibri"/>
                          <a:cs typeface="Times New Roman"/>
                        </a:rPr>
                        <a:t>791</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dirty="0">
                          <a:effectLst/>
                          <a:latin typeface="Calibri"/>
                          <a:ea typeface="Calibri"/>
                          <a:cs typeface="Times New Roman"/>
                        </a:rPr>
                        <a:t> </a:t>
                      </a:r>
                    </a:p>
                  </a:txBody>
                  <a:tcPr marL="46606" marR="46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48111" y="30432"/>
            <a:ext cx="8352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MIDWIFERY INCOME MAX – DATA FROM RETURNED REQUEST FORMS JUNE 2015 – FEBRUARY 2016</a:t>
            </a:r>
            <a:endParaRPr kumimoji="0" lang="en-GB" altLang="en-US"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45677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Key learning </a:t>
            </a:r>
            <a:endParaRPr lang="en-GB" sz="3600" dirty="0"/>
          </a:p>
        </p:txBody>
      </p:sp>
      <p:sp>
        <p:nvSpPr>
          <p:cNvPr id="3" name="Content Placeholder 2"/>
          <p:cNvSpPr>
            <a:spLocks noGrp="1"/>
          </p:cNvSpPr>
          <p:nvPr>
            <p:ph idx="1"/>
          </p:nvPr>
        </p:nvSpPr>
        <p:spPr>
          <a:xfrm>
            <a:off x="457200" y="1196752"/>
            <a:ext cx="8229600" cy="5256584"/>
          </a:xfrm>
        </p:spPr>
        <p:txBody>
          <a:bodyPr>
            <a:normAutofit fontScale="85000" lnSpcReduction="20000"/>
          </a:bodyPr>
          <a:lstStyle/>
          <a:p>
            <a:pPr marL="0" indent="0">
              <a:buNone/>
            </a:pPr>
            <a:endParaRPr lang="en-GB" sz="2800" dirty="0" smtClean="0"/>
          </a:p>
          <a:p>
            <a:r>
              <a:rPr lang="en-GB" sz="2800" dirty="0" smtClean="0"/>
              <a:t>Any contact is a benefit</a:t>
            </a:r>
          </a:p>
          <a:p>
            <a:r>
              <a:rPr lang="en-GB" sz="2800" dirty="0" smtClean="0"/>
              <a:t>Even </a:t>
            </a:r>
            <a:r>
              <a:rPr lang="en-GB" sz="2800" dirty="0"/>
              <a:t>if no immediate entitlements, circumstances can </a:t>
            </a:r>
            <a:r>
              <a:rPr lang="en-GB" sz="2800" dirty="0" smtClean="0"/>
              <a:t>change in </a:t>
            </a:r>
            <a:r>
              <a:rPr lang="en-GB" sz="2800" dirty="0"/>
              <a:t>a year or more. </a:t>
            </a:r>
            <a:r>
              <a:rPr lang="en-GB" sz="2800" dirty="0" smtClean="0"/>
              <a:t>Encourage families </a:t>
            </a:r>
            <a:r>
              <a:rPr lang="en-GB" sz="2800" dirty="0"/>
              <a:t>to get back in </a:t>
            </a:r>
            <a:r>
              <a:rPr lang="en-GB" sz="2800" dirty="0" smtClean="0"/>
              <a:t>touch</a:t>
            </a:r>
          </a:p>
          <a:p>
            <a:r>
              <a:rPr lang="en-GB" sz="2800" dirty="0" smtClean="0"/>
              <a:t>Many </a:t>
            </a:r>
            <a:r>
              <a:rPr lang="en-GB" sz="2800" dirty="0"/>
              <a:t>women will be worse off when they have a baby – fully </a:t>
            </a:r>
            <a:r>
              <a:rPr lang="en-GB" sz="2800" dirty="0" smtClean="0"/>
              <a:t>informed </a:t>
            </a:r>
            <a:r>
              <a:rPr lang="en-GB" sz="2800" dirty="0"/>
              <a:t>decision </a:t>
            </a:r>
            <a:r>
              <a:rPr lang="en-GB" sz="2800" dirty="0" smtClean="0"/>
              <a:t>making. </a:t>
            </a:r>
            <a:r>
              <a:rPr lang="en-GB" sz="2800" dirty="0"/>
              <a:t>H</a:t>
            </a:r>
            <a:r>
              <a:rPr lang="en-GB" sz="2800" dirty="0" smtClean="0"/>
              <a:t>aving </a:t>
            </a:r>
            <a:r>
              <a:rPr lang="en-GB" sz="2800" dirty="0"/>
              <a:t>that </a:t>
            </a:r>
            <a:r>
              <a:rPr lang="en-GB" sz="2800" dirty="0" smtClean="0"/>
              <a:t>conversation </a:t>
            </a:r>
          </a:p>
          <a:p>
            <a:r>
              <a:rPr lang="en-GB" sz="2800" dirty="0" smtClean="0"/>
              <a:t>Prevention – addressing child poverty at the earliest stages of family life. Enabling</a:t>
            </a:r>
            <a:r>
              <a:rPr lang="en-GB" sz="2800" dirty="0"/>
              <a:t> </a:t>
            </a:r>
            <a:r>
              <a:rPr lang="en-GB" sz="2800" dirty="0" smtClean="0"/>
              <a:t>and empowering families</a:t>
            </a:r>
          </a:p>
          <a:p>
            <a:r>
              <a:rPr lang="en-GB" sz="2800" dirty="0" smtClean="0"/>
              <a:t>Low </a:t>
            </a:r>
            <a:r>
              <a:rPr lang="en-GB" sz="2800" dirty="0"/>
              <a:t>income </a:t>
            </a:r>
            <a:r>
              <a:rPr lang="en-GB" sz="2800" dirty="0" smtClean="0"/>
              <a:t>families benefit the most from the project </a:t>
            </a:r>
          </a:p>
          <a:p>
            <a:r>
              <a:rPr lang="en-GB" sz="2800" dirty="0" smtClean="0"/>
              <a:t>Is it making a difference to Healthy Start applications? CAB more aware and supporting women around applications </a:t>
            </a:r>
          </a:p>
          <a:p>
            <a:r>
              <a:rPr lang="en-GB" sz="2800" dirty="0" smtClean="0"/>
              <a:t>Teams working together who haven’t before – developing networks</a:t>
            </a:r>
          </a:p>
          <a:p>
            <a:r>
              <a:rPr lang="en-GB" sz="2800" dirty="0" smtClean="0"/>
              <a:t>Client feedback – working with Inverness CAB </a:t>
            </a:r>
          </a:p>
          <a:p>
            <a:pPr marL="0" indent="0">
              <a:buNone/>
            </a:pPr>
            <a:endParaRPr lang="en-GB" sz="2800" dirty="0"/>
          </a:p>
        </p:txBody>
      </p:sp>
      <p:pic>
        <p:nvPicPr>
          <p:cNvPr id="4" name="Picture 2" descr="NHS Highlan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gavmunro\AppData\Local\Microsoft\Windows\Temporary Internet Files\Content.IE5\P3GN4ADW\Council_Logo_Colou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0" y="587587"/>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6290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Way forward</a:t>
            </a:r>
            <a:endParaRPr lang="en-GB" sz="3600" dirty="0"/>
          </a:p>
        </p:txBody>
      </p:sp>
      <p:sp>
        <p:nvSpPr>
          <p:cNvPr id="3" name="Content Placeholder 2"/>
          <p:cNvSpPr>
            <a:spLocks noGrp="1"/>
          </p:cNvSpPr>
          <p:nvPr>
            <p:ph idx="1"/>
          </p:nvPr>
        </p:nvSpPr>
        <p:spPr/>
        <p:txBody>
          <a:bodyPr>
            <a:normAutofit/>
          </a:bodyPr>
          <a:lstStyle/>
          <a:p>
            <a:r>
              <a:rPr lang="en-GB" sz="2800" dirty="0" smtClean="0"/>
              <a:t>Project started June 2014  for one year</a:t>
            </a:r>
          </a:p>
          <a:p>
            <a:r>
              <a:rPr lang="en-GB" sz="2800" dirty="0" smtClean="0"/>
              <a:t>Members within the Highland Council have just agreed to extend further funding until March 2017</a:t>
            </a:r>
          </a:p>
          <a:p>
            <a:r>
              <a:rPr lang="en-GB" sz="2800" dirty="0" smtClean="0"/>
              <a:t>Future funding?</a:t>
            </a:r>
          </a:p>
          <a:p>
            <a:pPr marL="0" indent="0">
              <a:buNone/>
            </a:pPr>
            <a:endParaRPr lang="en-GB" sz="2800" dirty="0"/>
          </a:p>
        </p:txBody>
      </p:sp>
    </p:spTree>
    <p:extLst>
      <p:ext uri="{BB962C8B-B14F-4D97-AF65-F5344CB8AC3E}">
        <p14:creationId xmlns:p14="http://schemas.microsoft.com/office/powerpoint/2010/main" val="51023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2539334"/>
            <a:ext cx="6768752" cy="4161973"/>
          </a:xfrm>
          <a:prstGeom prst="rect">
            <a:avLst/>
          </a:prstGeom>
        </p:spPr>
        <p:txBody>
          <a:bodyPr wrap="square">
            <a:spAutoFit/>
          </a:bodyPr>
          <a:lstStyle/>
          <a:p>
            <a:pPr>
              <a:lnSpc>
                <a:spcPct val="107000"/>
              </a:lnSpc>
              <a:spcAft>
                <a:spcPts val="800"/>
              </a:spcAft>
            </a:pPr>
            <a:r>
              <a:rPr lang="en-GB" sz="3200" i="1" dirty="0" smtClean="0">
                <a:solidFill>
                  <a:srgbClr val="000000"/>
                </a:solidFill>
                <a:ea typeface="Times New Roman" panose="02020603050405020304" pitchFamily="18" charset="0"/>
                <a:cs typeface="Times New Roman" panose="02020603050405020304" pitchFamily="18" charset="0"/>
              </a:rPr>
              <a:t>“Having </a:t>
            </a:r>
            <a:r>
              <a:rPr lang="en-GB" sz="3200" i="1" dirty="0">
                <a:solidFill>
                  <a:srgbClr val="000000"/>
                </a:solidFill>
                <a:ea typeface="Times New Roman" panose="02020603050405020304" pitchFamily="18" charset="0"/>
                <a:cs typeface="Times New Roman" panose="02020603050405020304" pitchFamily="18" charset="0"/>
              </a:rPr>
              <a:t>insufficient money to lead a healthy life is a highly significant cause of health </a:t>
            </a:r>
            <a:r>
              <a:rPr lang="en-GB" sz="3200" i="1" dirty="0" smtClean="0">
                <a:solidFill>
                  <a:srgbClr val="000000"/>
                </a:solidFill>
                <a:ea typeface="Times New Roman" panose="02020603050405020304" pitchFamily="18" charset="0"/>
                <a:cs typeface="Times New Roman" panose="02020603050405020304" pitchFamily="18" charset="0"/>
              </a:rPr>
              <a:t>inequalities</a:t>
            </a:r>
            <a:r>
              <a:rPr lang="en-GB" sz="3200" dirty="0" smtClean="0">
                <a:solidFill>
                  <a:srgbClr val="000000"/>
                </a:solidFill>
                <a:ea typeface="Times New Roman" panose="02020603050405020304" pitchFamily="18" charset="0"/>
                <a:cs typeface="Times New Roman" panose="02020603050405020304" pitchFamily="18" charset="0"/>
              </a:rPr>
              <a:t>” </a:t>
            </a:r>
            <a:endParaRPr lang="en-GB" sz="3200" dirty="0">
              <a:solidFill>
                <a:srgbClr val="000000"/>
              </a:solidFill>
              <a:ea typeface="Times New Roman" panose="02020603050405020304" pitchFamily="18" charset="0"/>
              <a:cs typeface="Times New Roman" panose="02020603050405020304" pitchFamily="18" charset="0"/>
            </a:endParaRPr>
          </a:p>
          <a:p>
            <a:pPr>
              <a:lnSpc>
                <a:spcPct val="107000"/>
              </a:lnSpc>
              <a:spcAft>
                <a:spcPts val="800"/>
              </a:spcAft>
            </a:pPr>
            <a:endParaRPr lang="en-GB" sz="2400" dirty="0" smtClean="0">
              <a:solidFill>
                <a:srgbClr val="000000"/>
              </a:solidFill>
              <a:ea typeface="Times New Roman" panose="02020603050405020304" pitchFamily="18" charset="0"/>
              <a:cs typeface="Times New Roman" panose="02020603050405020304" pitchFamily="18" charset="0"/>
            </a:endParaRPr>
          </a:p>
          <a:p>
            <a:pPr>
              <a:lnSpc>
                <a:spcPct val="107000"/>
              </a:lnSpc>
              <a:spcAft>
                <a:spcPts val="800"/>
              </a:spcAft>
            </a:pPr>
            <a:endParaRPr lang="en-GB" sz="2400" dirty="0">
              <a:solidFill>
                <a:srgbClr val="000000"/>
              </a:solidFill>
              <a:ea typeface="Times New Roman" panose="02020603050405020304" pitchFamily="18" charset="0"/>
              <a:cs typeface="Times New Roman" panose="02020603050405020304" pitchFamily="18" charset="0"/>
            </a:endParaRPr>
          </a:p>
          <a:p>
            <a:pPr>
              <a:lnSpc>
                <a:spcPct val="107000"/>
              </a:lnSpc>
              <a:spcAft>
                <a:spcPts val="800"/>
              </a:spcAft>
            </a:pPr>
            <a:endParaRPr lang="en-GB" sz="2400" dirty="0" smtClean="0">
              <a:solidFill>
                <a:srgbClr val="000000"/>
              </a:solidFill>
              <a:ea typeface="Times New Roman" panose="02020603050405020304" pitchFamily="18" charset="0"/>
              <a:cs typeface="Times New Roman" panose="02020603050405020304" pitchFamily="18" charset="0"/>
            </a:endParaRPr>
          </a:p>
          <a:p>
            <a:pPr>
              <a:lnSpc>
                <a:spcPct val="107000"/>
              </a:lnSpc>
              <a:spcAft>
                <a:spcPts val="800"/>
              </a:spcAft>
            </a:pPr>
            <a:endParaRPr lang="en-GB" sz="2400" dirty="0">
              <a:solidFill>
                <a:srgbClr val="000000"/>
              </a:solidFill>
              <a:ea typeface="Times New Roman" panose="02020603050405020304" pitchFamily="18" charset="0"/>
              <a:cs typeface="Times New Roman" panose="02020603050405020304" pitchFamily="18" charset="0"/>
            </a:endParaRPr>
          </a:p>
          <a:p>
            <a:pPr>
              <a:lnSpc>
                <a:spcPct val="107000"/>
              </a:lnSpc>
              <a:spcAft>
                <a:spcPts val="800"/>
              </a:spcAft>
            </a:pPr>
            <a:r>
              <a:rPr lang="en-GB" sz="2400" dirty="0" smtClean="0">
                <a:solidFill>
                  <a:srgbClr val="000000"/>
                </a:solidFill>
                <a:ea typeface="Times New Roman" panose="02020603050405020304" pitchFamily="18" charset="0"/>
                <a:cs typeface="Times New Roman" panose="02020603050405020304" pitchFamily="18" charset="0"/>
              </a:rPr>
              <a:t>Fair Society, Healthy Lives: Marmot </a:t>
            </a:r>
            <a:r>
              <a:rPr lang="en-GB" sz="2400" dirty="0">
                <a:solidFill>
                  <a:srgbClr val="000000"/>
                </a:solidFill>
                <a:ea typeface="Times New Roman" panose="02020603050405020304" pitchFamily="18" charset="0"/>
                <a:cs typeface="Times New Roman" panose="02020603050405020304" pitchFamily="18" charset="0"/>
              </a:rPr>
              <a:t>Review</a:t>
            </a:r>
            <a:r>
              <a:rPr lang="en-GB" sz="2400" dirty="0" smtClean="0">
                <a:solidFill>
                  <a:srgbClr val="000000"/>
                </a:solidFill>
                <a:ea typeface="Times New Roman" panose="02020603050405020304" pitchFamily="18" charset="0"/>
                <a:cs typeface="Times New Roman" panose="02020603050405020304" pitchFamily="18" charset="0"/>
              </a:rPr>
              <a:t>, </a:t>
            </a:r>
            <a:r>
              <a:rPr lang="en-GB" sz="2400" dirty="0">
                <a:solidFill>
                  <a:srgbClr val="000000"/>
                </a:solidFill>
                <a:ea typeface="Times New Roman" panose="02020603050405020304" pitchFamily="18" charset="0"/>
                <a:cs typeface="Times New Roman" panose="02020603050405020304" pitchFamily="18" charset="0"/>
              </a:rPr>
              <a:t>2010.</a:t>
            </a:r>
            <a:endParaRPr lang="en-GB"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3238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Inequalities in pregnancy</a:t>
            </a:r>
            <a:endParaRPr lang="en-GB" sz="3600" dirty="0"/>
          </a:p>
        </p:txBody>
      </p:sp>
      <p:sp>
        <p:nvSpPr>
          <p:cNvPr id="3" name="Content Placeholder 2"/>
          <p:cNvSpPr>
            <a:spLocks noGrp="1"/>
          </p:cNvSpPr>
          <p:nvPr>
            <p:ph idx="1"/>
          </p:nvPr>
        </p:nvSpPr>
        <p:spPr/>
        <p:txBody>
          <a:bodyPr>
            <a:normAutofit/>
          </a:bodyPr>
          <a:lstStyle/>
          <a:p>
            <a:r>
              <a:rPr lang="en-GB" sz="2400" dirty="0" smtClean="0">
                <a:solidFill>
                  <a:srgbClr val="000000"/>
                </a:solidFill>
                <a:latin typeface="+mj-lt"/>
                <a:ea typeface="Calibri" panose="020F0502020204030204" pitchFamily="34" charset="0"/>
                <a:cs typeface="Gotham Book"/>
              </a:rPr>
              <a:t>Maternal </a:t>
            </a:r>
            <a:r>
              <a:rPr lang="en-GB" sz="2400" dirty="0">
                <a:solidFill>
                  <a:srgbClr val="000000"/>
                </a:solidFill>
                <a:latin typeface="+mj-lt"/>
                <a:ea typeface="Calibri" panose="020F0502020204030204" pitchFamily="34" charset="0"/>
                <a:cs typeface="Gotham Book"/>
              </a:rPr>
              <a:t>health and the development of the baby are strongly influenced by the social, economic, and environmental circumstances that surround them. </a:t>
            </a:r>
            <a:endParaRPr lang="en-GB" sz="2400" dirty="0">
              <a:latin typeface="+mj-lt"/>
              <a:ea typeface="Calibri" panose="020F0502020204030204" pitchFamily="34" charset="0"/>
              <a:cs typeface="Times New Roman" panose="02020603050405020304" pitchFamily="18" charset="0"/>
            </a:endParaRPr>
          </a:p>
          <a:p>
            <a:r>
              <a:rPr lang="en-GB" sz="2400" dirty="0" smtClean="0">
                <a:latin typeface="+mj-lt"/>
              </a:rPr>
              <a:t>Birth weight decreases steadily with decreasing social status</a:t>
            </a:r>
          </a:p>
          <a:p>
            <a:r>
              <a:rPr lang="en-GB" sz="2400" dirty="0" smtClean="0">
                <a:latin typeface="+mj-lt"/>
              </a:rPr>
              <a:t>Poorer infants are more likely to be born small and /or early</a:t>
            </a:r>
          </a:p>
          <a:p>
            <a:r>
              <a:rPr lang="en-GB" sz="2400" dirty="0" smtClean="0">
                <a:latin typeface="+mj-lt"/>
              </a:rPr>
              <a:t>Good birth weight and gestational age are the main determinants  of early survival</a:t>
            </a:r>
          </a:p>
          <a:p>
            <a:endParaRPr lang="en-GB" dirty="0" smtClean="0"/>
          </a:p>
          <a:p>
            <a:endParaRPr lang="en-GB" dirty="0"/>
          </a:p>
        </p:txBody>
      </p:sp>
    </p:spTree>
    <p:extLst>
      <p:ext uri="{BB962C8B-B14F-4D97-AF65-F5344CB8AC3E}">
        <p14:creationId xmlns:p14="http://schemas.microsoft.com/office/powerpoint/2010/main" val="247999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harring\Pictures\callthemidweb_2459522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0" y="971550"/>
            <a:ext cx="787400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440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2656"/>
            <a:ext cx="3008313" cy="1728192"/>
          </a:xfrm>
        </p:spPr>
        <p:txBody>
          <a:bodyPr>
            <a:noAutofit/>
          </a:bodyPr>
          <a:lstStyle/>
          <a:p>
            <a:r>
              <a:rPr lang="en-GB" sz="2400" dirty="0"/>
              <a:t>Making Scotland the best place in the world to grow </a:t>
            </a:r>
            <a:r>
              <a:rPr lang="en-GB" sz="2400" dirty="0" smtClean="0"/>
              <a:t>up</a:t>
            </a:r>
            <a:br>
              <a:rPr lang="en-GB" sz="2400" dirty="0" smtClean="0"/>
            </a:br>
            <a:r>
              <a:rPr lang="en-GB" sz="2400" b="0" dirty="0"/>
              <a:t/>
            </a:r>
            <a:br>
              <a:rPr lang="en-GB" sz="2400" b="0" dirty="0"/>
            </a:br>
            <a:r>
              <a:rPr lang="en-GB" dirty="0" smtClean="0"/>
              <a:t>Key Themes</a:t>
            </a:r>
            <a:endParaRPr lang="en-GB" sz="2400" dirty="0"/>
          </a:p>
        </p:txBody>
      </p:sp>
      <p:sp>
        <p:nvSpPr>
          <p:cNvPr id="5" name="Text Placeholder 4"/>
          <p:cNvSpPr>
            <a:spLocks noGrp="1"/>
          </p:cNvSpPr>
          <p:nvPr>
            <p:ph type="body" sz="half" idx="2"/>
          </p:nvPr>
        </p:nvSpPr>
        <p:spPr>
          <a:xfrm>
            <a:off x="457200" y="2204864"/>
            <a:ext cx="3008313" cy="3744415"/>
          </a:xfrm>
        </p:spPr>
        <p:txBody>
          <a:bodyPr>
            <a:normAutofit/>
          </a:bodyPr>
          <a:lstStyle/>
          <a:p>
            <a:pPr marL="285750" indent="-285750">
              <a:buFont typeface="Arial" pitchFamily="34" charset="0"/>
              <a:buChar char="•"/>
            </a:pPr>
            <a:r>
              <a:rPr lang="en-GB" sz="1800" dirty="0" smtClean="0"/>
              <a:t>Attachment </a:t>
            </a:r>
            <a:r>
              <a:rPr lang="en-GB" sz="1800" dirty="0"/>
              <a:t>and child </a:t>
            </a:r>
            <a:r>
              <a:rPr lang="en-GB" sz="1800" dirty="0" smtClean="0"/>
              <a:t>   development</a:t>
            </a:r>
          </a:p>
          <a:p>
            <a:pPr marL="285750" indent="-285750">
              <a:buFont typeface="Arial" pitchFamily="34" charset="0"/>
              <a:buChar char="•"/>
            </a:pPr>
            <a:r>
              <a:rPr lang="en-GB" sz="1800" dirty="0" smtClean="0"/>
              <a:t>Continuity </a:t>
            </a:r>
            <a:r>
              <a:rPr lang="en-GB" sz="1800" dirty="0"/>
              <a:t>of Care in </a:t>
            </a:r>
            <a:r>
              <a:rPr lang="en-GB" sz="1800" dirty="0" smtClean="0"/>
              <a:t>Transitions</a:t>
            </a:r>
          </a:p>
          <a:p>
            <a:pPr marL="285750" indent="-285750">
              <a:buFont typeface="Arial" pitchFamily="34" charset="0"/>
              <a:buChar char="•"/>
            </a:pPr>
            <a:r>
              <a:rPr lang="en-GB" sz="1800" dirty="0" smtClean="0"/>
              <a:t>27-30 </a:t>
            </a:r>
            <a:r>
              <a:rPr lang="en-GB" sz="1800" dirty="0"/>
              <a:t>month </a:t>
            </a:r>
            <a:r>
              <a:rPr lang="en-GB" sz="1800" dirty="0" smtClean="0"/>
              <a:t>review</a:t>
            </a:r>
          </a:p>
          <a:p>
            <a:pPr marL="285750" indent="-285750">
              <a:buFont typeface="Arial" pitchFamily="34" charset="0"/>
              <a:buChar char="•"/>
            </a:pPr>
            <a:r>
              <a:rPr lang="en-GB" sz="1800" dirty="0" smtClean="0"/>
              <a:t>Developing </a:t>
            </a:r>
            <a:r>
              <a:rPr lang="en-GB" sz="1800" dirty="0"/>
              <a:t>parent’s </a:t>
            </a:r>
            <a:r>
              <a:rPr lang="en-GB" sz="1800" dirty="0" smtClean="0"/>
              <a:t>skills</a:t>
            </a:r>
          </a:p>
          <a:p>
            <a:pPr marL="285750" indent="-285750">
              <a:buFont typeface="Arial" pitchFamily="34" charset="0"/>
              <a:buChar char="•"/>
            </a:pPr>
            <a:r>
              <a:rPr lang="en-GB" sz="1800" b="1" dirty="0" smtClean="0"/>
              <a:t>Early </a:t>
            </a:r>
            <a:r>
              <a:rPr lang="en-GB" sz="1800" b="1" dirty="0"/>
              <a:t>support for pregnancy and </a:t>
            </a:r>
            <a:r>
              <a:rPr lang="en-GB" sz="1800" b="1" dirty="0" smtClean="0"/>
              <a:t>beyond</a:t>
            </a:r>
          </a:p>
          <a:p>
            <a:pPr marL="285750" indent="-285750">
              <a:buFont typeface="Arial" pitchFamily="34" charset="0"/>
              <a:buChar char="•"/>
            </a:pPr>
            <a:r>
              <a:rPr lang="en-GB" sz="1800" dirty="0" smtClean="0"/>
              <a:t>Family </a:t>
            </a:r>
            <a:r>
              <a:rPr lang="en-GB" sz="1800" dirty="0"/>
              <a:t>engagement to support </a:t>
            </a:r>
            <a:r>
              <a:rPr lang="en-GB" sz="1800" dirty="0" smtClean="0"/>
              <a:t>learning</a:t>
            </a:r>
          </a:p>
          <a:p>
            <a:pPr marL="285750" indent="-285750">
              <a:buFont typeface="Arial" pitchFamily="34" charset="0"/>
              <a:buChar char="•"/>
            </a:pPr>
            <a:r>
              <a:rPr lang="en-GB" sz="1800" b="1" dirty="0" smtClean="0"/>
              <a:t>Addressing </a:t>
            </a:r>
            <a:r>
              <a:rPr lang="en-GB" sz="1800" b="1" dirty="0"/>
              <a:t>child poverty</a:t>
            </a: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609974" y="332656"/>
            <a:ext cx="5354513"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9128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Aim and background of the project</a:t>
            </a:r>
            <a:endParaRPr lang="en-GB" sz="3600" dirty="0"/>
          </a:p>
        </p:txBody>
      </p:sp>
      <p:sp>
        <p:nvSpPr>
          <p:cNvPr id="3" name="Content Placeholder 2"/>
          <p:cNvSpPr>
            <a:spLocks noGrp="1"/>
          </p:cNvSpPr>
          <p:nvPr>
            <p:ph idx="1"/>
          </p:nvPr>
        </p:nvSpPr>
        <p:spPr>
          <a:xfrm>
            <a:off x="457200" y="1556792"/>
            <a:ext cx="8229600" cy="5112568"/>
          </a:xfrm>
        </p:spPr>
        <p:txBody>
          <a:bodyPr>
            <a:normAutofit/>
          </a:bodyPr>
          <a:lstStyle/>
          <a:p>
            <a:r>
              <a:rPr lang="en-GB" sz="2600" dirty="0" smtClean="0"/>
              <a:t>Prevention and early intervention</a:t>
            </a:r>
          </a:p>
          <a:p>
            <a:r>
              <a:rPr lang="en-GB" sz="2600" dirty="0" smtClean="0"/>
              <a:t>Addressing child poverty at the earliest stage - prior to a baby’s birth</a:t>
            </a:r>
          </a:p>
          <a:p>
            <a:r>
              <a:rPr lang="en-GB" sz="2600" dirty="0" smtClean="0"/>
              <a:t>Increase uptake of Healthy start</a:t>
            </a:r>
          </a:p>
          <a:p>
            <a:r>
              <a:rPr lang="en-GB" sz="2600" dirty="0" smtClean="0"/>
              <a:t>Test an opt out scheme in one area of Highland</a:t>
            </a:r>
          </a:p>
          <a:p>
            <a:r>
              <a:rPr lang="en-GB" sz="2600" dirty="0"/>
              <a:t>T</a:t>
            </a:r>
            <a:r>
              <a:rPr lang="en-GB" sz="2600" dirty="0" smtClean="0"/>
              <a:t>ested in Dingwall for 3 months </a:t>
            </a:r>
          </a:p>
          <a:p>
            <a:endParaRPr lang="en-GB" dirty="0"/>
          </a:p>
        </p:txBody>
      </p:sp>
    </p:spTree>
    <p:extLst>
      <p:ext uri="{BB962C8B-B14F-4D97-AF65-F5344CB8AC3E}">
        <p14:creationId xmlns:p14="http://schemas.microsoft.com/office/powerpoint/2010/main" val="3910458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dirty="0" smtClean="0">
                <a:latin typeface="+mn-lt"/>
                <a:cs typeface="Arial" panose="020B0604020202020204" pitchFamily="34" charset="0"/>
              </a:rPr>
              <a:t>Customer contacts</a:t>
            </a:r>
            <a:endParaRPr lang="en-GB" sz="3600" dirty="0">
              <a:latin typeface="+mn-lt"/>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1220391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8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lstStyle/>
          <a:p>
            <a:r>
              <a:rPr lang="en-GB" sz="2800" dirty="0">
                <a:solidFill>
                  <a:prstClr val="black"/>
                </a:solidFill>
                <a:latin typeface="Arial" panose="020B0604020202020204" pitchFamily="34" charset="0"/>
                <a:cs typeface="Arial" panose="020B0604020202020204" pitchFamily="34" charset="0"/>
              </a:rPr>
              <a:t>Customer contacts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0553226"/>
              </p:ext>
            </p:extLst>
          </p:nvPr>
        </p:nvGraphicFramePr>
        <p:xfrm>
          <a:off x="467544" y="1700808"/>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NHS Highlan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48680"/>
            <a:ext cx="771525" cy="5524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gavmunro\AppData\Local\Microsoft\Windows\Temporary Internet Files\Content.IE5\P3GN4ADW\Council_Logo_Colou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9632" y="558205"/>
            <a:ext cx="1071563" cy="54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870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947</TotalTime>
  <Words>1479</Words>
  <Application>Microsoft Office PowerPoint</Application>
  <PresentationFormat>On-screen Show (4:3)</PresentationFormat>
  <Paragraphs>407</Paragraphs>
  <Slides>23</Slides>
  <Notes>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Midwifery Income Maximisation Project </vt:lpstr>
      <vt:lpstr>PowerPoint Presentation</vt:lpstr>
      <vt:lpstr>PowerPoint Presentation</vt:lpstr>
      <vt:lpstr>Inequalities in pregnancy</vt:lpstr>
      <vt:lpstr>PowerPoint Presentation</vt:lpstr>
      <vt:lpstr>Making Scotland the best place in the world to grow up  Key Themes</vt:lpstr>
      <vt:lpstr>Aim and background of the project</vt:lpstr>
      <vt:lpstr>Customer contacts</vt:lpstr>
      <vt:lpstr>Customer contacts</vt:lpstr>
      <vt:lpstr>How customers benefit</vt:lpstr>
      <vt:lpstr>How customers benefit</vt:lpstr>
      <vt:lpstr>Customer feedback</vt:lpstr>
      <vt:lpstr>Next Steps</vt:lpstr>
      <vt:lpstr>Spread</vt:lpstr>
      <vt:lpstr>PowerPoint Presentation</vt:lpstr>
      <vt:lpstr>PowerPoint Presentation</vt:lpstr>
      <vt:lpstr>Challenges</vt:lpstr>
      <vt:lpstr>PowerPoint Presentation</vt:lpstr>
      <vt:lpstr>PowerPoint Presentation</vt:lpstr>
      <vt:lpstr>PowerPoint Presentation</vt:lpstr>
      <vt:lpstr>PowerPoint Presentation</vt:lpstr>
      <vt:lpstr>Key learning </vt:lpstr>
      <vt:lpstr>Way forward</vt:lpstr>
    </vt:vector>
  </TitlesOfParts>
  <Company>Fujitsu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eyc</dc:title>
  <dc:creator>Sandra Harrington</dc:creator>
  <cp:lastModifiedBy>Alex Macmanus</cp:lastModifiedBy>
  <cp:revision>87</cp:revision>
  <cp:lastPrinted>2016-03-17T16:23:26Z</cp:lastPrinted>
  <dcterms:created xsi:type="dcterms:W3CDTF">2015-10-23T11:06:49Z</dcterms:created>
  <dcterms:modified xsi:type="dcterms:W3CDTF">2016-03-21T16:00:06Z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113097048</vt:i4>
  </property>
  <property fmtid="{D5CDD505-2E9C-101B-9397-08002B2CF9AE}" pid="3" name="_NewReviewCycle">
    <vt:lpwstr/>
  </property>
  <property fmtid="{D5CDD505-2E9C-101B-9397-08002B2CF9AE}" pid="4" name="_EmailSubject">
    <vt:lpwstr>Emailing - 2016-03-18-agenda.pdf</vt:lpwstr>
  </property>
  <property fmtid="{D5CDD505-2E9C-101B-9397-08002B2CF9AE}" pid="5" name="_AuthorEmail">
    <vt:lpwstr>Sandra.Harrington@highland.gov.uk</vt:lpwstr>
  </property>
  <property fmtid="{D5CDD505-2E9C-101B-9397-08002B2CF9AE}" pid="6" name="_AuthorEmailDisplayName">
    <vt:lpwstr>Sandra Harrington</vt:lpwstr>
  </property>
</Properties>
</file>