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6" r:id="rId5"/>
  </p:sldMasterIdLst>
  <p:notesMasterIdLst>
    <p:notesMasterId r:id="rId23"/>
  </p:notesMasterIdLst>
  <p:handoutMasterIdLst>
    <p:handoutMasterId r:id="rId24"/>
  </p:handoutMasterIdLst>
  <p:sldIdLst>
    <p:sldId id="264" r:id="rId6"/>
    <p:sldId id="304" r:id="rId7"/>
    <p:sldId id="307" r:id="rId8"/>
    <p:sldId id="322" r:id="rId9"/>
    <p:sldId id="306" r:id="rId10"/>
    <p:sldId id="323" r:id="rId11"/>
    <p:sldId id="325" r:id="rId12"/>
    <p:sldId id="327" r:id="rId13"/>
    <p:sldId id="256" r:id="rId14"/>
    <p:sldId id="329" r:id="rId15"/>
    <p:sldId id="330" r:id="rId16"/>
    <p:sldId id="335" r:id="rId17"/>
    <p:sldId id="336" r:id="rId18"/>
    <p:sldId id="333" r:id="rId19"/>
    <p:sldId id="334" r:id="rId20"/>
    <p:sldId id="291" r:id="rId21"/>
    <p:sldId id="328" r:id="rId22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492F92"/>
    <a:srgbClr val="EEB500"/>
    <a:srgbClr val="EEBB00"/>
    <a:srgbClr val="2F7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230EC-EE5F-493F-A650-A72D52E7DA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2970EC6-B6B4-4E00-9F43-D84DE53B72FB}">
      <dgm:prSet phldrT="[Text]"/>
      <dgm:spPr>
        <a:solidFill>
          <a:srgbClr val="0070C0"/>
        </a:solidFill>
      </dgm:spPr>
      <dgm:t>
        <a:bodyPr/>
        <a:lstStyle/>
        <a:p>
          <a:r>
            <a:rPr lang="en-GB"/>
            <a:t>Ward Briefings</a:t>
          </a:r>
        </a:p>
      </dgm:t>
    </dgm:pt>
    <dgm:pt modelId="{87E327F8-ADA1-4A80-AE5B-80D9AEAAFFBC}" type="parTrans" cxnId="{2276D5DA-32FF-4300-8558-C72E1CE28407}">
      <dgm:prSet/>
      <dgm:spPr/>
      <dgm:t>
        <a:bodyPr/>
        <a:lstStyle/>
        <a:p>
          <a:endParaRPr lang="en-GB"/>
        </a:p>
      </dgm:t>
    </dgm:pt>
    <dgm:pt modelId="{453084F1-6D00-448A-93AE-812F138845F2}" type="sibTrans" cxnId="{2276D5DA-32FF-4300-8558-C72E1CE28407}">
      <dgm:prSet/>
      <dgm:spPr/>
      <dgm:t>
        <a:bodyPr/>
        <a:lstStyle/>
        <a:p>
          <a:endParaRPr lang="en-GB"/>
        </a:p>
      </dgm:t>
    </dgm:pt>
    <dgm:pt modelId="{3D89C924-03F9-452A-89F8-9CD68D2D2279}">
      <dgm:prSet phldrT="[Text]"/>
      <dgm:spPr>
        <a:solidFill>
          <a:srgbClr val="0070C0"/>
        </a:solidFill>
        <a:scene3d>
          <a:camera prst="orthographicFront"/>
          <a:lightRig rig="threePt" dir="t"/>
        </a:scene3d>
        <a:sp3d>
          <a:bevelT w="0" h="0"/>
        </a:sp3d>
      </dgm:spPr>
      <dgm:t>
        <a:bodyPr/>
        <a:lstStyle/>
        <a:p>
          <a:r>
            <a:rPr lang="en-GB" b="1" dirty="0"/>
            <a:t>5 Area Committees consider MAIN ISSUES REPORT (MIR)</a:t>
          </a:r>
        </a:p>
      </dgm:t>
    </dgm:pt>
    <dgm:pt modelId="{55D0E21E-68DA-402E-8866-0F72838068AA}" type="parTrans" cxnId="{9333469F-0A1F-4E81-A303-7762BCF51A5E}">
      <dgm:prSet/>
      <dgm:spPr/>
      <dgm:t>
        <a:bodyPr/>
        <a:lstStyle/>
        <a:p>
          <a:endParaRPr lang="en-GB"/>
        </a:p>
      </dgm:t>
    </dgm:pt>
    <dgm:pt modelId="{76AE42D4-3747-4350-9AEC-6C389858F8FA}" type="sibTrans" cxnId="{9333469F-0A1F-4E81-A303-7762BCF51A5E}">
      <dgm:prSet/>
      <dgm:spPr/>
      <dgm:t>
        <a:bodyPr/>
        <a:lstStyle/>
        <a:p>
          <a:endParaRPr lang="en-GB"/>
        </a:p>
      </dgm:t>
    </dgm:pt>
    <dgm:pt modelId="{0DEDA6E7-E560-446A-B0A8-51DA4A096240}">
      <dgm:prSet phldrT="[Text]"/>
      <dgm:spPr>
        <a:solidFill>
          <a:srgbClr val="0070C0"/>
        </a:solidFill>
      </dgm:spPr>
      <dgm:t>
        <a:bodyPr/>
        <a:lstStyle/>
        <a:p>
          <a:r>
            <a:rPr lang="en-GB"/>
            <a:t>Public consultation on MIR</a:t>
          </a:r>
        </a:p>
      </dgm:t>
    </dgm:pt>
    <dgm:pt modelId="{7A71373D-607A-4F29-B042-DEFEDBB7DC3E}" type="parTrans" cxnId="{FD90D289-648A-4BC9-99C9-8A884232F9C2}">
      <dgm:prSet/>
      <dgm:spPr/>
      <dgm:t>
        <a:bodyPr/>
        <a:lstStyle/>
        <a:p>
          <a:endParaRPr lang="en-GB"/>
        </a:p>
      </dgm:t>
    </dgm:pt>
    <dgm:pt modelId="{0293742B-7D56-4D2F-A391-D4294CDED581}" type="sibTrans" cxnId="{FD90D289-648A-4BC9-99C9-8A884232F9C2}">
      <dgm:prSet/>
      <dgm:spPr/>
      <dgm:t>
        <a:bodyPr/>
        <a:lstStyle/>
        <a:p>
          <a:endParaRPr lang="en-GB"/>
        </a:p>
      </dgm:t>
    </dgm:pt>
    <dgm:pt modelId="{DBB2C5FA-B5A0-4189-81CC-1F422AAF5E54}" type="pres">
      <dgm:prSet presAssocID="{AD4230EC-EE5F-493F-A650-A72D52E7DA0C}" presName="CompostProcess" presStyleCnt="0">
        <dgm:presLayoutVars>
          <dgm:dir/>
          <dgm:resizeHandles val="exact"/>
        </dgm:presLayoutVars>
      </dgm:prSet>
      <dgm:spPr/>
    </dgm:pt>
    <dgm:pt modelId="{A9B9C765-EE45-456A-B292-163520F2A3BC}" type="pres">
      <dgm:prSet presAssocID="{AD4230EC-EE5F-493F-A650-A72D52E7DA0C}" presName="arrow" presStyleLbl="bgShp" presStyleIdx="0" presStyleCnt="1" custLinFactNeighborX="7113" custLinFactNeighborY="1195"/>
      <dgm:spPr/>
    </dgm:pt>
    <dgm:pt modelId="{AB9E0258-440E-4A70-9A83-051C61FD7216}" type="pres">
      <dgm:prSet presAssocID="{AD4230EC-EE5F-493F-A650-A72D52E7DA0C}" presName="linearProcess" presStyleCnt="0"/>
      <dgm:spPr/>
    </dgm:pt>
    <dgm:pt modelId="{A287E076-7801-48C3-B359-A0FB3B9A38A2}" type="pres">
      <dgm:prSet presAssocID="{B2970EC6-B6B4-4E00-9F43-D84DE53B72FB}" presName="textNode" presStyleLbl="node1" presStyleIdx="0" presStyleCnt="3">
        <dgm:presLayoutVars>
          <dgm:bulletEnabled val="1"/>
        </dgm:presLayoutVars>
      </dgm:prSet>
      <dgm:spPr/>
    </dgm:pt>
    <dgm:pt modelId="{17F60A52-3D49-4D9D-94E3-9C0E4D70A23C}" type="pres">
      <dgm:prSet presAssocID="{453084F1-6D00-448A-93AE-812F138845F2}" presName="sibTrans" presStyleCnt="0"/>
      <dgm:spPr/>
    </dgm:pt>
    <dgm:pt modelId="{DAC7D4CD-1BF5-4162-8AC7-5B8EB49F5037}" type="pres">
      <dgm:prSet presAssocID="{3D89C924-03F9-452A-89F8-9CD68D2D2279}" presName="textNode" presStyleLbl="node1" presStyleIdx="1" presStyleCnt="3">
        <dgm:presLayoutVars>
          <dgm:bulletEnabled val="1"/>
        </dgm:presLayoutVars>
      </dgm:prSet>
      <dgm:spPr/>
    </dgm:pt>
    <dgm:pt modelId="{1617076C-F110-4174-9262-76EA363DDF8F}" type="pres">
      <dgm:prSet presAssocID="{76AE42D4-3747-4350-9AEC-6C389858F8FA}" presName="sibTrans" presStyleCnt="0"/>
      <dgm:spPr/>
    </dgm:pt>
    <dgm:pt modelId="{4E8E8731-E0B0-4955-B4B6-AE967D56F5A1}" type="pres">
      <dgm:prSet presAssocID="{0DEDA6E7-E560-446A-B0A8-51DA4A09624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8EA452B-086E-457F-B0D2-9AB34A002F30}" type="presOf" srcId="{0DEDA6E7-E560-446A-B0A8-51DA4A096240}" destId="{4E8E8731-E0B0-4955-B4B6-AE967D56F5A1}" srcOrd="0" destOrd="0" presId="urn:microsoft.com/office/officeart/2005/8/layout/hProcess9"/>
    <dgm:cxn modelId="{BF56404D-02A4-4E1F-B593-9C13B9A298F5}" type="presOf" srcId="{AD4230EC-EE5F-493F-A650-A72D52E7DA0C}" destId="{DBB2C5FA-B5A0-4189-81CC-1F422AAF5E54}" srcOrd="0" destOrd="0" presId="urn:microsoft.com/office/officeart/2005/8/layout/hProcess9"/>
    <dgm:cxn modelId="{82827277-FA07-4144-9314-4AFA822734C9}" type="presOf" srcId="{3D89C924-03F9-452A-89F8-9CD68D2D2279}" destId="{DAC7D4CD-1BF5-4162-8AC7-5B8EB49F5037}" srcOrd="0" destOrd="0" presId="urn:microsoft.com/office/officeart/2005/8/layout/hProcess9"/>
    <dgm:cxn modelId="{FD90D289-648A-4BC9-99C9-8A884232F9C2}" srcId="{AD4230EC-EE5F-493F-A650-A72D52E7DA0C}" destId="{0DEDA6E7-E560-446A-B0A8-51DA4A096240}" srcOrd="2" destOrd="0" parTransId="{7A71373D-607A-4F29-B042-DEFEDBB7DC3E}" sibTransId="{0293742B-7D56-4D2F-A391-D4294CDED581}"/>
    <dgm:cxn modelId="{9333469F-0A1F-4E81-A303-7762BCF51A5E}" srcId="{AD4230EC-EE5F-493F-A650-A72D52E7DA0C}" destId="{3D89C924-03F9-452A-89F8-9CD68D2D2279}" srcOrd="1" destOrd="0" parTransId="{55D0E21E-68DA-402E-8866-0F72838068AA}" sibTransId="{76AE42D4-3747-4350-9AEC-6C389858F8FA}"/>
    <dgm:cxn modelId="{A8DC36CF-79FD-42BD-87CD-71CB6C73DE00}" type="presOf" srcId="{B2970EC6-B6B4-4E00-9F43-D84DE53B72FB}" destId="{A287E076-7801-48C3-B359-A0FB3B9A38A2}" srcOrd="0" destOrd="0" presId="urn:microsoft.com/office/officeart/2005/8/layout/hProcess9"/>
    <dgm:cxn modelId="{2276D5DA-32FF-4300-8558-C72E1CE28407}" srcId="{AD4230EC-EE5F-493F-A650-A72D52E7DA0C}" destId="{B2970EC6-B6B4-4E00-9F43-D84DE53B72FB}" srcOrd="0" destOrd="0" parTransId="{87E327F8-ADA1-4A80-AE5B-80D9AEAAFFBC}" sibTransId="{453084F1-6D00-448A-93AE-812F138845F2}"/>
    <dgm:cxn modelId="{AC060990-6455-4CBE-9009-63D30E69B6EB}" type="presParOf" srcId="{DBB2C5FA-B5A0-4189-81CC-1F422AAF5E54}" destId="{A9B9C765-EE45-456A-B292-163520F2A3BC}" srcOrd="0" destOrd="0" presId="urn:microsoft.com/office/officeart/2005/8/layout/hProcess9"/>
    <dgm:cxn modelId="{76296477-9848-4851-A07B-75091A18557F}" type="presParOf" srcId="{DBB2C5FA-B5A0-4189-81CC-1F422AAF5E54}" destId="{AB9E0258-440E-4A70-9A83-051C61FD7216}" srcOrd="1" destOrd="0" presId="urn:microsoft.com/office/officeart/2005/8/layout/hProcess9"/>
    <dgm:cxn modelId="{DD8C14B5-9517-427F-94ED-DAA7BB5442C3}" type="presParOf" srcId="{AB9E0258-440E-4A70-9A83-051C61FD7216}" destId="{A287E076-7801-48C3-B359-A0FB3B9A38A2}" srcOrd="0" destOrd="0" presId="urn:microsoft.com/office/officeart/2005/8/layout/hProcess9"/>
    <dgm:cxn modelId="{98C10508-646E-4705-B6D9-2947E01CFF3E}" type="presParOf" srcId="{AB9E0258-440E-4A70-9A83-051C61FD7216}" destId="{17F60A52-3D49-4D9D-94E3-9C0E4D70A23C}" srcOrd="1" destOrd="0" presId="urn:microsoft.com/office/officeart/2005/8/layout/hProcess9"/>
    <dgm:cxn modelId="{F20FB65B-6866-4A6B-9738-6039CFE31E61}" type="presParOf" srcId="{AB9E0258-440E-4A70-9A83-051C61FD7216}" destId="{DAC7D4CD-1BF5-4162-8AC7-5B8EB49F5037}" srcOrd="2" destOrd="0" presId="urn:microsoft.com/office/officeart/2005/8/layout/hProcess9"/>
    <dgm:cxn modelId="{AC6ECE7E-DC47-464E-8A4B-2970C7717C60}" type="presParOf" srcId="{AB9E0258-440E-4A70-9A83-051C61FD7216}" destId="{1617076C-F110-4174-9262-76EA363DDF8F}" srcOrd="3" destOrd="0" presId="urn:microsoft.com/office/officeart/2005/8/layout/hProcess9"/>
    <dgm:cxn modelId="{B7787ED7-8649-4F79-8400-D19AEE054800}" type="presParOf" srcId="{AB9E0258-440E-4A70-9A83-051C61FD7216}" destId="{4E8E8731-E0B0-4955-B4B6-AE967D56F5A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4230EC-EE5F-493F-A650-A72D52E7DA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2970EC6-B6B4-4E00-9F43-D84DE53B72FB}">
      <dgm:prSet phldrT="[Text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 w="101600" h="101600"/>
          <a:bevelB w="0" h="0"/>
        </a:sp3d>
      </dgm:spPr>
      <dgm:t>
        <a:bodyPr/>
        <a:lstStyle/>
        <a:p>
          <a:r>
            <a:rPr lang="en-GB" sz="1600" b="1" dirty="0">
              <a:solidFill>
                <a:schemeClr val="tx1">
                  <a:lumMod val="95000"/>
                  <a:lumOff val="5000"/>
                </a:schemeClr>
              </a:solidFill>
            </a:rPr>
            <a:t>6 Local/City Committees and Economy &amp; Infrastructure Committee</a:t>
          </a:r>
        </a:p>
        <a:p>
          <a:r>
            <a:rPr lang="en-GB" sz="1600" b="1" dirty="0">
              <a:solidFill>
                <a:schemeClr val="tx1">
                  <a:lumMod val="95000"/>
                  <a:lumOff val="5000"/>
                </a:schemeClr>
              </a:solidFill>
            </a:rPr>
            <a:t>consider responses to MIR and agree PROPOSED PLAN</a:t>
          </a:r>
        </a:p>
      </dgm:t>
    </dgm:pt>
    <dgm:pt modelId="{87E327F8-ADA1-4A80-AE5B-80D9AEAAFFBC}" type="parTrans" cxnId="{2276D5DA-32FF-4300-8558-C72E1CE28407}">
      <dgm:prSet/>
      <dgm:spPr/>
      <dgm:t>
        <a:bodyPr/>
        <a:lstStyle/>
        <a:p>
          <a:endParaRPr lang="en-GB"/>
        </a:p>
      </dgm:t>
    </dgm:pt>
    <dgm:pt modelId="{453084F1-6D00-448A-93AE-812F138845F2}" type="sibTrans" cxnId="{2276D5DA-32FF-4300-8558-C72E1CE28407}">
      <dgm:prSet/>
      <dgm:spPr/>
      <dgm:t>
        <a:bodyPr/>
        <a:lstStyle/>
        <a:p>
          <a:endParaRPr lang="en-GB"/>
        </a:p>
      </dgm:t>
    </dgm:pt>
    <dgm:pt modelId="{3D89C924-03F9-452A-89F8-9CD68D2D227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400"/>
            <a:t>Public Consultation on PROPOSED PLAN (objections)</a:t>
          </a:r>
        </a:p>
      </dgm:t>
    </dgm:pt>
    <dgm:pt modelId="{55D0E21E-68DA-402E-8866-0F72838068AA}" type="parTrans" cxnId="{9333469F-0A1F-4E81-A303-7762BCF51A5E}">
      <dgm:prSet/>
      <dgm:spPr/>
      <dgm:t>
        <a:bodyPr/>
        <a:lstStyle/>
        <a:p>
          <a:endParaRPr lang="en-GB"/>
        </a:p>
      </dgm:t>
    </dgm:pt>
    <dgm:pt modelId="{76AE42D4-3747-4350-9AEC-6C389858F8FA}" type="sibTrans" cxnId="{9333469F-0A1F-4E81-A303-7762BCF51A5E}">
      <dgm:prSet/>
      <dgm:spPr/>
      <dgm:t>
        <a:bodyPr/>
        <a:lstStyle/>
        <a:p>
          <a:endParaRPr lang="en-GB"/>
        </a:p>
      </dgm:t>
    </dgm:pt>
    <dgm:pt modelId="{0DEDA6E7-E560-446A-B0A8-51DA4A09624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400" dirty="0"/>
            <a:t>EXAMINATION of objections by Reporter</a:t>
          </a:r>
        </a:p>
      </dgm:t>
    </dgm:pt>
    <dgm:pt modelId="{7A71373D-607A-4F29-B042-DEFEDBB7DC3E}" type="parTrans" cxnId="{FD90D289-648A-4BC9-99C9-8A884232F9C2}">
      <dgm:prSet/>
      <dgm:spPr/>
      <dgm:t>
        <a:bodyPr/>
        <a:lstStyle/>
        <a:p>
          <a:endParaRPr lang="en-GB"/>
        </a:p>
      </dgm:t>
    </dgm:pt>
    <dgm:pt modelId="{0293742B-7D56-4D2F-A391-D4294CDED581}" type="sibTrans" cxnId="{FD90D289-648A-4BC9-99C9-8A884232F9C2}">
      <dgm:prSet/>
      <dgm:spPr/>
      <dgm:t>
        <a:bodyPr/>
        <a:lstStyle/>
        <a:p>
          <a:endParaRPr lang="en-GB"/>
        </a:p>
      </dgm:t>
    </dgm:pt>
    <dgm:pt modelId="{DBB2C5FA-B5A0-4189-81CC-1F422AAF5E54}" type="pres">
      <dgm:prSet presAssocID="{AD4230EC-EE5F-493F-A650-A72D52E7DA0C}" presName="CompostProcess" presStyleCnt="0">
        <dgm:presLayoutVars>
          <dgm:dir/>
          <dgm:resizeHandles val="exact"/>
        </dgm:presLayoutVars>
      </dgm:prSet>
      <dgm:spPr/>
    </dgm:pt>
    <dgm:pt modelId="{A9B9C765-EE45-456A-B292-163520F2A3BC}" type="pres">
      <dgm:prSet presAssocID="{AD4230EC-EE5F-493F-A650-A72D52E7DA0C}" presName="arrow" presStyleLbl="bgShp" presStyleIdx="0" presStyleCnt="1" custLinFactNeighborX="-10590"/>
      <dgm:spPr/>
    </dgm:pt>
    <dgm:pt modelId="{AB9E0258-440E-4A70-9A83-051C61FD7216}" type="pres">
      <dgm:prSet presAssocID="{AD4230EC-EE5F-493F-A650-A72D52E7DA0C}" presName="linearProcess" presStyleCnt="0"/>
      <dgm:spPr/>
    </dgm:pt>
    <dgm:pt modelId="{A287E076-7801-48C3-B359-A0FB3B9A38A2}" type="pres">
      <dgm:prSet presAssocID="{B2970EC6-B6B4-4E00-9F43-D84DE53B72FB}" presName="textNode" presStyleLbl="node1" presStyleIdx="0" presStyleCnt="3" custScaleX="155886" custScaleY="199015">
        <dgm:presLayoutVars>
          <dgm:bulletEnabled val="1"/>
        </dgm:presLayoutVars>
      </dgm:prSet>
      <dgm:spPr/>
    </dgm:pt>
    <dgm:pt modelId="{17F60A52-3D49-4D9D-94E3-9C0E4D70A23C}" type="pres">
      <dgm:prSet presAssocID="{453084F1-6D00-448A-93AE-812F138845F2}" presName="sibTrans" presStyleCnt="0"/>
      <dgm:spPr/>
    </dgm:pt>
    <dgm:pt modelId="{DAC7D4CD-1BF5-4162-8AC7-5B8EB49F5037}" type="pres">
      <dgm:prSet presAssocID="{3D89C924-03F9-452A-89F8-9CD68D2D2279}" presName="textNode" presStyleLbl="node1" presStyleIdx="1" presStyleCnt="3">
        <dgm:presLayoutVars>
          <dgm:bulletEnabled val="1"/>
        </dgm:presLayoutVars>
      </dgm:prSet>
      <dgm:spPr/>
    </dgm:pt>
    <dgm:pt modelId="{1617076C-F110-4174-9262-76EA363DDF8F}" type="pres">
      <dgm:prSet presAssocID="{76AE42D4-3747-4350-9AEC-6C389858F8FA}" presName="sibTrans" presStyleCnt="0"/>
      <dgm:spPr/>
    </dgm:pt>
    <dgm:pt modelId="{4E8E8731-E0B0-4955-B4B6-AE967D56F5A1}" type="pres">
      <dgm:prSet presAssocID="{0DEDA6E7-E560-446A-B0A8-51DA4A096240}" presName="textNode" presStyleLbl="node1" presStyleIdx="2" presStyleCnt="3" custScaleX="116794">
        <dgm:presLayoutVars>
          <dgm:bulletEnabled val="1"/>
        </dgm:presLayoutVars>
      </dgm:prSet>
      <dgm:spPr/>
    </dgm:pt>
  </dgm:ptLst>
  <dgm:cxnLst>
    <dgm:cxn modelId="{98EA452B-086E-457F-B0D2-9AB34A002F30}" type="presOf" srcId="{0DEDA6E7-E560-446A-B0A8-51DA4A096240}" destId="{4E8E8731-E0B0-4955-B4B6-AE967D56F5A1}" srcOrd="0" destOrd="0" presId="urn:microsoft.com/office/officeart/2005/8/layout/hProcess9"/>
    <dgm:cxn modelId="{BF56404D-02A4-4E1F-B593-9C13B9A298F5}" type="presOf" srcId="{AD4230EC-EE5F-493F-A650-A72D52E7DA0C}" destId="{DBB2C5FA-B5A0-4189-81CC-1F422AAF5E54}" srcOrd="0" destOrd="0" presId="urn:microsoft.com/office/officeart/2005/8/layout/hProcess9"/>
    <dgm:cxn modelId="{82827277-FA07-4144-9314-4AFA822734C9}" type="presOf" srcId="{3D89C924-03F9-452A-89F8-9CD68D2D2279}" destId="{DAC7D4CD-1BF5-4162-8AC7-5B8EB49F5037}" srcOrd="0" destOrd="0" presId="urn:microsoft.com/office/officeart/2005/8/layout/hProcess9"/>
    <dgm:cxn modelId="{FD90D289-648A-4BC9-99C9-8A884232F9C2}" srcId="{AD4230EC-EE5F-493F-A650-A72D52E7DA0C}" destId="{0DEDA6E7-E560-446A-B0A8-51DA4A096240}" srcOrd="2" destOrd="0" parTransId="{7A71373D-607A-4F29-B042-DEFEDBB7DC3E}" sibTransId="{0293742B-7D56-4D2F-A391-D4294CDED581}"/>
    <dgm:cxn modelId="{9333469F-0A1F-4E81-A303-7762BCF51A5E}" srcId="{AD4230EC-EE5F-493F-A650-A72D52E7DA0C}" destId="{3D89C924-03F9-452A-89F8-9CD68D2D2279}" srcOrd="1" destOrd="0" parTransId="{55D0E21E-68DA-402E-8866-0F72838068AA}" sibTransId="{76AE42D4-3747-4350-9AEC-6C389858F8FA}"/>
    <dgm:cxn modelId="{A8DC36CF-79FD-42BD-87CD-71CB6C73DE00}" type="presOf" srcId="{B2970EC6-B6B4-4E00-9F43-D84DE53B72FB}" destId="{A287E076-7801-48C3-B359-A0FB3B9A38A2}" srcOrd="0" destOrd="0" presId="urn:microsoft.com/office/officeart/2005/8/layout/hProcess9"/>
    <dgm:cxn modelId="{2276D5DA-32FF-4300-8558-C72E1CE28407}" srcId="{AD4230EC-EE5F-493F-A650-A72D52E7DA0C}" destId="{B2970EC6-B6B4-4E00-9F43-D84DE53B72FB}" srcOrd="0" destOrd="0" parTransId="{87E327F8-ADA1-4A80-AE5B-80D9AEAAFFBC}" sibTransId="{453084F1-6D00-448A-93AE-812F138845F2}"/>
    <dgm:cxn modelId="{AC060990-6455-4CBE-9009-63D30E69B6EB}" type="presParOf" srcId="{DBB2C5FA-B5A0-4189-81CC-1F422AAF5E54}" destId="{A9B9C765-EE45-456A-B292-163520F2A3BC}" srcOrd="0" destOrd="0" presId="urn:microsoft.com/office/officeart/2005/8/layout/hProcess9"/>
    <dgm:cxn modelId="{76296477-9848-4851-A07B-75091A18557F}" type="presParOf" srcId="{DBB2C5FA-B5A0-4189-81CC-1F422AAF5E54}" destId="{AB9E0258-440E-4A70-9A83-051C61FD7216}" srcOrd="1" destOrd="0" presId="urn:microsoft.com/office/officeart/2005/8/layout/hProcess9"/>
    <dgm:cxn modelId="{DD8C14B5-9517-427F-94ED-DAA7BB5442C3}" type="presParOf" srcId="{AB9E0258-440E-4A70-9A83-051C61FD7216}" destId="{A287E076-7801-48C3-B359-A0FB3B9A38A2}" srcOrd="0" destOrd="0" presId="urn:microsoft.com/office/officeart/2005/8/layout/hProcess9"/>
    <dgm:cxn modelId="{98C10508-646E-4705-B6D9-2947E01CFF3E}" type="presParOf" srcId="{AB9E0258-440E-4A70-9A83-051C61FD7216}" destId="{17F60A52-3D49-4D9D-94E3-9C0E4D70A23C}" srcOrd="1" destOrd="0" presId="urn:microsoft.com/office/officeart/2005/8/layout/hProcess9"/>
    <dgm:cxn modelId="{F20FB65B-6866-4A6B-9738-6039CFE31E61}" type="presParOf" srcId="{AB9E0258-440E-4A70-9A83-051C61FD7216}" destId="{DAC7D4CD-1BF5-4162-8AC7-5B8EB49F5037}" srcOrd="2" destOrd="0" presId="urn:microsoft.com/office/officeart/2005/8/layout/hProcess9"/>
    <dgm:cxn modelId="{AC6ECE7E-DC47-464E-8A4B-2970C7717C60}" type="presParOf" srcId="{AB9E0258-440E-4A70-9A83-051C61FD7216}" destId="{1617076C-F110-4174-9262-76EA363DDF8F}" srcOrd="3" destOrd="0" presId="urn:microsoft.com/office/officeart/2005/8/layout/hProcess9"/>
    <dgm:cxn modelId="{B7787ED7-8649-4F79-8400-D19AEE054800}" type="presParOf" srcId="{AB9E0258-440E-4A70-9A83-051C61FD7216}" destId="{4E8E8731-E0B0-4955-B4B6-AE967D56F5A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A0C3D9-37AF-455A-8C6C-B510FD563EB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B7E4D3AA-AB17-467A-9083-C492EE085169}">
      <dgm:prSet phldrT="[Text]" custT="1"/>
      <dgm:spPr/>
      <dgm:t>
        <a:bodyPr/>
        <a:lstStyle/>
        <a:p>
          <a:r>
            <a:rPr lang="en-GB" sz="1400">
              <a:solidFill>
                <a:schemeClr val="bg1"/>
              </a:solidFill>
            </a:rPr>
            <a:t>2020</a:t>
          </a:r>
        </a:p>
      </dgm:t>
    </dgm:pt>
    <dgm:pt modelId="{90F30E31-5E0F-4CEE-94AF-283413E289CF}" type="parTrans" cxnId="{347A861A-6BE4-4AB9-8176-E2841BACD9A9}">
      <dgm:prSet/>
      <dgm:spPr/>
      <dgm:t>
        <a:bodyPr/>
        <a:lstStyle/>
        <a:p>
          <a:endParaRPr lang="en-GB"/>
        </a:p>
      </dgm:t>
    </dgm:pt>
    <dgm:pt modelId="{0A3E6AE4-7868-4F9E-B392-CCD17ECED3A6}" type="sibTrans" cxnId="{347A861A-6BE4-4AB9-8176-E2841BACD9A9}">
      <dgm:prSet/>
      <dgm:spPr/>
      <dgm:t>
        <a:bodyPr/>
        <a:lstStyle/>
        <a:p>
          <a:endParaRPr lang="en-GB"/>
        </a:p>
      </dgm:t>
    </dgm:pt>
    <dgm:pt modelId="{EEE77C7B-6791-4AF0-B60D-5D1349C82C44}">
      <dgm:prSet phldrT="[Text]" custT="1"/>
      <dgm:spPr/>
      <dgm:t>
        <a:bodyPr/>
        <a:lstStyle/>
        <a:p>
          <a:r>
            <a:rPr lang="en-GB" sz="1400">
              <a:solidFill>
                <a:schemeClr val="bg1"/>
              </a:solidFill>
            </a:rPr>
            <a:t>2021</a:t>
          </a:r>
        </a:p>
      </dgm:t>
    </dgm:pt>
    <dgm:pt modelId="{690A4489-8EEC-4B97-834E-467199E8FFAC}" type="parTrans" cxnId="{02720C65-22D5-46A7-94AB-D20EB736C33C}">
      <dgm:prSet/>
      <dgm:spPr/>
      <dgm:t>
        <a:bodyPr/>
        <a:lstStyle/>
        <a:p>
          <a:endParaRPr lang="en-GB"/>
        </a:p>
      </dgm:t>
    </dgm:pt>
    <dgm:pt modelId="{DA43616B-C5E1-47CB-96BB-3949595C5899}" type="sibTrans" cxnId="{02720C65-22D5-46A7-94AB-D20EB736C33C}">
      <dgm:prSet/>
      <dgm:spPr/>
      <dgm:t>
        <a:bodyPr/>
        <a:lstStyle/>
        <a:p>
          <a:endParaRPr lang="en-GB"/>
        </a:p>
      </dgm:t>
    </dgm:pt>
    <dgm:pt modelId="{9367D3AA-C1E4-4142-AA73-BCF40FA1CE1E}">
      <dgm:prSet phldrT="[Text]" custT="1"/>
      <dgm:spPr/>
      <dgm:t>
        <a:bodyPr/>
        <a:lstStyle/>
        <a:p>
          <a:r>
            <a:rPr lang="en-GB" sz="1400">
              <a:solidFill>
                <a:schemeClr val="bg1"/>
              </a:solidFill>
            </a:rPr>
            <a:t>2022</a:t>
          </a:r>
        </a:p>
      </dgm:t>
    </dgm:pt>
    <dgm:pt modelId="{542C6CC1-F993-4EF9-B180-0E5605F52899}" type="parTrans" cxnId="{1E4CBC91-2D92-417F-87AA-86E8B05D46E8}">
      <dgm:prSet/>
      <dgm:spPr/>
      <dgm:t>
        <a:bodyPr/>
        <a:lstStyle/>
        <a:p>
          <a:endParaRPr lang="en-GB"/>
        </a:p>
      </dgm:t>
    </dgm:pt>
    <dgm:pt modelId="{07D84056-4812-4FB7-95D7-8D0C03A6E8DD}" type="sibTrans" cxnId="{1E4CBC91-2D92-417F-87AA-86E8B05D46E8}">
      <dgm:prSet/>
      <dgm:spPr/>
      <dgm:t>
        <a:bodyPr/>
        <a:lstStyle/>
        <a:p>
          <a:endParaRPr lang="en-GB"/>
        </a:p>
      </dgm:t>
    </dgm:pt>
    <dgm:pt modelId="{E7AFCBE7-0F3C-4E73-9642-5E41E51A9CF3}" type="pres">
      <dgm:prSet presAssocID="{63A0C3D9-37AF-455A-8C6C-B510FD563EB8}" presName="Name0" presStyleCnt="0">
        <dgm:presLayoutVars>
          <dgm:dir/>
          <dgm:animLvl val="lvl"/>
          <dgm:resizeHandles val="exact"/>
        </dgm:presLayoutVars>
      </dgm:prSet>
      <dgm:spPr/>
    </dgm:pt>
    <dgm:pt modelId="{4013F024-81B6-4602-BD8E-A225C411B389}" type="pres">
      <dgm:prSet presAssocID="{63A0C3D9-37AF-455A-8C6C-B510FD563EB8}" presName="dummy" presStyleCnt="0"/>
      <dgm:spPr/>
    </dgm:pt>
    <dgm:pt modelId="{BB3D1E57-0D0D-4446-BBD6-4B1878DC689F}" type="pres">
      <dgm:prSet presAssocID="{63A0C3D9-37AF-455A-8C6C-B510FD563EB8}" presName="linH" presStyleCnt="0"/>
      <dgm:spPr/>
    </dgm:pt>
    <dgm:pt modelId="{8F445450-4050-488C-8A55-5FD83B3D312D}" type="pres">
      <dgm:prSet presAssocID="{63A0C3D9-37AF-455A-8C6C-B510FD563EB8}" presName="padding1" presStyleCnt="0"/>
      <dgm:spPr/>
    </dgm:pt>
    <dgm:pt modelId="{5E005A61-43EF-4312-86A8-AF2FFB490543}" type="pres">
      <dgm:prSet presAssocID="{B7E4D3AA-AB17-467A-9083-C492EE085169}" presName="linV" presStyleCnt="0"/>
      <dgm:spPr/>
    </dgm:pt>
    <dgm:pt modelId="{29D3F5A3-933B-4334-815F-2744D3E9B7C4}" type="pres">
      <dgm:prSet presAssocID="{B7E4D3AA-AB17-467A-9083-C492EE085169}" presName="spVertical1" presStyleCnt="0"/>
      <dgm:spPr/>
    </dgm:pt>
    <dgm:pt modelId="{97E76854-967C-4F98-940C-B873DDBD6CFC}" type="pres">
      <dgm:prSet presAssocID="{B7E4D3AA-AB17-467A-9083-C492EE085169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FE1DE9E-C18C-4F04-A325-83E1977852D4}" type="pres">
      <dgm:prSet presAssocID="{B7E4D3AA-AB17-467A-9083-C492EE085169}" presName="spVertical2" presStyleCnt="0"/>
      <dgm:spPr/>
    </dgm:pt>
    <dgm:pt modelId="{1A10C265-4146-4AA0-A18B-16270A9A2720}" type="pres">
      <dgm:prSet presAssocID="{B7E4D3AA-AB17-467A-9083-C492EE085169}" presName="spVertical3" presStyleCnt="0"/>
      <dgm:spPr/>
    </dgm:pt>
    <dgm:pt modelId="{55ED57DC-B8E9-4D82-BEFE-7D346FEA4903}" type="pres">
      <dgm:prSet presAssocID="{0A3E6AE4-7868-4F9E-B392-CCD17ECED3A6}" presName="space" presStyleCnt="0"/>
      <dgm:spPr/>
    </dgm:pt>
    <dgm:pt modelId="{71476707-00D2-45DB-A164-CA2821FB7FCC}" type="pres">
      <dgm:prSet presAssocID="{EEE77C7B-6791-4AF0-B60D-5D1349C82C44}" presName="linV" presStyleCnt="0"/>
      <dgm:spPr/>
    </dgm:pt>
    <dgm:pt modelId="{17563021-8F4F-4D47-ADFB-7F48D4E08474}" type="pres">
      <dgm:prSet presAssocID="{EEE77C7B-6791-4AF0-B60D-5D1349C82C44}" presName="spVertical1" presStyleCnt="0"/>
      <dgm:spPr/>
    </dgm:pt>
    <dgm:pt modelId="{E70A56B4-380A-4516-BBFC-37CCAE0E3AFF}" type="pres">
      <dgm:prSet presAssocID="{EEE77C7B-6791-4AF0-B60D-5D1349C82C44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8C7DBAF-B4DB-48BD-A2D9-C48063BB780C}" type="pres">
      <dgm:prSet presAssocID="{EEE77C7B-6791-4AF0-B60D-5D1349C82C44}" presName="spVertical2" presStyleCnt="0"/>
      <dgm:spPr/>
    </dgm:pt>
    <dgm:pt modelId="{C8308C51-A0F9-4AF1-872A-35473CD0DA80}" type="pres">
      <dgm:prSet presAssocID="{EEE77C7B-6791-4AF0-B60D-5D1349C82C44}" presName="spVertical3" presStyleCnt="0"/>
      <dgm:spPr/>
    </dgm:pt>
    <dgm:pt modelId="{EAB3D26F-1256-4D08-A9E6-0A40AF3F4CCC}" type="pres">
      <dgm:prSet presAssocID="{DA43616B-C5E1-47CB-96BB-3949595C5899}" presName="space" presStyleCnt="0"/>
      <dgm:spPr/>
    </dgm:pt>
    <dgm:pt modelId="{E1041967-20A2-41DB-A2DF-0560D16C7037}" type="pres">
      <dgm:prSet presAssocID="{9367D3AA-C1E4-4142-AA73-BCF40FA1CE1E}" presName="linV" presStyleCnt="0"/>
      <dgm:spPr/>
    </dgm:pt>
    <dgm:pt modelId="{C16260FD-81EF-4C94-A30B-82343C6E9917}" type="pres">
      <dgm:prSet presAssocID="{9367D3AA-C1E4-4142-AA73-BCF40FA1CE1E}" presName="spVertical1" presStyleCnt="0"/>
      <dgm:spPr/>
    </dgm:pt>
    <dgm:pt modelId="{CEDF60F5-D089-40B0-BB37-98B0C6FDE5FE}" type="pres">
      <dgm:prSet presAssocID="{9367D3AA-C1E4-4142-AA73-BCF40FA1CE1E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BC82883-7B65-4167-B37B-85F7E3165A97}" type="pres">
      <dgm:prSet presAssocID="{9367D3AA-C1E4-4142-AA73-BCF40FA1CE1E}" presName="spVertical2" presStyleCnt="0"/>
      <dgm:spPr/>
    </dgm:pt>
    <dgm:pt modelId="{C9ADD4BA-69EC-4EC4-9A01-F68721580DD9}" type="pres">
      <dgm:prSet presAssocID="{9367D3AA-C1E4-4142-AA73-BCF40FA1CE1E}" presName="spVertical3" presStyleCnt="0"/>
      <dgm:spPr/>
    </dgm:pt>
    <dgm:pt modelId="{99E0C047-F4BD-4797-B016-DEEC355FDD3C}" type="pres">
      <dgm:prSet presAssocID="{63A0C3D9-37AF-455A-8C6C-B510FD563EB8}" presName="padding2" presStyleCnt="0"/>
      <dgm:spPr/>
    </dgm:pt>
    <dgm:pt modelId="{2E8835E8-BE2E-41D1-9673-1065B460A933}" type="pres">
      <dgm:prSet presAssocID="{63A0C3D9-37AF-455A-8C6C-B510FD563EB8}" presName="negArrow" presStyleCnt="0"/>
      <dgm:spPr/>
    </dgm:pt>
    <dgm:pt modelId="{4E146E8F-21B0-490C-86C1-1CF2A270C87D}" type="pres">
      <dgm:prSet presAssocID="{63A0C3D9-37AF-455A-8C6C-B510FD563EB8}" presName="backgroundArrow" presStyleLbl="node1" presStyleIdx="0" presStyleCnt="1" custLinFactNeighborX="-854" custLinFactNeighborY="51352"/>
      <dgm:spPr/>
    </dgm:pt>
  </dgm:ptLst>
  <dgm:cxnLst>
    <dgm:cxn modelId="{347A861A-6BE4-4AB9-8176-E2841BACD9A9}" srcId="{63A0C3D9-37AF-455A-8C6C-B510FD563EB8}" destId="{B7E4D3AA-AB17-467A-9083-C492EE085169}" srcOrd="0" destOrd="0" parTransId="{90F30E31-5E0F-4CEE-94AF-283413E289CF}" sibTransId="{0A3E6AE4-7868-4F9E-B392-CCD17ECED3A6}"/>
    <dgm:cxn modelId="{02720C65-22D5-46A7-94AB-D20EB736C33C}" srcId="{63A0C3D9-37AF-455A-8C6C-B510FD563EB8}" destId="{EEE77C7B-6791-4AF0-B60D-5D1349C82C44}" srcOrd="1" destOrd="0" parTransId="{690A4489-8EEC-4B97-834E-467199E8FFAC}" sibTransId="{DA43616B-C5E1-47CB-96BB-3949595C5899}"/>
    <dgm:cxn modelId="{C261B76C-F9EF-40CB-B179-D11D627D5F57}" type="presOf" srcId="{9367D3AA-C1E4-4142-AA73-BCF40FA1CE1E}" destId="{CEDF60F5-D089-40B0-BB37-98B0C6FDE5FE}" srcOrd="0" destOrd="0" presId="urn:microsoft.com/office/officeart/2005/8/layout/hProcess3"/>
    <dgm:cxn modelId="{EB9B2182-EB47-48BE-A704-056F75CCEE64}" type="presOf" srcId="{63A0C3D9-37AF-455A-8C6C-B510FD563EB8}" destId="{E7AFCBE7-0F3C-4E73-9642-5E41E51A9CF3}" srcOrd="0" destOrd="0" presId="urn:microsoft.com/office/officeart/2005/8/layout/hProcess3"/>
    <dgm:cxn modelId="{1E4CBC91-2D92-417F-87AA-86E8B05D46E8}" srcId="{63A0C3D9-37AF-455A-8C6C-B510FD563EB8}" destId="{9367D3AA-C1E4-4142-AA73-BCF40FA1CE1E}" srcOrd="2" destOrd="0" parTransId="{542C6CC1-F993-4EF9-B180-0E5605F52899}" sibTransId="{07D84056-4812-4FB7-95D7-8D0C03A6E8DD}"/>
    <dgm:cxn modelId="{C238D5AD-ECC6-483E-8431-CE7F8717A83A}" type="presOf" srcId="{EEE77C7B-6791-4AF0-B60D-5D1349C82C44}" destId="{E70A56B4-380A-4516-BBFC-37CCAE0E3AFF}" srcOrd="0" destOrd="0" presId="urn:microsoft.com/office/officeart/2005/8/layout/hProcess3"/>
    <dgm:cxn modelId="{F3F81BE1-E4E9-4DED-B1BC-EBFD65CA55C5}" type="presOf" srcId="{B7E4D3AA-AB17-467A-9083-C492EE085169}" destId="{97E76854-967C-4F98-940C-B873DDBD6CFC}" srcOrd="0" destOrd="0" presId="urn:microsoft.com/office/officeart/2005/8/layout/hProcess3"/>
    <dgm:cxn modelId="{A602F1AD-97C2-49A0-AF7C-5ED4CEFFB390}" type="presParOf" srcId="{E7AFCBE7-0F3C-4E73-9642-5E41E51A9CF3}" destId="{4013F024-81B6-4602-BD8E-A225C411B389}" srcOrd="0" destOrd="0" presId="urn:microsoft.com/office/officeart/2005/8/layout/hProcess3"/>
    <dgm:cxn modelId="{7B6406AE-109F-49FA-8717-41E117B5A4C2}" type="presParOf" srcId="{E7AFCBE7-0F3C-4E73-9642-5E41E51A9CF3}" destId="{BB3D1E57-0D0D-4446-BBD6-4B1878DC689F}" srcOrd="1" destOrd="0" presId="urn:microsoft.com/office/officeart/2005/8/layout/hProcess3"/>
    <dgm:cxn modelId="{6885B4A9-75CD-42BD-81BE-51FFD7B39689}" type="presParOf" srcId="{BB3D1E57-0D0D-4446-BBD6-4B1878DC689F}" destId="{8F445450-4050-488C-8A55-5FD83B3D312D}" srcOrd="0" destOrd="0" presId="urn:microsoft.com/office/officeart/2005/8/layout/hProcess3"/>
    <dgm:cxn modelId="{31318767-107C-44A2-8989-B93A77C7E5AF}" type="presParOf" srcId="{BB3D1E57-0D0D-4446-BBD6-4B1878DC689F}" destId="{5E005A61-43EF-4312-86A8-AF2FFB490543}" srcOrd="1" destOrd="0" presId="urn:microsoft.com/office/officeart/2005/8/layout/hProcess3"/>
    <dgm:cxn modelId="{AEE764D0-7B5F-4D41-A685-9F6D8127A897}" type="presParOf" srcId="{5E005A61-43EF-4312-86A8-AF2FFB490543}" destId="{29D3F5A3-933B-4334-815F-2744D3E9B7C4}" srcOrd="0" destOrd="0" presId="urn:microsoft.com/office/officeart/2005/8/layout/hProcess3"/>
    <dgm:cxn modelId="{685366C5-9038-4147-BF46-3FB068D227BA}" type="presParOf" srcId="{5E005A61-43EF-4312-86A8-AF2FFB490543}" destId="{97E76854-967C-4F98-940C-B873DDBD6CFC}" srcOrd="1" destOrd="0" presId="urn:microsoft.com/office/officeart/2005/8/layout/hProcess3"/>
    <dgm:cxn modelId="{58DF2AA5-2BD3-45F1-B635-54F30D327BB6}" type="presParOf" srcId="{5E005A61-43EF-4312-86A8-AF2FFB490543}" destId="{5FE1DE9E-C18C-4F04-A325-83E1977852D4}" srcOrd="2" destOrd="0" presId="urn:microsoft.com/office/officeart/2005/8/layout/hProcess3"/>
    <dgm:cxn modelId="{B3881E10-FBAB-467F-BBBC-A7689D5AB18C}" type="presParOf" srcId="{5E005A61-43EF-4312-86A8-AF2FFB490543}" destId="{1A10C265-4146-4AA0-A18B-16270A9A2720}" srcOrd="3" destOrd="0" presId="urn:microsoft.com/office/officeart/2005/8/layout/hProcess3"/>
    <dgm:cxn modelId="{81B03895-551F-46DA-9D27-4D8E280292C6}" type="presParOf" srcId="{BB3D1E57-0D0D-4446-BBD6-4B1878DC689F}" destId="{55ED57DC-B8E9-4D82-BEFE-7D346FEA4903}" srcOrd="2" destOrd="0" presId="urn:microsoft.com/office/officeart/2005/8/layout/hProcess3"/>
    <dgm:cxn modelId="{05D5AD7F-4388-4DA8-9D16-A62C604B6630}" type="presParOf" srcId="{BB3D1E57-0D0D-4446-BBD6-4B1878DC689F}" destId="{71476707-00D2-45DB-A164-CA2821FB7FCC}" srcOrd="3" destOrd="0" presId="urn:microsoft.com/office/officeart/2005/8/layout/hProcess3"/>
    <dgm:cxn modelId="{76178AA5-1197-448D-90D2-602DE01271B9}" type="presParOf" srcId="{71476707-00D2-45DB-A164-CA2821FB7FCC}" destId="{17563021-8F4F-4D47-ADFB-7F48D4E08474}" srcOrd="0" destOrd="0" presId="urn:microsoft.com/office/officeart/2005/8/layout/hProcess3"/>
    <dgm:cxn modelId="{273D1A12-B3DF-4BC0-90D8-60754F07D525}" type="presParOf" srcId="{71476707-00D2-45DB-A164-CA2821FB7FCC}" destId="{E70A56B4-380A-4516-BBFC-37CCAE0E3AFF}" srcOrd="1" destOrd="0" presId="urn:microsoft.com/office/officeart/2005/8/layout/hProcess3"/>
    <dgm:cxn modelId="{562EA271-4598-4E6C-926B-E554EA8CCFA1}" type="presParOf" srcId="{71476707-00D2-45DB-A164-CA2821FB7FCC}" destId="{28C7DBAF-B4DB-48BD-A2D9-C48063BB780C}" srcOrd="2" destOrd="0" presId="urn:microsoft.com/office/officeart/2005/8/layout/hProcess3"/>
    <dgm:cxn modelId="{2556FDA3-7DCD-4385-9D8A-CED643CFE550}" type="presParOf" srcId="{71476707-00D2-45DB-A164-CA2821FB7FCC}" destId="{C8308C51-A0F9-4AF1-872A-35473CD0DA80}" srcOrd="3" destOrd="0" presId="urn:microsoft.com/office/officeart/2005/8/layout/hProcess3"/>
    <dgm:cxn modelId="{C78429B9-9528-4C22-969E-B64B4A9FFCE6}" type="presParOf" srcId="{BB3D1E57-0D0D-4446-BBD6-4B1878DC689F}" destId="{EAB3D26F-1256-4D08-A9E6-0A40AF3F4CCC}" srcOrd="4" destOrd="0" presId="urn:microsoft.com/office/officeart/2005/8/layout/hProcess3"/>
    <dgm:cxn modelId="{3D8C3ECB-72A2-49A9-8607-A03A05D15628}" type="presParOf" srcId="{BB3D1E57-0D0D-4446-BBD6-4B1878DC689F}" destId="{E1041967-20A2-41DB-A2DF-0560D16C7037}" srcOrd="5" destOrd="0" presId="urn:microsoft.com/office/officeart/2005/8/layout/hProcess3"/>
    <dgm:cxn modelId="{077DFAD2-071D-4931-BF4D-A889B3933344}" type="presParOf" srcId="{E1041967-20A2-41DB-A2DF-0560D16C7037}" destId="{C16260FD-81EF-4C94-A30B-82343C6E9917}" srcOrd="0" destOrd="0" presId="urn:microsoft.com/office/officeart/2005/8/layout/hProcess3"/>
    <dgm:cxn modelId="{868DE1EE-E604-4BC6-BCCA-5E86EBE3027E}" type="presParOf" srcId="{E1041967-20A2-41DB-A2DF-0560D16C7037}" destId="{CEDF60F5-D089-40B0-BB37-98B0C6FDE5FE}" srcOrd="1" destOrd="0" presId="urn:microsoft.com/office/officeart/2005/8/layout/hProcess3"/>
    <dgm:cxn modelId="{EB160A95-09DB-4D80-B873-14B394D6A209}" type="presParOf" srcId="{E1041967-20A2-41DB-A2DF-0560D16C7037}" destId="{ABC82883-7B65-4167-B37B-85F7E3165A97}" srcOrd="2" destOrd="0" presId="urn:microsoft.com/office/officeart/2005/8/layout/hProcess3"/>
    <dgm:cxn modelId="{B1366F20-9C21-479B-A690-1DD425021C9E}" type="presParOf" srcId="{E1041967-20A2-41DB-A2DF-0560D16C7037}" destId="{C9ADD4BA-69EC-4EC4-9A01-F68721580DD9}" srcOrd="3" destOrd="0" presId="urn:microsoft.com/office/officeart/2005/8/layout/hProcess3"/>
    <dgm:cxn modelId="{EE42931C-96FE-4A1C-B282-BCFB54D53D11}" type="presParOf" srcId="{BB3D1E57-0D0D-4446-BBD6-4B1878DC689F}" destId="{99E0C047-F4BD-4797-B016-DEEC355FDD3C}" srcOrd="6" destOrd="0" presId="urn:microsoft.com/office/officeart/2005/8/layout/hProcess3"/>
    <dgm:cxn modelId="{18654192-52C4-47EF-94B4-47AE23A84E4C}" type="presParOf" srcId="{BB3D1E57-0D0D-4446-BBD6-4B1878DC689F}" destId="{2E8835E8-BE2E-41D1-9673-1065B460A933}" srcOrd="7" destOrd="0" presId="urn:microsoft.com/office/officeart/2005/8/layout/hProcess3"/>
    <dgm:cxn modelId="{87A79B94-2F0D-48A9-949C-F549CCF01F4F}" type="presParOf" srcId="{BB3D1E57-0D0D-4446-BBD6-4B1878DC689F}" destId="{4E146E8F-21B0-490C-86C1-1CF2A270C87D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9C765-EE45-456A-B292-163520F2A3BC}">
      <dsp:nvSpPr>
        <dsp:cNvPr id="0" name=""/>
        <dsp:cNvSpPr/>
      </dsp:nvSpPr>
      <dsp:spPr>
        <a:xfrm>
          <a:off x="544588" y="0"/>
          <a:ext cx="3417232" cy="33910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7E076-7801-48C3-B359-A0FB3B9A38A2}">
      <dsp:nvSpPr>
        <dsp:cNvPr id="0" name=""/>
        <dsp:cNvSpPr/>
      </dsp:nvSpPr>
      <dsp:spPr>
        <a:xfrm>
          <a:off x="4318" y="1017318"/>
          <a:ext cx="1294025" cy="13564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Ward Briefings</a:t>
          </a:r>
        </a:p>
      </dsp:txBody>
      <dsp:txXfrm>
        <a:off x="67487" y="1080487"/>
        <a:ext cx="1167687" cy="1230086"/>
      </dsp:txXfrm>
    </dsp:sp>
    <dsp:sp modelId="{DAC7D4CD-1BF5-4162-8AC7-5B8EB49F5037}">
      <dsp:nvSpPr>
        <dsp:cNvPr id="0" name=""/>
        <dsp:cNvSpPr/>
      </dsp:nvSpPr>
      <dsp:spPr>
        <a:xfrm>
          <a:off x="1363124" y="1017318"/>
          <a:ext cx="1294025" cy="13564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0" h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5 Area Committees consider MAIN ISSUES REPORT (MIR)</a:t>
          </a:r>
        </a:p>
      </dsp:txBody>
      <dsp:txXfrm>
        <a:off x="1426293" y="1080487"/>
        <a:ext cx="1167687" cy="1230086"/>
      </dsp:txXfrm>
    </dsp:sp>
    <dsp:sp modelId="{4E8E8731-E0B0-4955-B4B6-AE967D56F5A1}">
      <dsp:nvSpPr>
        <dsp:cNvPr id="0" name=""/>
        <dsp:cNvSpPr/>
      </dsp:nvSpPr>
      <dsp:spPr>
        <a:xfrm>
          <a:off x="2721929" y="1017318"/>
          <a:ext cx="1294025" cy="13564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Public consultation on MIR</a:t>
          </a:r>
        </a:p>
      </dsp:txBody>
      <dsp:txXfrm>
        <a:off x="2785098" y="1080487"/>
        <a:ext cx="1167687" cy="1230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9C765-EE45-456A-B292-163520F2A3BC}">
      <dsp:nvSpPr>
        <dsp:cNvPr id="0" name=""/>
        <dsp:cNvSpPr/>
      </dsp:nvSpPr>
      <dsp:spPr>
        <a:xfrm>
          <a:off x="0" y="0"/>
          <a:ext cx="4051814" cy="35261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7E076-7801-48C3-B359-A0FB3B9A38A2}">
      <dsp:nvSpPr>
        <dsp:cNvPr id="0" name=""/>
        <dsp:cNvSpPr/>
      </dsp:nvSpPr>
      <dsp:spPr>
        <a:xfrm>
          <a:off x="1429" y="359559"/>
          <a:ext cx="1848411" cy="280701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h="101600"/>
          <a:bevelB w="0" h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6 Local/City Committees and Economy &amp; Infrastructure Committee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consider responses to MIR and agree PROPOSED PLAN</a:t>
          </a:r>
        </a:p>
      </dsp:txBody>
      <dsp:txXfrm>
        <a:off x="91661" y="449791"/>
        <a:ext cx="1667947" cy="2626551"/>
      </dsp:txXfrm>
    </dsp:sp>
    <dsp:sp modelId="{DAC7D4CD-1BF5-4162-8AC7-5B8EB49F5037}">
      <dsp:nvSpPr>
        <dsp:cNvPr id="0" name=""/>
        <dsp:cNvSpPr/>
      </dsp:nvSpPr>
      <dsp:spPr>
        <a:xfrm>
          <a:off x="2022313" y="1057840"/>
          <a:ext cx="1185745" cy="141045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Public Consultation on PROPOSED PLAN (objections)</a:t>
          </a:r>
        </a:p>
      </dsp:txBody>
      <dsp:txXfrm>
        <a:off x="2080196" y="1115723"/>
        <a:ext cx="1069979" cy="1294688"/>
      </dsp:txXfrm>
    </dsp:sp>
    <dsp:sp modelId="{4E8E8731-E0B0-4955-B4B6-AE967D56F5A1}">
      <dsp:nvSpPr>
        <dsp:cNvPr id="0" name=""/>
        <dsp:cNvSpPr/>
      </dsp:nvSpPr>
      <dsp:spPr>
        <a:xfrm>
          <a:off x="3380530" y="1057840"/>
          <a:ext cx="1384879" cy="141045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EXAMINATION of objections by Reporter</a:t>
          </a:r>
        </a:p>
      </dsp:txBody>
      <dsp:txXfrm>
        <a:off x="3448134" y="1125444"/>
        <a:ext cx="1249671" cy="1275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46E8F-21B0-490C-86C1-1CF2A270C87D}">
      <dsp:nvSpPr>
        <dsp:cNvPr id="0" name=""/>
        <dsp:cNvSpPr/>
      </dsp:nvSpPr>
      <dsp:spPr>
        <a:xfrm>
          <a:off x="0" y="16359"/>
          <a:ext cx="9001248" cy="1008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F60F5-D089-40B0-BB37-98B0C6FDE5FE}">
      <dsp:nvSpPr>
        <dsp:cNvPr id="0" name=""/>
        <dsp:cNvSpPr/>
      </dsp:nvSpPr>
      <dsp:spPr>
        <a:xfrm>
          <a:off x="6384967" y="260180"/>
          <a:ext cx="2360190" cy="5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</a:rPr>
            <a:t>2022</a:t>
          </a:r>
        </a:p>
      </dsp:txBody>
      <dsp:txXfrm>
        <a:off x="6384967" y="260180"/>
        <a:ext cx="2360190" cy="504000"/>
      </dsp:txXfrm>
    </dsp:sp>
    <dsp:sp modelId="{E70A56B4-380A-4516-BBFC-37CCAE0E3AFF}">
      <dsp:nvSpPr>
        <dsp:cNvPr id="0" name=""/>
        <dsp:cNvSpPr/>
      </dsp:nvSpPr>
      <dsp:spPr>
        <a:xfrm>
          <a:off x="3552738" y="260180"/>
          <a:ext cx="2360190" cy="5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</a:rPr>
            <a:t>2021</a:t>
          </a:r>
        </a:p>
      </dsp:txBody>
      <dsp:txXfrm>
        <a:off x="3552738" y="260180"/>
        <a:ext cx="2360190" cy="504000"/>
      </dsp:txXfrm>
    </dsp:sp>
    <dsp:sp modelId="{97E76854-967C-4F98-940C-B873DDBD6CFC}">
      <dsp:nvSpPr>
        <dsp:cNvPr id="0" name=""/>
        <dsp:cNvSpPr/>
      </dsp:nvSpPr>
      <dsp:spPr>
        <a:xfrm>
          <a:off x="720510" y="260180"/>
          <a:ext cx="2360190" cy="5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</a:rPr>
            <a:t>2020</a:t>
          </a:r>
        </a:p>
      </dsp:txBody>
      <dsp:txXfrm>
        <a:off x="720510" y="260180"/>
        <a:ext cx="2360190" cy="50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DE6A9-B5E9-490D-B889-1CC33586F091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65D1D-29FC-47E2-A574-DEFA3174C72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hc" descr="OFFICIAL"/>
          <p:cNvSpPr txBox="1"/>
          <p:nvPr/>
        </p:nvSpPr>
        <p:spPr>
          <a:xfrm>
            <a:off x="0" y="0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7" name="fc" descr="OFFICIAL"/>
          <p:cNvSpPr txBox="1"/>
          <p:nvPr/>
        </p:nvSpPr>
        <p:spPr>
          <a:xfrm>
            <a:off x="0" y="9569669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3018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E036E-460B-4C1D-A880-EABA5EF82C50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AA53-D485-48C4-A1C3-631D24EF375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hc" descr="OFFICIAL"/>
          <p:cNvSpPr txBox="1"/>
          <p:nvPr/>
        </p:nvSpPr>
        <p:spPr>
          <a:xfrm>
            <a:off x="0" y="0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9" name="fc" descr="OFFICIAL"/>
          <p:cNvSpPr txBox="1"/>
          <p:nvPr/>
        </p:nvSpPr>
        <p:spPr>
          <a:xfrm>
            <a:off x="0" y="9569669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1494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8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15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1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24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44205-12B4-49D6-B630-8D4DBE92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F319CF-6DF0-47B6-B418-E8BC4644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67776D-4451-43DB-8631-F9E085857151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FBF4F-8E5E-4872-9942-6C715820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A6425-5AD3-49EA-8728-C4B82E14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4AB7B8-55B8-4B26-BEDD-8251E44AD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0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31C71-7FEE-4489-98EC-FEE33337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67776D-4451-43DB-8631-F9E085857151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9C249-F31D-4950-8DC2-6170C2D2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E18E7-B6DC-4DE6-8FE6-C406ADD9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4AB7B8-55B8-4B26-BEDD-8251E44AD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235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CD98-8509-4BE7-966B-2CD6E0FB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127E-E0E6-40E8-8FF4-00B6B4851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6427A-D817-4E37-9BB1-956E7CA7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A52DD-2542-4E81-98C4-9538FC57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67776D-4451-43DB-8631-F9E085857151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06584-22D3-4D8A-A3CA-4C0A16A5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3E359-300A-45AF-97E1-F52CA545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4AB7B8-55B8-4B26-BEDD-8251E44AD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673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2495-C588-4EA4-82B0-7182D232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1DA20-C4F2-42E4-82E6-5543C4285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A514A-79F4-44A7-ACBE-13D504664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EFFB6-5F79-43E4-B4A8-06F4C696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67776D-4451-43DB-8631-F9E085857151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4834E-86E4-42CD-AE07-2AE69709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2E058-4F5D-4D9D-BC5D-10C6D915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4AB7B8-55B8-4B26-BEDD-8251E44AD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159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6392-2F58-49F4-B8D0-6354B62C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68035-BE0C-43B4-9B9B-E8D001CEA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A847-D775-4DE8-9ED1-B3D3500E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67776D-4451-43DB-8631-F9E085857151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6920A-24B1-49C1-9AA9-F6A2E7DA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C13E6-CBA7-4C81-9E78-D3F09066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4AB7B8-55B8-4B26-BEDD-8251E44AD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91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B7595E-DD38-48BC-9FEE-5CFA97A63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8B64C-ECCA-4D77-B32F-D2921085D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D11E-A836-4C85-A6CE-D80C144C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67776D-4451-43DB-8631-F9E085857151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E6AF9-DE28-4E8B-8913-EA580E5F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6E60E-DDF9-47FB-BD6F-FFFA7A2A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4AB7B8-55B8-4B26-BEDD-8251E44AD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33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Column Layou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24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 List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two line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13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41877-36CC-444A-BA21-04D4743C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A175-B1EF-4B39-8024-56C8B5647416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5FCEF-1631-4CC2-B08F-0647B478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B97AE-D715-4DB5-BD61-229EFA30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2998-0308-41AC-81F4-8279BC2B9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D998-5DA9-4223-9F72-10EA9DADA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F3199-4015-4F18-8E8A-E8DD656E5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ED94C-A654-419D-BBB8-FA72BE93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67776D-4451-43DB-8631-F9E085857151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D0EEF-36F7-4278-9D50-32742C9A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A19D2-6D44-4EE9-ADE8-360F6C5C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4AB7B8-55B8-4B26-BEDD-8251E44AD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06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68BE-6BFE-438C-8628-DE7E3465E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39468-5A24-4F72-84E2-BFFA26506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4DE87-D886-4545-BB08-7E536AF2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67776D-4451-43DB-8631-F9E085857151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C0C15-64BB-4AE6-901E-4535599F0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EBF58-1396-4531-93D4-3FFA174B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4AB7B8-55B8-4B26-BEDD-8251E44AD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9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BAC6-6102-4071-81D6-807AAC63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A1555-3BA2-4CFA-B318-910E609A7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599E4-ADC5-40A8-AE1A-544C937A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67776D-4451-43DB-8631-F9E085857151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0627B-FF4B-4E33-8DD3-E6A5CB16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52F32-4671-45E0-BB25-A1ED4447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4AB7B8-55B8-4B26-BEDD-8251E44AD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6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CA96-D697-45E2-99B7-F0923AC8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4095F-AC1E-477E-B6F5-91719396C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CAAE2-3174-47CD-82AD-0329BB3C7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282E7-03E2-428B-BD36-53239D21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67776D-4451-43DB-8631-F9E085857151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2767A-159A-4A25-A3AC-88F5DF78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DBD7B-1F6E-4A10-938E-88C2441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4AB7B8-55B8-4B26-BEDD-8251E44AD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3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00F6-8855-4BFF-B022-292DE9EB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5698B-42C6-4739-9B5B-A54543111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482CF-544F-42BA-A324-9402BA8C4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E1EDF-4243-44B2-8C10-EBEF016E3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01747-2B1E-4234-8E69-D77D10E51A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3992F7-722D-4CDA-9E5E-1AC12F37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67776D-4451-43DB-8631-F9E085857151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5E967-3EB2-4DAC-BBDD-3D56EE6E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698D4-AD0C-492F-80B9-A4C20498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A4AB7B8-55B8-4B26-BEDD-8251E44AD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21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505" y="0"/>
            <a:ext cx="3899495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433" y="6296079"/>
            <a:ext cx="1800000" cy="5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5" r:id="rId3"/>
    <p:sldLayoutId id="214748369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35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ons.wikimedia.org/wiki/File:MW-Icon-CheckMark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mmons.wikimedia.org/wiki/File:MW-Icon-CheckMark.svg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commons.wikimedia.org/wiki/File:MW-Icon-CheckMark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mmons.wikimedia.org/wiki/File:MW-Icon-CheckMark.svg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commons.wikimedia.org/wiki/File:MW-Icon-CheckMark.svg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MW-Icon-CheckMark.sv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mmons.wikimedia.org/wiki/File:MW-Icon-CheckMark.svg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028820" y="2587507"/>
            <a:ext cx="7619880" cy="202517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GB" sz="2000" dirty="0">
              <a:latin typeface="Ebrima"/>
              <a:ea typeface="Ebrima"/>
              <a:cs typeface="Ebrima"/>
            </a:endParaRPr>
          </a:p>
          <a:p>
            <a:pPr marL="0" indent="0">
              <a:buNone/>
            </a:pPr>
            <a:r>
              <a:rPr lang="en-GB" sz="4800" b="1" dirty="0">
                <a:solidFill>
                  <a:srgbClr val="492F92"/>
                </a:solidFill>
                <a:ea typeface="Ebrima"/>
                <a:cs typeface="Ebrima"/>
              </a:rPr>
              <a:t>Inner Moray Firth Proposed Local Development Plan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0FB14-E14B-46C9-8C59-6DC9A4CBAD8F}"/>
              </a:ext>
            </a:extLst>
          </p:cNvPr>
          <p:cNvSpPr txBox="1"/>
          <p:nvPr/>
        </p:nvSpPr>
        <p:spPr>
          <a:xfrm>
            <a:off x="3056677" y="2218175"/>
            <a:ext cx="259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The Main Issues Report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72C18B-01DD-42D3-93A7-A4C104E5D338}"/>
              </a:ext>
            </a:extLst>
          </p:cNvPr>
          <p:cNvSpPr txBox="1"/>
          <p:nvPr/>
        </p:nvSpPr>
        <p:spPr>
          <a:xfrm>
            <a:off x="3117599" y="6458994"/>
            <a:ext cx="259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The Main Issues Report</a:t>
            </a:r>
          </a:p>
        </p:txBody>
      </p:sp>
    </p:spTree>
    <p:extLst>
      <p:ext uri="{BB962C8B-B14F-4D97-AF65-F5344CB8AC3E}">
        <p14:creationId xmlns:p14="http://schemas.microsoft.com/office/powerpoint/2010/main" val="183202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Map&#10;&#10;Description automatically generated">
            <a:extLst>
              <a:ext uri="{FF2B5EF4-FFF2-40B4-BE49-F238E27FC236}">
                <a16:creationId xmlns:a16="http://schemas.microsoft.com/office/drawing/2014/main" id="{B0174E38-8F44-4843-AE2A-5C09A7B09F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81575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EE4A6F8-191D-4FF6-9646-F07AC9FBCD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20595" y="3429000"/>
            <a:ext cx="358775" cy="30734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73EA94D-9F52-4AEE-A585-4C0BBF3546C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46855" y="4058285"/>
            <a:ext cx="325120" cy="27813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2ADC823-B5B7-4D88-82F1-CF489238DE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33837" y="5963920"/>
            <a:ext cx="329565" cy="2819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3796BB-846A-4CCD-B9E1-9CC2362E97DC}"/>
              </a:ext>
            </a:extLst>
          </p:cNvPr>
          <p:cNvSpPr txBox="1"/>
          <p:nvPr/>
        </p:nvSpPr>
        <p:spPr>
          <a:xfrm>
            <a:off x="7105650" y="2093627"/>
            <a:ext cx="168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CROMARTY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9710C7-4CEB-44DA-8CE1-337058A91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277424"/>
              </p:ext>
            </p:extLst>
          </p:nvPr>
        </p:nvGraphicFramePr>
        <p:xfrm>
          <a:off x="4981575" y="3590925"/>
          <a:ext cx="4162425" cy="3267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6257">
                  <a:extLst>
                    <a:ext uri="{9D8B030D-6E8A-4147-A177-3AD203B41FA5}">
                      <a16:colId xmlns:a16="http://schemas.microsoft.com/office/drawing/2014/main" val="3724991280"/>
                    </a:ext>
                  </a:extLst>
                </a:gridCol>
                <a:gridCol w="1626832">
                  <a:extLst>
                    <a:ext uri="{9D8B030D-6E8A-4147-A177-3AD203B41FA5}">
                      <a16:colId xmlns:a16="http://schemas.microsoft.com/office/drawing/2014/main" val="338729822"/>
                    </a:ext>
                  </a:extLst>
                </a:gridCol>
                <a:gridCol w="1449336">
                  <a:extLst>
                    <a:ext uri="{9D8B030D-6E8A-4147-A177-3AD203B41FA5}">
                      <a16:colId xmlns:a16="http://schemas.microsoft.com/office/drawing/2014/main" val="3661203028"/>
                    </a:ext>
                  </a:extLst>
                </a:gridCol>
              </a:tblGrid>
              <a:tr h="816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Site Name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Acceptable Use(s)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Indicative 10 Year Housing Capacity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4325561"/>
                  </a:ext>
                </a:extLst>
              </a:tr>
              <a:tr h="816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Sandilands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Housing, Community Business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8271129"/>
                  </a:ext>
                </a:extLst>
              </a:tr>
              <a:tr h="816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Bayview Crescent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Community Business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n/a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2664526"/>
                  </a:ext>
                </a:extLst>
              </a:tr>
              <a:tr h="816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South of Manse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Housing, Community Business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25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83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378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2F8C159D-1F07-405E-B26D-41A95F5F33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06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B78D1-B1EF-4464-BFB4-C8D8E0D8B7C2}"/>
              </a:ext>
            </a:extLst>
          </p:cNvPr>
          <p:cNvSpPr txBox="1"/>
          <p:nvPr/>
        </p:nvSpPr>
        <p:spPr>
          <a:xfrm>
            <a:off x="7105650" y="2093627"/>
            <a:ext cx="168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CULBOKIE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94A13-CECD-47A5-AFCD-3DDB07F30E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10" y="725169"/>
            <a:ext cx="207392" cy="21586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F119F3-52C4-4C58-9A0A-BC35BC114E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82315" y="1852962"/>
            <a:ext cx="291470" cy="241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30308A-F5CB-4C5A-8B8F-C2FDE0549B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80" y="3213135"/>
            <a:ext cx="207392" cy="21586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F3BD2-CEAE-41C7-A5D2-0C59B2B40A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04" y="1007744"/>
            <a:ext cx="207392" cy="21586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9E69DB-F491-4D72-9621-F3366EA501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90845" y="1426210"/>
            <a:ext cx="291470" cy="241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F6EC00-C6E4-43F5-9FD1-285D7386B27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97330" y="4063365"/>
            <a:ext cx="291470" cy="241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AB446A-C62D-44FE-8236-5B217B7344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65275" y="4545965"/>
            <a:ext cx="291470" cy="2414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A0F8FB-3AC6-481D-A610-639338E8F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351388"/>
              </p:ext>
            </p:extLst>
          </p:nvPr>
        </p:nvGraphicFramePr>
        <p:xfrm>
          <a:off x="5000625" y="3028950"/>
          <a:ext cx="4143375" cy="3848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1285">
                  <a:extLst>
                    <a:ext uri="{9D8B030D-6E8A-4147-A177-3AD203B41FA5}">
                      <a16:colId xmlns:a16="http://schemas.microsoft.com/office/drawing/2014/main" val="1757722759"/>
                    </a:ext>
                  </a:extLst>
                </a:gridCol>
                <a:gridCol w="1619387">
                  <a:extLst>
                    <a:ext uri="{9D8B030D-6E8A-4147-A177-3AD203B41FA5}">
                      <a16:colId xmlns:a16="http://schemas.microsoft.com/office/drawing/2014/main" val="2836109514"/>
                    </a:ext>
                  </a:extLst>
                </a:gridCol>
                <a:gridCol w="1442703">
                  <a:extLst>
                    <a:ext uri="{9D8B030D-6E8A-4147-A177-3AD203B41FA5}">
                      <a16:colId xmlns:a16="http://schemas.microsoft.com/office/drawing/2014/main" val="2473844125"/>
                    </a:ext>
                  </a:extLst>
                </a:gridCol>
              </a:tblGrid>
              <a:tr h="852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Site Name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Acceptable Use(s)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Indicative 10 Year Housing Capacity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2430790"/>
                  </a:ext>
                </a:extLst>
              </a:tr>
              <a:tr h="439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North of Cairns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Housing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9025483"/>
                  </a:ext>
                </a:extLst>
              </a:tr>
              <a:tr h="852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North of Schoolcroft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Housing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082424"/>
                  </a:ext>
                </a:extLst>
              </a:tr>
              <a:tr h="852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South of Village Store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Housing, Community, Business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3154623"/>
                  </a:ext>
                </a:extLst>
              </a:tr>
              <a:tr h="852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East of Former Primary School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Community, Business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n/a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6706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96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E8F265E-206E-4345-9460-9862311F12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07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B78D1-B1EF-4464-BFB4-C8D8E0D8B7C2}"/>
              </a:ext>
            </a:extLst>
          </p:cNvPr>
          <p:cNvSpPr txBox="1"/>
          <p:nvPr/>
        </p:nvSpPr>
        <p:spPr>
          <a:xfrm>
            <a:off x="6848475" y="2093627"/>
            <a:ext cx="1945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FORTROSE &amp; ROSEMARKIE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626B67-700A-4CE8-A41D-3FDA54E2AE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31004" y="2574239"/>
            <a:ext cx="262849" cy="225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CBCD76-D9A4-4C8B-897F-6DD11E52759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836" y="2800008"/>
            <a:ext cx="187027" cy="20181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E8EF2A-F189-4611-8674-0F99555CD2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58874" y="1867858"/>
            <a:ext cx="262849" cy="22576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D5D724-B5E4-4145-A4D7-1B0007D6F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41575"/>
              </p:ext>
            </p:extLst>
          </p:nvPr>
        </p:nvGraphicFramePr>
        <p:xfrm>
          <a:off x="5600701" y="3429000"/>
          <a:ext cx="3530262" cy="342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283">
                  <a:extLst>
                    <a:ext uri="{9D8B030D-6E8A-4147-A177-3AD203B41FA5}">
                      <a16:colId xmlns:a16="http://schemas.microsoft.com/office/drawing/2014/main" val="1596706188"/>
                    </a:ext>
                  </a:extLst>
                </a:gridCol>
                <a:gridCol w="1379759">
                  <a:extLst>
                    <a:ext uri="{9D8B030D-6E8A-4147-A177-3AD203B41FA5}">
                      <a16:colId xmlns:a16="http://schemas.microsoft.com/office/drawing/2014/main" val="2351259563"/>
                    </a:ext>
                  </a:extLst>
                </a:gridCol>
                <a:gridCol w="1229220">
                  <a:extLst>
                    <a:ext uri="{9D8B030D-6E8A-4147-A177-3AD203B41FA5}">
                      <a16:colId xmlns:a16="http://schemas.microsoft.com/office/drawing/2014/main" val="268512833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Site Name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Acceptable Use(s)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Indicative 10 Year Housing Capacity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06063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Greenside Farm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Housing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50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77295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Ness Gap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Housing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190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50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3465437C-ABE5-4936-BEC8-AEC13B7040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88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B78D1-B1EF-4464-BFB4-C8D8E0D8B7C2}"/>
              </a:ext>
            </a:extLst>
          </p:cNvPr>
          <p:cNvSpPr txBox="1"/>
          <p:nvPr/>
        </p:nvSpPr>
        <p:spPr>
          <a:xfrm>
            <a:off x="6905625" y="2093627"/>
            <a:ext cx="188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MUNLOCHY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8A5E4-AAE9-4981-95F3-DE829ED62A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85" y="1472564"/>
            <a:ext cx="204386" cy="20136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09AAE-04F8-4847-B43A-7E9A801616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4580889"/>
            <a:ext cx="204386" cy="20136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B135DB-F976-42F4-A1EA-308C38D55BF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93110" y="2775585"/>
            <a:ext cx="287246" cy="225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FAE4AA-9E54-4F9C-9B7E-B50FA00CC8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2439" y="2442658"/>
            <a:ext cx="287246" cy="225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67F6CB-33F8-42E3-8ED3-07D67CC202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65805" y="4258310"/>
            <a:ext cx="287246" cy="225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6984FC-E721-41C2-9DE7-10EAAE97FEC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89685" y="4391503"/>
            <a:ext cx="287246" cy="2252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C08044-AB2A-48C7-8CA4-0ECDBB72E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358420"/>
              </p:ext>
            </p:extLst>
          </p:nvPr>
        </p:nvGraphicFramePr>
        <p:xfrm>
          <a:off x="5838825" y="3429001"/>
          <a:ext cx="3305175" cy="3429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543">
                  <a:extLst>
                    <a:ext uri="{9D8B030D-6E8A-4147-A177-3AD203B41FA5}">
                      <a16:colId xmlns:a16="http://schemas.microsoft.com/office/drawing/2014/main" val="4190022062"/>
                    </a:ext>
                  </a:extLst>
                </a:gridCol>
                <a:gridCol w="1291786">
                  <a:extLst>
                    <a:ext uri="{9D8B030D-6E8A-4147-A177-3AD203B41FA5}">
                      <a16:colId xmlns:a16="http://schemas.microsoft.com/office/drawing/2014/main" val="17635033"/>
                    </a:ext>
                  </a:extLst>
                </a:gridCol>
                <a:gridCol w="1150846">
                  <a:extLst>
                    <a:ext uri="{9D8B030D-6E8A-4147-A177-3AD203B41FA5}">
                      <a16:colId xmlns:a16="http://schemas.microsoft.com/office/drawing/2014/main" val="1509817635"/>
                    </a:ext>
                  </a:extLst>
                </a:gridCol>
              </a:tblGrid>
              <a:tr h="735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Site Name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Acceptable Use(s)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Indicative 10 Year Housing Capacity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204529"/>
                  </a:ext>
                </a:extLst>
              </a:tr>
              <a:tr h="486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Hillpark Brae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Housing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32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817404"/>
                  </a:ext>
                </a:extLst>
              </a:tr>
              <a:tr h="984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Land South of the Post Office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Housing, Community, Business, Retail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689714"/>
                  </a:ext>
                </a:extLst>
              </a:tr>
              <a:tr h="486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Station Brae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Community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3059351"/>
                  </a:ext>
                </a:extLst>
              </a:tr>
              <a:tr h="735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Land North of the A832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Business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435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46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8EADDE96-9935-4C4C-B4B5-8CAAE39BBF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25311" cy="6828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C100B9-787B-47EC-BEEC-16B28563788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54364" y="1502856"/>
            <a:ext cx="286947" cy="224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9ABF63-9E63-4289-ACF0-A5B7FA215F1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58" y="6082555"/>
            <a:ext cx="204174" cy="20051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50D5D7-5421-4984-8C1F-9BFE929BFF8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44" y="5556837"/>
            <a:ext cx="204174" cy="20051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93A3E-5A36-4E9F-A497-C1E0D3A85E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10001" y="3580670"/>
            <a:ext cx="286947" cy="224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039610-1D8A-4C83-95E5-5EC20D3FD7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53474" y="5027056"/>
            <a:ext cx="286947" cy="2243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79D4AD-3088-413A-A0E9-1F0BF5BCEB6A}"/>
              </a:ext>
            </a:extLst>
          </p:cNvPr>
          <p:cNvSpPr txBox="1"/>
          <p:nvPr/>
        </p:nvSpPr>
        <p:spPr>
          <a:xfrm>
            <a:off x="6303523" y="2294100"/>
            <a:ext cx="260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NORTH KESSOCK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0B645B-6B01-41B5-8C5D-B8F017FD8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81203"/>
              </p:ext>
            </p:extLst>
          </p:nvPr>
        </p:nvGraphicFramePr>
        <p:xfrm>
          <a:off x="5525310" y="3103123"/>
          <a:ext cx="3618688" cy="3751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360">
                  <a:extLst>
                    <a:ext uri="{9D8B030D-6E8A-4147-A177-3AD203B41FA5}">
                      <a16:colId xmlns:a16="http://schemas.microsoft.com/office/drawing/2014/main" val="2296144247"/>
                    </a:ext>
                  </a:extLst>
                </a:gridCol>
                <a:gridCol w="1414319">
                  <a:extLst>
                    <a:ext uri="{9D8B030D-6E8A-4147-A177-3AD203B41FA5}">
                      <a16:colId xmlns:a16="http://schemas.microsoft.com/office/drawing/2014/main" val="3725460819"/>
                    </a:ext>
                  </a:extLst>
                </a:gridCol>
                <a:gridCol w="1260009">
                  <a:extLst>
                    <a:ext uri="{9D8B030D-6E8A-4147-A177-3AD203B41FA5}">
                      <a16:colId xmlns:a16="http://schemas.microsoft.com/office/drawing/2014/main" val="2657308551"/>
                    </a:ext>
                  </a:extLst>
                </a:gridCol>
              </a:tblGrid>
              <a:tr h="937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Site Name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Acceptable Use(s)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Indicative 10 Year Housing Capacity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480274"/>
                  </a:ext>
                </a:extLst>
              </a:tr>
              <a:tr h="937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Bellfield Farm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Housing, Community, Business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80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2388299"/>
                  </a:ext>
                </a:extLst>
              </a:tr>
              <a:tr h="937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Land Adjoining A9 Junction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Community (Park &amp; Ride/Choose), Retail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n/a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875962"/>
                  </a:ext>
                </a:extLst>
              </a:tr>
              <a:tr h="937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A9 Northbound Car Park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Business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n/a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586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918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251931CD-D195-4248-BD43-7B79BE1DDC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533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5D8743-5B75-4E89-A54C-EC433F4E4E0A}"/>
              </a:ext>
            </a:extLst>
          </p:cNvPr>
          <p:cNvSpPr txBox="1"/>
          <p:nvPr/>
        </p:nvSpPr>
        <p:spPr>
          <a:xfrm>
            <a:off x="6215974" y="2274644"/>
            <a:ext cx="260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50C06-7482-4679-A582-B30FA687223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34" y="4991856"/>
            <a:ext cx="208366" cy="21092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9C5165-F53E-4467-A02A-97C2F400F89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4198404"/>
            <a:ext cx="208366" cy="21092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C5D98-7CE9-4506-BF7E-AB0596CBAD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37" y="3433537"/>
            <a:ext cx="208366" cy="21092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5334A-FF3B-468B-89D0-02C1B38383C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67" y="4867753"/>
            <a:ext cx="208366" cy="21092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D50DAC-5E48-414C-8EAF-A38FE63AF36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78" y="1522514"/>
            <a:ext cx="208366" cy="210922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AD527A-04CE-4367-9F2B-1A7306AC409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71108" y="2269089"/>
            <a:ext cx="292839" cy="235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E9342F-3321-4F67-A628-37458B2DF15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69824" y="4755896"/>
            <a:ext cx="292839" cy="23596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9BB6B9-6F5A-42D4-881D-76F598349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820183"/>
              </p:ext>
            </p:extLst>
          </p:nvPr>
        </p:nvGraphicFramePr>
        <p:xfrm>
          <a:off x="5953328" y="3287949"/>
          <a:ext cx="3190671" cy="3570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2661">
                  <a:extLst>
                    <a:ext uri="{9D8B030D-6E8A-4147-A177-3AD203B41FA5}">
                      <a16:colId xmlns:a16="http://schemas.microsoft.com/office/drawing/2014/main" val="2353343269"/>
                    </a:ext>
                  </a:extLst>
                </a:gridCol>
                <a:gridCol w="1247034">
                  <a:extLst>
                    <a:ext uri="{9D8B030D-6E8A-4147-A177-3AD203B41FA5}">
                      <a16:colId xmlns:a16="http://schemas.microsoft.com/office/drawing/2014/main" val="475852724"/>
                    </a:ext>
                  </a:extLst>
                </a:gridCol>
                <a:gridCol w="1110976">
                  <a:extLst>
                    <a:ext uri="{9D8B030D-6E8A-4147-A177-3AD203B41FA5}">
                      <a16:colId xmlns:a16="http://schemas.microsoft.com/office/drawing/2014/main" val="550771694"/>
                    </a:ext>
                  </a:extLst>
                </a:gridCol>
              </a:tblGrid>
              <a:tr h="1190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Site Name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Acceptable Use(s)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Indicative 10 Year Housing Capacity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4965927"/>
                  </a:ext>
                </a:extLst>
              </a:tr>
              <a:tr h="1190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By Woodneuk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Housing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989749"/>
                  </a:ext>
                </a:extLst>
              </a:tr>
              <a:tr h="1190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Land North of the Grain Mill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Industry, Business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n/a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493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69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64086" y="2318690"/>
            <a:ext cx="7920000" cy="3576950"/>
          </a:xfrm>
          <a:prstGeom prst="rect">
            <a:avLst/>
          </a:prstGeom>
        </p:spPr>
        <p:txBody>
          <a:bodyPr/>
          <a:lstStyle/>
          <a:p>
            <a:r>
              <a:rPr lang="en-GB" sz="6000" b="1">
                <a:solidFill>
                  <a:srgbClr val="492F92"/>
                </a:solidFill>
              </a:rPr>
              <a:t>Recommendations</a:t>
            </a:r>
            <a:br>
              <a:rPr lang="en-GB" sz="6000" b="1">
                <a:solidFill>
                  <a:srgbClr val="492F92"/>
                </a:solidFill>
              </a:rPr>
            </a:br>
            <a:br>
              <a:rPr lang="en-GB" sz="6000" b="1">
                <a:solidFill>
                  <a:srgbClr val="492F92"/>
                </a:solidFill>
              </a:rPr>
            </a:br>
            <a:r>
              <a:rPr lang="en-GB" sz="6000" b="1">
                <a:solidFill>
                  <a:srgbClr val="492F9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88683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9633C3-E383-4D3B-90A9-B0C7611A6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2445"/>
              </p:ext>
            </p:extLst>
          </p:nvPr>
        </p:nvGraphicFramePr>
        <p:xfrm>
          <a:off x="0" y="1472290"/>
          <a:ext cx="9144001" cy="391341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54149">
                  <a:extLst>
                    <a:ext uri="{9D8B030D-6E8A-4147-A177-3AD203B41FA5}">
                      <a16:colId xmlns:a16="http://schemas.microsoft.com/office/drawing/2014/main" val="31959480"/>
                    </a:ext>
                  </a:extLst>
                </a:gridCol>
                <a:gridCol w="1312268">
                  <a:extLst>
                    <a:ext uri="{9D8B030D-6E8A-4147-A177-3AD203B41FA5}">
                      <a16:colId xmlns:a16="http://schemas.microsoft.com/office/drawing/2014/main" val="3327111023"/>
                    </a:ext>
                  </a:extLst>
                </a:gridCol>
                <a:gridCol w="1298309">
                  <a:extLst>
                    <a:ext uri="{9D8B030D-6E8A-4147-A177-3AD203B41FA5}">
                      <a16:colId xmlns:a16="http://schemas.microsoft.com/office/drawing/2014/main" val="534914497"/>
                    </a:ext>
                  </a:extLst>
                </a:gridCol>
                <a:gridCol w="1298309">
                  <a:extLst>
                    <a:ext uri="{9D8B030D-6E8A-4147-A177-3AD203B41FA5}">
                      <a16:colId xmlns:a16="http://schemas.microsoft.com/office/drawing/2014/main" val="1927277648"/>
                    </a:ext>
                  </a:extLst>
                </a:gridCol>
                <a:gridCol w="1298309">
                  <a:extLst>
                    <a:ext uri="{9D8B030D-6E8A-4147-A177-3AD203B41FA5}">
                      <a16:colId xmlns:a16="http://schemas.microsoft.com/office/drawing/2014/main" val="3608548738"/>
                    </a:ext>
                  </a:extLst>
                </a:gridCol>
                <a:gridCol w="1298309">
                  <a:extLst>
                    <a:ext uri="{9D8B030D-6E8A-4147-A177-3AD203B41FA5}">
                      <a16:colId xmlns:a16="http://schemas.microsoft.com/office/drawing/2014/main" val="2824571275"/>
                    </a:ext>
                  </a:extLst>
                </a:gridCol>
                <a:gridCol w="1284348">
                  <a:extLst>
                    <a:ext uri="{9D8B030D-6E8A-4147-A177-3AD203B41FA5}">
                      <a16:colId xmlns:a16="http://schemas.microsoft.com/office/drawing/2014/main" val="2880908770"/>
                    </a:ext>
                  </a:extLst>
                </a:gridCol>
              </a:tblGrid>
              <a:tr h="2366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Housing Market Area (HMA)(1)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Housing Sector (2)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Inverness</a:t>
                      </a:r>
                      <a:br>
                        <a:rPr lang="en-GB" sz="1800">
                          <a:effectLst/>
                        </a:rPr>
                      </a:b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East Ross</a:t>
                      </a:r>
                      <a:br>
                        <a:rPr lang="en-GB" sz="1800">
                          <a:effectLst/>
                        </a:rPr>
                      </a:b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Mid Ross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Nairn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West Ross (part)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Plan Area</a:t>
                      </a:r>
                      <a:br>
                        <a:rPr lang="en-GB" sz="1800">
                          <a:effectLst/>
                        </a:rPr>
                      </a:br>
                      <a:r>
                        <a:rPr lang="en-GB" sz="1800">
                          <a:effectLst/>
                        </a:rPr>
                        <a:t>Totals (3)</a:t>
                      </a:r>
                      <a:br>
                        <a:rPr lang="en-GB" sz="1800">
                          <a:effectLst/>
                        </a:rPr>
                      </a:b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060962"/>
                  </a:ext>
                </a:extLst>
              </a:tr>
              <a:tr h="486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Affordable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4,292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513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830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363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99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6,097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9861885"/>
                  </a:ext>
                </a:extLst>
              </a:tr>
              <a:tr h="486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Open Market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1,435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239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526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151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39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2,390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886339"/>
                  </a:ext>
                </a:extLst>
              </a:tr>
              <a:tr h="486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Totals (3)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5,726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752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1,356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513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137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8,484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1193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CF747A-2104-4FA0-8DA6-50E2D5120A04}"/>
              </a:ext>
            </a:extLst>
          </p:cNvPr>
          <p:cNvSpPr txBox="1"/>
          <p:nvPr/>
        </p:nvSpPr>
        <p:spPr>
          <a:xfrm>
            <a:off x="156410" y="320711"/>
            <a:ext cx="8746958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Housing Requirements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Year (2020-2029) Inner Moray Firth Plan Area Minimum Housing Requirement (MHLR) Based on 2020 HNDA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C8038-E38C-4FB5-B13C-0B3FE43F4D2E}"/>
              </a:ext>
            </a:extLst>
          </p:cNvPr>
          <p:cNvSpPr txBox="1"/>
          <p:nvPr/>
        </p:nvSpPr>
        <p:spPr>
          <a:xfrm>
            <a:off x="156410" y="5588824"/>
            <a:ext cx="9144000" cy="948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32373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(1) Assumes a zero requirement for that portion of the Badenoch &amp; Strathspey HMA that lies within the IMFLDP area because the housing numbers are negligible. 26% of West Ross HMA based on geographic area proportion.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32373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(2) The Market sector is defined as owner occupier and private rent homes. The Affordable sector is social rent and other below market rent properties.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32373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(3) Some column and row totals don't sum exactly due to rounding.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6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BCC79-5B87-4495-91EC-83D7F698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6" y="868139"/>
            <a:ext cx="7283152" cy="1354162"/>
          </a:xfrm>
        </p:spPr>
        <p:txBody>
          <a:bodyPr anchor="t"/>
          <a:lstStyle/>
          <a:p>
            <a:r>
              <a:rPr lang="en-GB" sz="3200" dirty="0">
                <a:latin typeface="+mn-lt"/>
                <a:ea typeface="Ebrima"/>
                <a:cs typeface="Ebrima"/>
              </a:rPr>
              <a:t>The Plan Process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0CF7DF2-9FAE-453E-B0C3-FB2BC0C76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125913"/>
              </p:ext>
            </p:extLst>
          </p:nvPr>
        </p:nvGraphicFramePr>
        <p:xfrm>
          <a:off x="71376" y="1921720"/>
          <a:ext cx="4020274" cy="3391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7E642D6-531B-4C2E-B825-187C54067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597625"/>
              </p:ext>
            </p:extLst>
          </p:nvPr>
        </p:nvGraphicFramePr>
        <p:xfrm>
          <a:off x="4198717" y="1966798"/>
          <a:ext cx="4766840" cy="3526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FC1DE92-269E-4A33-91B8-AFC219A9A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811582"/>
              </p:ext>
            </p:extLst>
          </p:nvPr>
        </p:nvGraphicFramePr>
        <p:xfrm>
          <a:off x="71377" y="5133372"/>
          <a:ext cx="9001248" cy="102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1205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1004252-B538-4A1F-9B1B-7AB6B75D9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9CA674-DD33-4776-8DA3-FC23651FF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765914"/>
              </p:ext>
            </p:extLst>
          </p:nvPr>
        </p:nvGraphicFramePr>
        <p:xfrm>
          <a:off x="0" y="0"/>
          <a:ext cx="9144000" cy="693093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70202">
                  <a:extLst>
                    <a:ext uri="{9D8B030D-6E8A-4147-A177-3AD203B41FA5}">
                      <a16:colId xmlns:a16="http://schemas.microsoft.com/office/drawing/2014/main" val="507372749"/>
                    </a:ext>
                  </a:extLst>
                </a:gridCol>
                <a:gridCol w="1579927">
                  <a:extLst>
                    <a:ext uri="{9D8B030D-6E8A-4147-A177-3AD203B41FA5}">
                      <a16:colId xmlns:a16="http://schemas.microsoft.com/office/drawing/2014/main" val="1182598509"/>
                    </a:ext>
                  </a:extLst>
                </a:gridCol>
                <a:gridCol w="1468073">
                  <a:extLst>
                    <a:ext uri="{9D8B030D-6E8A-4147-A177-3AD203B41FA5}">
                      <a16:colId xmlns:a16="http://schemas.microsoft.com/office/drawing/2014/main" val="833440521"/>
                    </a:ext>
                  </a:extLst>
                </a:gridCol>
                <a:gridCol w="1188441">
                  <a:extLst>
                    <a:ext uri="{9D8B030D-6E8A-4147-A177-3AD203B41FA5}">
                      <a16:colId xmlns:a16="http://schemas.microsoft.com/office/drawing/2014/main" val="3635331458"/>
                    </a:ext>
                  </a:extLst>
                </a:gridCol>
                <a:gridCol w="3537357">
                  <a:extLst>
                    <a:ext uri="{9D8B030D-6E8A-4147-A177-3AD203B41FA5}">
                      <a16:colId xmlns:a16="http://schemas.microsoft.com/office/drawing/2014/main" val="1983141425"/>
                    </a:ext>
                  </a:extLst>
                </a:gridCol>
              </a:tblGrid>
              <a:tr h="667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Scale of Growth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Sustainability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Hierarchy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Tier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Settlements/Locations</a:t>
                      </a:r>
                      <a:br>
                        <a:rPr lang="en-GB" sz="1400">
                          <a:effectLst/>
                        </a:rPr>
                      </a:b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6252186"/>
                  </a:ext>
                </a:extLst>
              </a:tr>
              <a:tr h="601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Strategic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Most sustainable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Main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>
                          <a:effectLst/>
                        </a:rPr>
                        <a:t>Settlements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Alness, Beauly, Dingwall, Invergordon, Inverness City, Muir of Ord, Nairn, </a:t>
                      </a:r>
                      <a:r>
                        <a:rPr lang="en-GB" sz="1400" dirty="0" err="1">
                          <a:effectLst/>
                        </a:rPr>
                        <a:t>Tain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Tornagrain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3297775"/>
                  </a:ext>
                </a:extLst>
              </a:tr>
              <a:tr h="601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Modest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Sustainable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Ardersier, Conon Bridge, Drumnadrochit, </a:t>
                      </a:r>
                      <a:r>
                        <a:rPr lang="en-GB" sz="1400" dirty="0" err="1">
                          <a:effectLst/>
                        </a:rPr>
                        <a:t>Evanton</a:t>
                      </a:r>
                      <a:r>
                        <a:rPr lang="en-GB" sz="1400" dirty="0">
                          <a:effectLst/>
                        </a:rPr>
                        <a:t>, Fort Augustus, </a:t>
                      </a:r>
                      <a:r>
                        <a:rPr lang="en-GB" sz="1400" dirty="0">
                          <a:effectLst/>
                          <a:highlight>
                            <a:srgbClr val="FFFF00"/>
                          </a:highlight>
                        </a:rPr>
                        <a:t>North </a:t>
                      </a:r>
                      <a:r>
                        <a:rPr lang="en-GB" sz="1400" dirty="0" err="1">
                          <a:effectLst/>
                          <a:highlight>
                            <a:srgbClr val="FFFF00"/>
                          </a:highlight>
                        </a:rPr>
                        <a:t>Kessock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1654909"/>
                  </a:ext>
                </a:extLst>
              </a:tr>
              <a:tr h="909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Local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Partially sustainable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Auldearn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>
                          <a:effectLst/>
                          <a:highlight>
                            <a:srgbClr val="FFFF00"/>
                          </a:highlight>
                        </a:rPr>
                        <a:t>Avoch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Croy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>
                          <a:effectLst/>
                          <a:highlight>
                            <a:srgbClr val="FFFF00"/>
                          </a:highlight>
                        </a:rPr>
                        <a:t>Fortrose and Rosemarkie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Kiltarlity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Maryburgh</a:t>
                      </a:r>
                      <a:r>
                        <a:rPr lang="en-GB" sz="1400" dirty="0">
                          <a:effectLst/>
                        </a:rPr>
                        <a:t>, Seaboard Villages, </a:t>
                      </a:r>
                      <a:r>
                        <a:rPr lang="en-GB" sz="1400" dirty="0" err="1">
                          <a:effectLst/>
                        </a:rPr>
                        <a:t>Strathpeffer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Tomatin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1303284"/>
                  </a:ext>
                </a:extLst>
              </a:tr>
              <a:tr h="601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Limited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Least sustainable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highlight>
                            <a:srgbClr val="FFFF00"/>
                          </a:highlight>
                        </a:rPr>
                        <a:t>Cromarty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  <a:highlight>
                            <a:srgbClr val="FFFF00"/>
                          </a:highlight>
                        </a:rPr>
                        <a:t>Culbokie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Dores</a:t>
                      </a:r>
                      <a:r>
                        <a:rPr lang="en-GB" sz="1400" dirty="0">
                          <a:effectLst/>
                        </a:rPr>
                        <a:t>, Kirkhill, </a:t>
                      </a:r>
                      <a:r>
                        <a:rPr lang="en-GB" sz="1400" dirty="0" err="1">
                          <a:effectLst/>
                          <a:highlight>
                            <a:srgbClr val="FFFF00"/>
                          </a:highlight>
                        </a:rPr>
                        <a:t>Munlochy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>
                          <a:effectLst/>
                          <a:highlight>
                            <a:srgbClr val="FFFF00"/>
                          </a:highlight>
                        </a:rPr>
                        <a:t>Tore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6552605"/>
                  </a:ext>
                </a:extLst>
              </a:tr>
              <a:tr h="1524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"Infill" only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Bolstering the smallest established rural communities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Growing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>
                          <a:effectLst/>
                        </a:rPr>
                        <a:t>Settlements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Abriachan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Balnain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Barbaraville</a:t>
                      </a:r>
                      <a:r>
                        <a:rPr lang="en-GB" sz="1400" dirty="0">
                          <a:effectLst/>
                        </a:rPr>
                        <a:t>, Cannich, Cawdor, Contin, Farr/</a:t>
                      </a:r>
                      <a:r>
                        <a:rPr lang="en-GB" sz="1400" dirty="0" err="1">
                          <a:effectLst/>
                        </a:rPr>
                        <a:t>Inverarnie</a:t>
                      </a:r>
                      <a:r>
                        <a:rPr lang="en-GB" sz="1400" dirty="0">
                          <a:effectLst/>
                        </a:rPr>
                        <a:t>, Foyers, </a:t>
                      </a:r>
                      <a:r>
                        <a:rPr lang="en-GB" sz="1400" dirty="0" err="1">
                          <a:effectLst/>
                        </a:rPr>
                        <a:t>Garve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Gorthleck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Inchmore</a:t>
                      </a:r>
                      <a:r>
                        <a:rPr lang="en-GB" sz="1400" dirty="0">
                          <a:effectLst/>
                        </a:rPr>
                        <a:t>, Hill of </a:t>
                      </a:r>
                      <a:r>
                        <a:rPr lang="en-GB" sz="1400" dirty="0" err="1">
                          <a:effectLst/>
                        </a:rPr>
                        <a:t>Fearn</a:t>
                      </a:r>
                      <a:r>
                        <a:rPr lang="en-GB" sz="1400" dirty="0">
                          <a:effectLst/>
                        </a:rPr>
                        <a:t>, Inver, Milton of </a:t>
                      </a:r>
                      <a:r>
                        <a:rPr lang="en-GB" sz="1400" dirty="0" err="1">
                          <a:effectLst/>
                        </a:rPr>
                        <a:t>Kildary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Marybank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Portmahomack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Rhicullen</a:t>
                      </a:r>
                      <a:r>
                        <a:rPr lang="en-GB" sz="1400" dirty="0">
                          <a:effectLst/>
                        </a:rPr>
                        <a:t>/</a:t>
                      </a:r>
                      <a:r>
                        <a:rPr lang="en-GB" sz="1400" dirty="0" err="1">
                          <a:effectLst/>
                        </a:rPr>
                        <a:t>Newmore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Tomich</a:t>
                      </a:r>
                      <a:r>
                        <a:rPr lang="en-GB" sz="1400" dirty="0">
                          <a:effectLst/>
                        </a:rPr>
                        <a:t>, Whitebridge.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8580322"/>
                  </a:ext>
                </a:extLst>
              </a:tr>
              <a:tr h="1950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Typically single unit development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Generally poor sustainability unless connection with rural land use / business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Countryside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All housing groups not otherwise classified as part of a settlement.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Wider open countryside (no general restriction).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"Hinterland" open countryside (general restriction on housing).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004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32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BCC79-5B87-4495-91EC-83D7F698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248" y="807396"/>
            <a:ext cx="7283152" cy="1170654"/>
          </a:xfrm>
        </p:spPr>
        <p:txBody>
          <a:bodyPr anchor="t"/>
          <a:lstStyle/>
          <a:p>
            <a:r>
              <a:rPr lang="en-GB" sz="3200" dirty="0">
                <a:latin typeface="+mn-lt"/>
                <a:ea typeface="Ebrima"/>
                <a:cs typeface="Ebrima"/>
              </a:rPr>
              <a:t>Previous &amp; Proposed Consultation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E7EB6-A25C-4C61-A1E2-36EE93B8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77480"/>
            <a:ext cx="7997899" cy="4680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Previous</a:t>
            </a:r>
            <a:r>
              <a:rPr lang="en-GB" dirty="0"/>
              <a:t> – over 1,400 comments on Main Issues Report – record number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Methods</a:t>
            </a:r>
            <a:r>
              <a:rPr lang="en-GB" dirty="0"/>
              <a:t> - Postcard mailshot, social media campaign, online videos, Teams/Zoom meetings, phone arounds, paper copy option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Proposed</a:t>
            </a:r>
            <a:r>
              <a:rPr lang="en-GB" dirty="0"/>
              <a:t> – at least 8 weeks duration from March 2022 same methods + consider face-to-face events if permissible</a:t>
            </a:r>
          </a:p>
        </p:txBody>
      </p:sp>
    </p:spTree>
    <p:extLst>
      <p:ext uri="{BB962C8B-B14F-4D97-AF65-F5344CB8AC3E}">
        <p14:creationId xmlns:p14="http://schemas.microsoft.com/office/powerpoint/2010/main" val="329159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BCC79-5B87-4495-91EC-83D7F698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24" y="823318"/>
            <a:ext cx="7283152" cy="1354162"/>
          </a:xfrm>
        </p:spPr>
        <p:txBody>
          <a:bodyPr anchor="t"/>
          <a:lstStyle/>
          <a:p>
            <a:r>
              <a:rPr lang="en-GB" sz="2800" dirty="0">
                <a:latin typeface="Calibri" panose="020F0502020204030204" pitchFamily="34" charset="0"/>
                <a:ea typeface="Ebrima"/>
                <a:cs typeface="Calibri" panose="020F0502020204030204" pitchFamily="34" charset="0"/>
              </a:rPr>
              <a:t>Strategic Plan Content (Appendix 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E7EB6-A25C-4C61-A1E2-36EE93B8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77480"/>
            <a:ext cx="8174477" cy="4855618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Economy &amp; Infrastructure Committee decision </a:t>
            </a:r>
            <a:r>
              <a:rPr lang="en-GB" sz="2400" dirty="0"/>
              <a:t>but views of each of 6 Local/City committees sought on: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Reordered Outcomes to emphasise climate change and economic recovery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Reordered settlement hierarchy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Maximised Housing Land Requirements within justifiable limits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13 new or revamped general policies – </a:t>
            </a:r>
            <a:r>
              <a:rPr lang="en-GB" sz="2400" dirty="0" err="1"/>
              <a:t>e.g</a:t>
            </a:r>
            <a:r>
              <a:rPr lang="en-GB" sz="2400" dirty="0"/>
              <a:t> self build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Housing in the Countryside Hinterland Boundary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80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BCC79-5B87-4495-91EC-83D7F698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23" y="953310"/>
            <a:ext cx="8560341" cy="1224169"/>
          </a:xfrm>
        </p:spPr>
        <p:txBody>
          <a:bodyPr anchor="t"/>
          <a:lstStyle/>
          <a:p>
            <a:r>
              <a:rPr lang="en-GB" sz="2800" dirty="0">
                <a:latin typeface="+mn-lt"/>
                <a:ea typeface="Ebrima"/>
                <a:cs typeface="Ebrima"/>
              </a:rPr>
              <a:t>Settlement-specific Plan Content (Appendix 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E7EB6-A25C-4C61-A1E2-36EE93B8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77480"/>
            <a:ext cx="8174477" cy="4855618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Local/City committee decision </a:t>
            </a:r>
            <a:r>
              <a:rPr lang="en-GB" sz="2400" dirty="0"/>
              <a:t>on: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Which sites to earmark for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List of acceptable land uses for each site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Which sites to safeguarded from development as vital greenspaces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Housing capacities of development sites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Placemaking Priorities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88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BCC79-5B87-4495-91EC-83D7F698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23" y="904672"/>
            <a:ext cx="8560341" cy="1272808"/>
          </a:xfrm>
        </p:spPr>
        <p:txBody>
          <a:bodyPr anchor="t"/>
          <a:lstStyle/>
          <a:p>
            <a:r>
              <a:rPr lang="en-GB" sz="2800" dirty="0">
                <a:latin typeface="+mn-lt"/>
                <a:ea typeface="Ebrima"/>
                <a:cs typeface="Ebrima"/>
              </a:rPr>
              <a:t>Settlement-specific Plan Content (Appendix 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E7EB6-A25C-4C61-A1E2-36EE93B8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77480"/>
            <a:ext cx="8174477" cy="39776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Main Settlements: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/>
              <a:t>Avoch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/>
              <a:t>Cromarty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 err="1"/>
              <a:t>Culbokie</a:t>
            </a:r>
            <a:endParaRPr lang="en-GB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/>
              <a:t>Fortrose &amp; Rosemarkie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 err="1"/>
              <a:t>Munlochy</a:t>
            </a:r>
            <a:endParaRPr lang="en-GB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/>
              <a:t>North </a:t>
            </a:r>
            <a:r>
              <a:rPr lang="en-GB" sz="2800" dirty="0" err="1"/>
              <a:t>Kessock</a:t>
            </a:r>
            <a:endParaRPr lang="en-GB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/>
              <a:t>Tore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30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37C64114-7445-4747-8BC6-987F27F0B625}"/>
              </a:ext>
            </a:extLst>
          </p:cNvPr>
          <p:cNvSpPr txBox="1"/>
          <p:nvPr/>
        </p:nvSpPr>
        <p:spPr>
          <a:xfrm>
            <a:off x="7448098" y="2214664"/>
            <a:ext cx="1514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AVOCH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8290152E-831F-4B8D-B4C8-04A7EE32AD0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34025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32AD29-5995-48C7-905E-61D9160A14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38" y="1289685"/>
            <a:ext cx="224657" cy="211296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3AF5A5-60CB-49EF-B42C-F2761C3139C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82630" y="3158808"/>
            <a:ext cx="315734" cy="2363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51C06DD-C86C-47C7-959B-339F609975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39" y="4203065"/>
            <a:ext cx="224657" cy="211296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2B67045-2C5F-445A-9ED5-A5CA0A23C8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95" y="3158808"/>
            <a:ext cx="224657" cy="211296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1B07C0-6607-4DD6-8995-0F4684F55E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1" y="5624195"/>
            <a:ext cx="224657" cy="211296"/>
          </a:xfrm>
          <a:prstGeom prst="rect">
            <a:avLst/>
          </a:prstGeom>
          <a:noFill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B4E58CA-0F30-4C35-803E-1F7FA278E6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1703863"/>
            <a:ext cx="224657" cy="211296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E6DAC5-7D5E-4689-B4C9-49A68BFAA4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09144" y="2944178"/>
            <a:ext cx="315734" cy="2363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70CD4C-6C3C-44CD-8D5F-BE05A4C855F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49457" y="2632178"/>
            <a:ext cx="315734" cy="2363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5B646F-7C98-40E9-8746-5499CCF402B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19652" y="1678781"/>
            <a:ext cx="315734" cy="23637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E734C3-DB15-4FCF-97C9-174E79A32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614549"/>
              </p:ext>
            </p:extLst>
          </p:nvPr>
        </p:nvGraphicFramePr>
        <p:xfrm>
          <a:off x="5534024" y="2892267"/>
          <a:ext cx="3609976" cy="3965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2085">
                  <a:extLst>
                    <a:ext uri="{9D8B030D-6E8A-4147-A177-3AD203B41FA5}">
                      <a16:colId xmlns:a16="http://schemas.microsoft.com/office/drawing/2014/main" val="2066955729"/>
                    </a:ext>
                  </a:extLst>
                </a:gridCol>
                <a:gridCol w="1410915">
                  <a:extLst>
                    <a:ext uri="{9D8B030D-6E8A-4147-A177-3AD203B41FA5}">
                      <a16:colId xmlns:a16="http://schemas.microsoft.com/office/drawing/2014/main" val="385264818"/>
                    </a:ext>
                  </a:extLst>
                </a:gridCol>
                <a:gridCol w="1256976">
                  <a:extLst>
                    <a:ext uri="{9D8B030D-6E8A-4147-A177-3AD203B41FA5}">
                      <a16:colId xmlns:a16="http://schemas.microsoft.com/office/drawing/2014/main" val="2151952298"/>
                    </a:ext>
                  </a:extLst>
                </a:gridCol>
              </a:tblGrid>
              <a:tr h="77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Site Name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Acceptable Use(s)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Indicative 10 Year Housing Capacity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01298"/>
                  </a:ext>
                </a:extLst>
              </a:tr>
              <a:tr h="77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Rosehaugh East Drive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Housing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30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2559291"/>
                  </a:ext>
                </a:extLst>
              </a:tr>
              <a:tr h="77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Memorial Field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Housing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46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229600"/>
                  </a:ext>
                </a:extLst>
              </a:tr>
              <a:tr h="823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Muiralehouse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Housing, Business, Community, Industry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80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7171881"/>
                  </a:ext>
                </a:extLst>
              </a:tr>
              <a:tr h="823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Harbour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Business / Tourism (harbour related only)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n/a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172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962415"/>
      </p:ext>
    </p:extLst>
  </p:cSld>
  <p:clrMapOvr>
    <a:masterClrMapping/>
  </p:clrMapOvr>
</p:sld>
</file>

<file path=ppt/theme/theme1.xml><?xml version="1.0" encoding="utf-8"?>
<a:theme xmlns:a="http://schemas.openxmlformats.org/drawingml/2006/main" name="HC Corporate Template -OnScreen 4;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F4430793AA90488D6FBC9AF150BFB2" ma:contentTypeVersion="11" ma:contentTypeDescription="Create a new document." ma:contentTypeScope="" ma:versionID="1459f8c01f094352323bbb59b1b67022">
  <xsd:schema xmlns:xsd="http://www.w3.org/2001/XMLSchema" xmlns:xs="http://www.w3.org/2001/XMLSchema" xmlns:p="http://schemas.microsoft.com/office/2006/metadata/properties" xmlns:ns2="3b7ebe48-3c7b-431b-a76f-3756ca71298f" xmlns:ns3="26f70746-7876-451e-81b4-9d6b7de3804a" targetNamespace="http://schemas.microsoft.com/office/2006/metadata/properties" ma:root="true" ma:fieldsID="8f7e66569cb804196b7c0435e202fd08" ns2:_="" ns3:_="">
    <xsd:import namespace="3b7ebe48-3c7b-431b-a76f-3756ca71298f"/>
    <xsd:import namespace="26f70746-7876-451e-81b4-9d6b7de380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ebe48-3c7b-431b-a76f-3756ca7129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70746-7876-451e-81b4-9d6b7de3804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99F475-40A1-4022-8A0E-AC142F280070}">
  <ds:schemaRefs>
    <ds:schemaRef ds:uri="26f70746-7876-451e-81b4-9d6b7de3804a"/>
    <ds:schemaRef ds:uri="3b7ebe48-3c7b-431b-a76f-3756ca7129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74C0F6C-1675-42EE-BD60-DC9638922C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22D374-EE73-4B10-AE90-16006E8B92F2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26f70746-7876-451e-81b4-9d6b7de3804a"/>
    <ds:schemaRef ds:uri="http://purl.org/dc/elements/1.1/"/>
    <ds:schemaRef ds:uri="http://schemas.microsoft.com/office/infopath/2007/PartnerControls"/>
    <ds:schemaRef ds:uri="3b7ebe48-3c7b-431b-a76f-3756ca71298f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897</Words>
  <Application>Microsoft Office PowerPoint</Application>
  <PresentationFormat>On-screen Show (4:3)</PresentationFormat>
  <Paragraphs>211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Ebrima</vt:lpstr>
      <vt:lpstr>Roboto</vt:lpstr>
      <vt:lpstr>Wingdings</vt:lpstr>
      <vt:lpstr>HC Corporate Template -OnScreen 4;3</vt:lpstr>
      <vt:lpstr>Custom Design</vt:lpstr>
      <vt:lpstr>PowerPoint Presentation</vt:lpstr>
      <vt:lpstr>The Plan Process</vt:lpstr>
      <vt:lpstr>PowerPoint Presentation</vt:lpstr>
      <vt:lpstr>PowerPoint Presentation</vt:lpstr>
      <vt:lpstr>Previous &amp; Proposed Consultation </vt:lpstr>
      <vt:lpstr>Strategic Plan Content (Appendix 2)</vt:lpstr>
      <vt:lpstr>Settlement-specific Plan Content (Appendix 1)</vt:lpstr>
      <vt:lpstr>Settlement-specific Plan Content (Appendix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 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Issues Report</dc:title>
  <dc:creator>Tim Stott</dc:creator>
  <cp:lastModifiedBy>Alison MacArthur (Corporate Governance)</cp:lastModifiedBy>
  <cp:revision>38</cp:revision>
  <dcterms:created xsi:type="dcterms:W3CDTF">2020-09-17T10:17:34Z</dcterms:created>
  <dcterms:modified xsi:type="dcterms:W3CDTF">2021-11-17T10:43:18Z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0x01010054F4430793AA90488D6FBC9AF150BFB2</vt:lpwstr>
  </property>
</Properties>
</file>