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handoutMasterIdLst>
    <p:handoutMasterId r:id="rId20"/>
  </p:handoutMasterIdLst>
  <p:sldIdLst>
    <p:sldId id="257" r:id="rId3"/>
    <p:sldId id="279" r:id="rId4"/>
    <p:sldId id="266" r:id="rId5"/>
    <p:sldId id="267" r:id="rId6"/>
    <p:sldId id="275" r:id="rId7"/>
    <p:sldId id="268" r:id="rId8"/>
    <p:sldId id="276" r:id="rId9"/>
    <p:sldId id="277" r:id="rId10"/>
    <p:sldId id="281" r:id="rId11"/>
    <p:sldId id="265" r:id="rId12"/>
    <p:sldId id="278" r:id="rId13"/>
    <p:sldId id="270" r:id="rId14"/>
    <p:sldId id="280" r:id="rId15"/>
    <p:sldId id="271" r:id="rId16"/>
    <p:sldId id="272" r:id="rId17"/>
    <p:sldId id="273" r:id="rId18"/>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7C3A"/>
    <a:srgbClr val="492F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3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27D37EB-31E6-4613-845B-6E0AB2902525}" type="datetimeFigureOut">
              <a:rPr lang="en-GB"/>
              <a:pPr>
                <a:defRPr/>
              </a:pPr>
              <a:t>10/01/2017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0D44365-7CA8-4BE8-9B55-414EEF7E7C35}" type="slidenum">
              <a:rPr lang="en-GB"/>
              <a:pPr>
                <a:defRPr/>
              </a:pPr>
              <a:t>‹#›</a:t>
            </a:fld>
            <a:endParaRPr lang="en-GB"/>
          </a:p>
        </p:txBody>
      </p:sp>
      <p:sp>
        <p:nvSpPr>
          <p:cNvPr id="10246" name="hc" descr="OFFICIAL"/>
          <p:cNvSpPr txBox="1">
            <a:spLocks noChangeArrowheads="1"/>
          </p:cNvSpPr>
          <p:nvPr/>
        </p:nvSpPr>
        <p:spPr bwMode="auto">
          <a:xfrm>
            <a:off x="0" y="0"/>
            <a:ext cx="6858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
        <p:nvSpPr>
          <p:cNvPr id="10247" name="fc" descr="OFFICIAL"/>
          <p:cNvSpPr txBox="1">
            <a:spLocks noChangeArrowheads="1"/>
          </p:cNvSpPr>
          <p:nvPr/>
        </p:nvSpPr>
        <p:spPr bwMode="auto">
          <a:xfrm>
            <a:off x="0" y="8801100"/>
            <a:ext cx="6858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Tree>
    <p:extLst>
      <p:ext uri="{BB962C8B-B14F-4D97-AF65-F5344CB8AC3E}">
        <p14:creationId xmlns:p14="http://schemas.microsoft.com/office/powerpoint/2010/main" val="292621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244F43F-DE17-441A-8D77-081C90B188C3}" type="datetimeFigureOut">
              <a:rPr lang="en-GB"/>
              <a:pPr>
                <a:defRPr/>
              </a:pPr>
              <a:t>10/01/2017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609FFC70-79FA-4FE7-97A9-1CFF20CCBBEF}" type="slidenum">
              <a:rPr lang="en-GB"/>
              <a:pPr>
                <a:defRPr/>
              </a:pPr>
              <a:t>‹#›</a:t>
            </a:fld>
            <a:endParaRPr lang="en-GB"/>
          </a:p>
        </p:txBody>
      </p:sp>
      <p:sp>
        <p:nvSpPr>
          <p:cNvPr id="9224" name="hc" descr="OFFICIAL"/>
          <p:cNvSpPr txBox="1">
            <a:spLocks noChangeArrowheads="1"/>
          </p:cNvSpPr>
          <p:nvPr/>
        </p:nvSpPr>
        <p:spPr bwMode="auto">
          <a:xfrm>
            <a:off x="0" y="0"/>
            <a:ext cx="6858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
        <p:nvSpPr>
          <p:cNvPr id="9225" name="fc" descr="OFFICIAL"/>
          <p:cNvSpPr txBox="1">
            <a:spLocks noChangeArrowheads="1"/>
          </p:cNvSpPr>
          <p:nvPr/>
        </p:nvSpPr>
        <p:spPr bwMode="auto">
          <a:xfrm>
            <a:off x="0" y="8801100"/>
            <a:ext cx="6858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Tree>
    <p:extLst>
      <p:ext uri="{BB962C8B-B14F-4D97-AF65-F5344CB8AC3E}">
        <p14:creationId xmlns:p14="http://schemas.microsoft.com/office/powerpoint/2010/main" val="375186323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Council currently landfills approximately 86,000 tonnes of residual waste through</a:t>
            </a:r>
          </a:p>
          <a:p>
            <a:pPr lvl="0"/>
            <a:r>
              <a:rPr lang="en-GB" sz="1200" kern="1200" dirty="0" smtClean="0">
                <a:solidFill>
                  <a:schemeClr val="tx1"/>
                </a:solidFill>
                <a:effectLst/>
                <a:latin typeface="+mn-lt"/>
                <a:ea typeface="+mn-ea"/>
                <a:cs typeface="+mn-cs"/>
              </a:rPr>
              <a:t>Its own landfill sites at Seater and </a:t>
            </a:r>
            <a:r>
              <a:rPr lang="en-GB" sz="1200" kern="1200" dirty="0" err="1" smtClean="0">
                <a:solidFill>
                  <a:schemeClr val="tx1"/>
                </a:solidFill>
                <a:effectLst/>
                <a:latin typeface="+mn-lt"/>
                <a:ea typeface="+mn-ea"/>
                <a:cs typeface="+mn-cs"/>
              </a:rPr>
              <a:t>Granish</a:t>
            </a:r>
            <a:r>
              <a:rPr lang="en-GB" sz="1200" kern="1200" dirty="0" smtClean="0">
                <a:solidFill>
                  <a:schemeClr val="tx1"/>
                </a:solidFill>
                <a:effectLst/>
                <a:latin typeface="+mn-lt"/>
                <a:ea typeface="+mn-ea"/>
                <a:cs typeface="+mn-cs"/>
              </a:rPr>
              <a:t>, and </a:t>
            </a:r>
          </a:p>
          <a:p>
            <a:pPr lvl="0"/>
            <a:r>
              <a:rPr lang="en-GB" sz="1200" kern="1200" dirty="0" smtClean="0">
                <a:solidFill>
                  <a:schemeClr val="tx1"/>
                </a:solidFill>
                <a:effectLst/>
                <a:latin typeface="+mn-lt"/>
                <a:ea typeface="+mn-ea"/>
                <a:cs typeface="+mn-cs"/>
              </a:rPr>
              <a:t>Contractual arrangements with SUEZ (formerly SITA) in </a:t>
            </a:r>
            <a:r>
              <a:rPr lang="en-GB" sz="1200" kern="1200" dirty="0" err="1" smtClean="0">
                <a:solidFill>
                  <a:schemeClr val="tx1"/>
                </a:solidFill>
                <a:effectLst/>
                <a:latin typeface="+mn-lt"/>
                <a:ea typeface="+mn-ea"/>
                <a:cs typeface="+mn-cs"/>
              </a:rPr>
              <a:t>Inverness,WMCH</a:t>
            </a:r>
            <a:r>
              <a:rPr lang="en-GB" sz="1200" kern="1200" dirty="0" smtClean="0">
                <a:solidFill>
                  <a:schemeClr val="tx1"/>
                </a:solidFill>
                <a:effectLst/>
                <a:latin typeface="+mn-lt"/>
                <a:ea typeface="+mn-ea"/>
                <a:cs typeface="+mn-cs"/>
              </a:rPr>
              <a:t> Ltd in Easter Ross and </a:t>
            </a:r>
            <a:r>
              <a:rPr lang="en-GB" sz="1200" kern="1200" dirty="0" err="1" smtClean="0">
                <a:solidFill>
                  <a:schemeClr val="tx1"/>
                </a:solidFill>
                <a:effectLst/>
                <a:latin typeface="+mn-lt"/>
                <a:ea typeface="+mn-ea"/>
                <a:cs typeface="+mn-cs"/>
              </a:rPr>
              <a:t>Locheil</a:t>
            </a:r>
            <a:r>
              <a:rPr lang="en-GB" sz="1200" kern="1200" dirty="0" smtClean="0">
                <a:solidFill>
                  <a:schemeClr val="tx1"/>
                </a:solidFill>
                <a:effectLst/>
                <a:latin typeface="+mn-lt"/>
                <a:ea typeface="+mn-ea"/>
                <a:cs typeface="+mn-cs"/>
              </a:rPr>
              <a:t> Logistics in Lochaber</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contracts with SUEZ ,WMCH Ltd and </a:t>
            </a:r>
            <a:r>
              <a:rPr lang="en-GB" sz="1200" kern="1200" dirty="0" err="1" smtClean="0">
                <a:solidFill>
                  <a:schemeClr val="tx1"/>
                </a:solidFill>
                <a:effectLst/>
                <a:latin typeface="+mn-lt"/>
                <a:ea typeface="+mn-ea"/>
                <a:cs typeface="+mn-cs"/>
              </a:rPr>
              <a:t>Locheil</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Logisitics</a:t>
            </a:r>
            <a:r>
              <a:rPr lang="en-GB" sz="1200" kern="1200" dirty="0" smtClean="0">
                <a:solidFill>
                  <a:schemeClr val="tx1"/>
                </a:solidFill>
                <a:effectLst/>
                <a:latin typeface="+mn-lt"/>
                <a:ea typeface="+mn-ea"/>
                <a:cs typeface="+mn-cs"/>
              </a:rPr>
              <a:t> are scheduled to end in September 2017, with an option to extend for 2 years available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SUEZ have submitted a proposal to THC indicating that they will, if awarded the extension option of 2 </a:t>
            </a:r>
            <a:r>
              <a:rPr lang="en-GB" sz="1200" kern="1200" dirty="0" err="1" smtClean="0">
                <a:solidFill>
                  <a:schemeClr val="tx1"/>
                </a:solidFill>
                <a:effectLst/>
                <a:latin typeface="+mn-lt"/>
                <a:ea typeface="+mn-ea"/>
                <a:cs typeface="+mn-cs"/>
              </a:rPr>
              <a:t>years,pursue</a:t>
            </a:r>
            <a:r>
              <a:rPr lang="en-GB" sz="1200" kern="1200" dirty="0" smtClean="0">
                <a:solidFill>
                  <a:schemeClr val="tx1"/>
                </a:solidFill>
                <a:effectLst/>
                <a:latin typeface="+mn-lt"/>
                <a:ea typeface="+mn-ea"/>
                <a:cs typeface="+mn-cs"/>
              </a:rPr>
              <a:t> the possibility of diverting residual waste from landfill by producing Refuse Derived Fuel from their contract </a:t>
            </a:r>
            <a:r>
              <a:rPr lang="en-GB" sz="1200" kern="1200" dirty="0" err="1" smtClean="0">
                <a:solidFill>
                  <a:schemeClr val="tx1"/>
                </a:solidFill>
                <a:effectLst/>
                <a:latin typeface="+mn-lt"/>
                <a:ea typeface="+mn-ea"/>
                <a:cs typeface="+mn-cs"/>
              </a:rPr>
              <a:t>material.They</a:t>
            </a:r>
            <a:r>
              <a:rPr lang="en-GB" sz="1200" kern="1200" dirty="0" smtClean="0">
                <a:solidFill>
                  <a:schemeClr val="tx1"/>
                </a:solidFill>
                <a:effectLst/>
                <a:latin typeface="+mn-lt"/>
                <a:ea typeface="+mn-ea"/>
                <a:cs typeface="+mn-cs"/>
              </a:rPr>
              <a:t> have indicated that subject to market conditions a maximum of a £3 per tonne saving on any current gate fee may be </a:t>
            </a:r>
            <a:r>
              <a:rPr lang="en-GB" sz="1200" kern="1200" dirty="0" err="1" smtClean="0">
                <a:solidFill>
                  <a:schemeClr val="tx1"/>
                </a:solidFill>
                <a:effectLst/>
                <a:latin typeface="+mn-lt"/>
                <a:ea typeface="+mn-ea"/>
                <a:cs typeface="+mn-cs"/>
              </a:rPr>
              <a:t>available.SUEZ</a:t>
            </a:r>
            <a:r>
              <a:rPr lang="en-GB" sz="1200" kern="1200" dirty="0" smtClean="0">
                <a:solidFill>
                  <a:schemeClr val="tx1"/>
                </a:solidFill>
                <a:effectLst/>
                <a:latin typeface="+mn-lt"/>
                <a:ea typeface="+mn-ea"/>
                <a:cs typeface="+mn-cs"/>
              </a:rPr>
              <a:t> currently disposes of approximately 32,000 tonnes of refuse on behalf of the Council, and if diversion is delivered by SUEZ the savings / cost avoidance will potentially equate to approximately  £96,000 per annum for the two years of the contract extension</a:t>
            </a:r>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4</a:t>
            </a:fld>
            <a:endParaRPr lang="en-GB"/>
          </a:p>
        </p:txBody>
      </p:sp>
    </p:spTree>
    <p:extLst>
      <p:ext uri="{BB962C8B-B14F-4D97-AF65-F5344CB8AC3E}">
        <p14:creationId xmlns:p14="http://schemas.microsoft.com/office/powerpoint/2010/main" val="2358559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Headline saving – from last time round £380k for three weekly collections (fleet and staff reductions) but risk</a:t>
            </a:r>
            <a:r>
              <a:rPr lang="en-GB" baseline="0" dirty="0" smtClean="0"/>
              <a:t> to commercial collections</a:t>
            </a:r>
          </a:p>
          <a:p>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6</a:t>
            </a:fld>
            <a:endParaRPr lang="en-GB"/>
          </a:p>
        </p:txBody>
      </p:sp>
    </p:spTree>
    <p:extLst>
      <p:ext uri="{BB962C8B-B14F-4D97-AF65-F5344CB8AC3E}">
        <p14:creationId xmlns:p14="http://schemas.microsoft.com/office/powerpoint/2010/main" val="3816092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Community Services spend approximately £117,000 per annum on new and replacement bins for residential properties. The following arrangements are currently in place for providing bins</a:t>
            </a:r>
          </a:p>
          <a:p>
            <a:r>
              <a:rPr lang="en-GB" sz="1200" kern="1200" dirty="0" smtClean="0">
                <a:solidFill>
                  <a:schemeClr val="tx1"/>
                </a:solidFill>
                <a:effectLst/>
                <a:latin typeface="+mn-lt"/>
                <a:ea typeface="+mn-ea"/>
                <a:cs typeface="+mn-cs"/>
              </a:rPr>
              <a:t> </a:t>
            </a:r>
          </a:p>
          <a:p>
            <a:pPr lvl="0"/>
            <a:r>
              <a:rPr lang="en-GB" sz="1200" kern="1200" dirty="0" smtClean="0">
                <a:solidFill>
                  <a:schemeClr val="tx1"/>
                </a:solidFill>
                <a:effectLst/>
                <a:latin typeface="+mn-lt"/>
                <a:ea typeface="+mn-ea"/>
                <a:cs typeface="+mn-cs"/>
              </a:rPr>
              <a:t>Residual bin – purchased by property owner where new property</a:t>
            </a:r>
          </a:p>
          <a:p>
            <a:pPr lvl="0"/>
            <a:r>
              <a:rPr lang="en-GB" sz="1200" kern="1200" dirty="0" smtClean="0">
                <a:solidFill>
                  <a:schemeClr val="tx1"/>
                </a:solidFill>
                <a:effectLst/>
                <a:latin typeface="+mn-lt"/>
                <a:ea typeface="+mn-ea"/>
                <a:cs typeface="+mn-cs"/>
              </a:rPr>
              <a:t>Blue and brown bin – provided free of charge by Council</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is proposed that by charging for all new or replacement wheelie bins, up to £33,000 additional income can be generated. The only exception to this will be where the Council has lost or damaged a bin.</a:t>
            </a:r>
          </a:p>
          <a:p>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7</a:t>
            </a:fld>
            <a:endParaRPr lang="en-GB"/>
          </a:p>
        </p:txBody>
      </p:sp>
    </p:spTree>
    <p:extLst>
      <p:ext uri="{BB962C8B-B14F-4D97-AF65-F5344CB8AC3E}">
        <p14:creationId xmlns:p14="http://schemas.microsoft.com/office/powerpoint/2010/main" val="718333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Council provides commercial waste collection services to approximately 4,500 businesses throughout the Highlands. These services include residual waste, recycling and food waste collections. The size of business varies from bed and breakfast establishments to national supermarkets</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As well as collecting waste from our own customers, Community Services also collects waste in the Highlands on behalf of private sector waste management companies. The logistics of these companies do not cover their nationwide customers in the Highlands, for example supermarket chains, and the Council is therefore sub contracted by them to collect waste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This proposal is for</a:t>
            </a:r>
          </a:p>
          <a:p>
            <a:pPr lvl="0"/>
            <a:r>
              <a:rPr lang="en-GB" sz="1200" kern="1200" dirty="0" smtClean="0">
                <a:solidFill>
                  <a:schemeClr val="tx1"/>
                </a:solidFill>
                <a:effectLst/>
                <a:latin typeface="+mn-lt"/>
                <a:ea typeface="+mn-ea"/>
                <a:cs typeface="+mn-cs"/>
              </a:rPr>
              <a:t>Commercial waste collection charges to be increased by 10% throughout the Highlands</a:t>
            </a:r>
          </a:p>
          <a:p>
            <a:pPr lvl="0"/>
            <a:r>
              <a:rPr lang="en-GB" sz="1200" kern="1200" dirty="0" smtClean="0">
                <a:solidFill>
                  <a:schemeClr val="tx1"/>
                </a:solidFill>
                <a:effectLst/>
                <a:latin typeface="+mn-lt"/>
                <a:ea typeface="+mn-ea"/>
                <a:cs typeface="+mn-cs"/>
              </a:rPr>
              <a:t>For a 30%premium to be charged where the Council provides a waste collection service on behalf of a private sector waste management company, and</a:t>
            </a:r>
          </a:p>
          <a:p>
            <a:pPr lvl="0"/>
            <a:r>
              <a:rPr lang="en-GB" sz="1200" kern="1200" dirty="0" smtClean="0">
                <a:solidFill>
                  <a:schemeClr val="tx1"/>
                </a:solidFill>
                <a:effectLst/>
                <a:latin typeface="+mn-lt"/>
                <a:ea typeface="+mn-ea"/>
                <a:cs typeface="+mn-cs"/>
              </a:rPr>
              <a:t>That a £30 administration fee is introduced to cover the Council’s costs when amending a customer’s waste collection contract with the Council</a:t>
            </a:r>
          </a:p>
          <a:p>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10</a:t>
            </a:fld>
            <a:endParaRPr lang="en-GB"/>
          </a:p>
        </p:txBody>
      </p:sp>
    </p:spTree>
    <p:extLst>
      <p:ext uri="{BB962C8B-B14F-4D97-AF65-F5344CB8AC3E}">
        <p14:creationId xmlns:p14="http://schemas.microsoft.com/office/powerpoint/2010/main" val="4106373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11</a:t>
            </a:fld>
            <a:endParaRPr lang="en-GB"/>
          </a:p>
        </p:txBody>
      </p:sp>
    </p:spTree>
    <p:extLst>
      <p:ext uri="{BB962C8B-B14F-4D97-AF65-F5344CB8AC3E}">
        <p14:creationId xmlns:p14="http://schemas.microsoft.com/office/powerpoint/2010/main" val="3144761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This proposal involves the introduction of a charge of £25 per participating household for the collection of garden waste. This service is currently free of charge to 67,000 households throughout the Highlands</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Initial modelling has taken place which has identified that £500,000 net additional income could be generated based on a 30% uptake of the service within existing households. A similar scheme was introduced by Angus Council in July 2016, and we have obtained information on its implementation</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is proposed that, if agreed, a minimum 3 month mobilisation period will be required. This will allow development of back office systems to collect customer information, payment details and optimisation of collection routes. Web page development will also be required to publicise the service changes and allow payment online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£25 per household charge has been identified to be at the lower end of charges where they have been introduced, and we are aware that the average per household charge in England is £42. The relatively low price can contribute to the success of the scheme, as can a mid season (i.e. July) implementation date due to the demand for the service at this </a:t>
            </a:r>
            <a:r>
              <a:rPr lang="en-GB" sz="1200" kern="1200" dirty="0" err="1" smtClean="0">
                <a:solidFill>
                  <a:schemeClr val="tx1"/>
                </a:solidFill>
                <a:effectLst/>
                <a:latin typeface="+mn-lt"/>
                <a:ea typeface="+mn-ea"/>
                <a:cs typeface="+mn-cs"/>
              </a:rPr>
              <a:t>ime</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is also proposed that the charge is for a fixed period, for example from 1 July  - 30 June, and that we do not introduce a pro rata payment based on a customer’s start date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Experience of other Councils is that there is no significant increase in waste diverted to the residual waste stream, although many of them have smaller residual bins (140 litre) which reduces available capacity for green waste to be disposed of in this way. In addition, other Councils have not experienced a noticeable increase in fly tipping.</a:t>
            </a:r>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12</a:t>
            </a:fld>
            <a:endParaRPr lang="en-GB"/>
          </a:p>
        </p:txBody>
      </p:sp>
    </p:spTree>
    <p:extLst>
      <p:ext uri="{BB962C8B-B14F-4D97-AF65-F5344CB8AC3E}">
        <p14:creationId xmlns:p14="http://schemas.microsoft.com/office/powerpoint/2010/main" val="4039962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Cessation would save around</a:t>
            </a:r>
            <a:r>
              <a:rPr lang="en-GB" baseline="0" dirty="0" smtClean="0"/>
              <a:t> £230k per annum in staff and running costs – proportion saved by fortnightly collections</a:t>
            </a:r>
          </a:p>
          <a:p>
            <a:r>
              <a:rPr lang="en-GB" baseline="0" dirty="0" smtClean="0"/>
              <a:t> </a:t>
            </a:r>
            <a:r>
              <a:rPr lang="en-GB" dirty="0" smtClean="0"/>
              <a:t> </a:t>
            </a:r>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13</a:t>
            </a:fld>
            <a:endParaRPr lang="en-GB"/>
          </a:p>
        </p:txBody>
      </p:sp>
    </p:spTree>
    <p:extLst>
      <p:ext uri="{BB962C8B-B14F-4D97-AF65-F5344CB8AC3E}">
        <p14:creationId xmlns:p14="http://schemas.microsoft.com/office/powerpoint/2010/main" val="3617937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Council provides a Bulky Uplift collection service to all households in the Highlands. The charge for this service is £18.20 for 3 items and £36.40 for 6 items. The income budget for this Financial Year is £70,700, and the estimated cost of providing the service is £121,000 per annum. The resources used to provide this service are also used for bin deliveries and clearing fly tipping, and further work is required in calculating the exact cost of delivering this service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is proposed that the charge for the service is increased to £30 per uplift for up to 3 items to generate an additional £60,000 of income to allow for close to full cost recovery.</a:t>
            </a:r>
            <a:endParaRPr lang="en-GB" dirty="0"/>
          </a:p>
        </p:txBody>
      </p:sp>
      <p:sp>
        <p:nvSpPr>
          <p:cNvPr id="4" name="Slide Number Placeholder 3"/>
          <p:cNvSpPr>
            <a:spLocks noGrp="1"/>
          </p:cNvSpPr>
          <p:nvPr>
            <p:ph type="sldNum" sz="quarter" idx="10"/>
          </p:nvPr>
        </p:nvSpPr>
        <p:spPr/>
        <p:txBody>
          <a:bodyPr/>
          <a:lstStyle/>
          <a:p>
            <a:pPr>
              <a:defRPr/>
            </a:pPr>
            <a:fld id="{609FFC70-79FA-4FE7-97A9-1CFF20CCBBEF}" type="slidenum">
              <a:rPr lang="en-GB" smtClean="0"/>
              <a:pPr>
                <a:defRPr/>
              </a:pPr>
              <a:t>14</a:t>
            </a:fld>
            <a:endParaRPr lang="en-GB"/>
          </a:p>
        </p:txBody>
      </p:sp>
    </p:spTree>
    <p:extLst>
      <p:ext uri="{BB962C8B-B14F-4D97-AF65-F5344CB8AC3E}">
        <p14:creationId xmlns:p14="http://schemas.microsoft.com/office/powerpoint/2010/main" val="3265352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692642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02434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45100" y="0"/>
            <a:ext cx="38989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53300" y="6296025"/>
            <a:ext cx="18002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373188"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4481513"/>
            <a:ext cx="1371600"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2" r:id="rId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0"/>
          <p:cNvSpPr txBox="1">
            <a:spLocks noChangeArrowheads="1"/>
          </p:cNvSpPr>
          <p:nvPr/>
        </p:nvSpPr>
        <p:spPr bwMode="auto">
          <a:xfrm>
            <a:off x="0" y="1587500"/>
            <a:ext cx="9144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800" b="1" dirty="0" smtClean="0">
                <a:solidFill>
                  <a:srgbClr val="492F92"/>
                </a:solidFill>
                <a:latin typeface="Ebrima" pitchFamily="2" charset="0"/>
                <a:ea typeface="Ebrima" pitchFamily="2" charset="0"/>
                <a:cs typeface="Ebrima" pitchFamily="2" charset="0"/>
              </a:rPr>
              <a:t>Waste Management </a:t>
            </a:r>
            <a:endParaRPr lang="en-GB" altLang="en-US" sz="4800" b="1" dirty="0">
              <a:solidFill>
                <a:srgbClr val="492F92"/>
              </a:solidFill>
              <a:latin typeface="Ebrima" pitchFamily="2" charset="0"/>
              <a:ea typeface="Ebrima" pitchFamily="2" charset="0"/>
              <a:cs typeface="Ebrima" pitchFamily="2" charset="0"/>
            </a:endParaRPr>
          </a:p>
          <a:p>
            <a:pPr algn="ctr"/>
            <a:endParaRPr lang="en-GB" altLang="en-US" sz="4800" b="1" dirty="0">
              <a:solidFill>
                <a:srgbClr val="492F92"/>
              </a:solidFill>
              <a:latin typeface="Ebrima" pitchFamily="2" charset="0"/>
              <a:ea typeface="Ebrima" pitchFamily="2" charset="0"/>
              <a:cs typeface="Ebrima" pitchFamily="2" charset="0"/>
            </a:endParaRPr>
          </a:p>
        </p:txBody>
      </p:sp>
      <p:cxnSp>
        <p:nvCxnSpPr>
          <p:cNvPr id="11" name="Straight Connector 10"/>
          <p:cNvCxnSpPr/>
          <p:nvPr/>
        </p:nvCxnSpPr>
        <p:spPr bwMode="auto">
          <a:xfrm>
            <a:off x="612000" y="3499644"/>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6191" y="1090088"/>
            <a:ext cx="7794625" cy="6109365"/>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Commercial Waste</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refocus existing staff to ensure commercial opportunities are maximised and contracts are managed on a regular basis.  Depending on other redesign decisions, it may be appropriate to create a specific commercial waste team.  </a:t>
            </a:r>
            <a:r>
              <a:rPr lang="en-GB" sz="2000" u="sng" dirty="0" smtClean="0">
                <a:solidFill>
                  <a:prstClr val="black"/>
                </a:solidFill>
                <a:latin typeface="Ebrima" panose="02000000000000000000" pitchFamily="2" charset="0"/>
                <a:ea typeface="Ebrima" panose="02000000000000000000" pitchFamily="2" charset="0"/>
                <a:cs typeface="Ebrima" panose="02000000000000000000" pitchFamily="2" charset="0"/>
              </a:rPr>
              <a:t>This should be a </a:t>
            </a:r>
            <a:r>
              <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rPr>
              <a:t>redesign priority.</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further analyse net costs of weekly collections – and consider reduction/withdrawal where these are not cost effective .  We need to manage the reputational risk, but also recognise that the Council is often the only provider in particular areas.</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consider putting in place delegated </a:t>
            </a:r>
            <a:r>
              <a:rPr lang="en-GB" sz="2000" dirty="0">
                <a:solidFill>
                  <a:prstClr val="black"/>
                </a:solidFill>
                <a:latin typeface="Ebrima" panose="02000000000000000000" pitchFamily="2" charset="0"/>
                <a:ea typeface="Ebrima" panose="02000000000000000000" pitchFamily="2" charset="0"/>
                <a:cs typeface="Ebrima" panose="02000000000000000000" pitchFamily="2" charset="0"/>
              </a:rPr>
              <a:t>c</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harging powers, allowing a more dynamic approach to changes in the market (£260k).</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put in place process improvements to our current contracts process, including fees for any changes made during the contracts period (budget proposal).</a:t>
            </a:r>
          </a:p>
          <a:p>
            <a:pPr fontAlgn="auto">
              <a:lnSpc>
                <a:spcPct val="85000"/>
              </a:lnSpc>
              <a:spcBef>
                <a:spcPts val="0"/>
              </a:spcBef>
              <a:spcAft>
                <a:spcPts val="0"/>
              </a:spcAft>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725501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6191" y="1090088"/>
            <a:ext cx="7794625" cy="375487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Commercial Waste</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put in place Billing and Cost Recovery procedures for commercial waste that link in with wider finance service billing procedures.</a:t>
            </a: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better understand our income and overheads – to determine the true costs involved in running our service and as a result ensure we are able to compete.</a:t>
            </a: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ensure that all of our NDR customers are being covered by our commercial waste arrangements and ensure the technology is in place within the team to allow this to be managed effectively.  </a:t>
            </a: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408279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349326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Green Waste</a:t>
            </a:r>
          </a:p>
          <a:p>
            <a:pPr fontAlgn="auto">
              <a:lnSpc>
                <a:spcPct val="85000"/>
              </a:lnSpc>
              <a:spcBef>
                <a:spcPts val="0"/>
              </a:spcBef>
              <a:spcAft>
                <a:spcPts val="0"/>
              </a:spcAft>
              <a:defRPr/>
            </a:pPr>
            <a:endPar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introduce a fee for the collection of green waste – this will follow the model that has been introduced in Angus Council and several English authorities (£500k).  This is preferable to stopping the service altogether which Borders Council have done, or not providing it at all (such as Aberdeenshire Council)</a:t>
            </a:r>
          </a:p>
          <a:p>
            <a:pPr marL="457200" indent="-457200" fontAlgn="auto">
              <a:lnSpc>
                <a:spcPct val="85000"/>
              </a:lnSpc>
              <a:spcBef>
                <a:spcPts val="0"/>
              </a:spcBef>
              <a:spcAft>
                <a:spcPts val="0"/>
              </a:spcAft>
              <a:buFont typeface="Arial" pitchFamily="34" charset="0"/>
              <a:buChar char="•"/>
              <a:defRPr/>
            </a:pPr>
            <a:endParaRPr lang="en-GB" sz="2000" b="1"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Put in place back office systems to support the system – and market the service – it is very good value at 50p per week!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Citizens Panel – 47% would pay the annual charge</a:t>
            </a: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511525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270843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Food Waste</a:t>
            </a:r>
          </a:p>
          <a:p>
            <a:pPr fontAlgn="auto">
              <a:lnSpc>
                <a:spcPct val="85000"/>
              </a:lnSpc>
              <a:spcBef>
                <a:spcPts val="0"/>
              </a:spcBef>
              <a:spcAft>
                <a:spcPts val="0"/>
              </a:spcAft>
              <a:defRPr/>
            </a:pPr>
            <a:endPar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consider the value of our food waste collection – only used by 40% of householders.  Should we consider changing frequency to fortnightly or consider not providing the service at all (although the latter has been considered previously and discounted on legal advice).</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0061658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453970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Bulky Uplift</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Should we stop the service?</a:t>
            </a:r>
          </a:p>
          <a:p>
            <a:pPr fontAlgn="auto">
              <a:lnSpc>
                <a:spcPct val="85000"/>
              </a:lnSpc>
              <a:spcBef>
                <a:spcPts val="0"/>
              </a:spcBef>
              <a:spcAft>
                <a:spcPts val="0"/>
              </a:spcAft>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If stopping the service altogether is not an option, then we need to increase the charges to more closely match the costs of providing the service (£60k).</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investigate whether a list of approved private sector bulky uplift companies can be used to divert the burden of bulky uplifts from the Council.  May be issues over liability but worthy of further discussion.</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Bulky Uplift – 55% support increasing the standard charge, 45% support ceasing the service altogether.</a:t>
            </a:r>
          </a:p>
          <a:p>
            <a:pPr marL="457200" indent="-457200" fontAlgn="auto">
              <a:lnSpc>
                <a:spcPct val="85000"/>
              </a:lnSpc>
              <a:spcBef>
                <a:spcPts val="0"/>
              </a:spcBef>
              <a:spcAft>
                <a:spcPts val="0"/>
              </a:spcAft>
              <a:buFont typeface="Arial" pitchFamily="34" charset="0"/>
              <a:buChar char="•"/>
              <a:defRPr/>
            </a:pPr>
            <a:endParaRPr lang="en-GB" sz="2000" b="1"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511525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297004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Fly Tipping</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treat reports of fly tipping as requests for service rather than stage 1 complaints, and these should be prioritised by operations managers on a case by case basis.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levy a cost recovery charge to private landowners for clearing private land (unless there are exceptional circumstances).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5115251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480131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Education and Awareness</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review and refocus the role of the Waste Awareness team creating capacity to focus on maximising commercial opportunities.</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The role of engaging with the public at recycling centres to encourage them to increase recycling and reduce landfill should sit with recycling centre staff.  </a:t>
            </a:r>
          </a:p>
          <a:p>
            <a:pPr fontAlgn="auto">
              <a:lnSpc>
                <a:spcPct val="85000"/>
              </a:lnSpc>
              <a:spcBef>
                <a:spcPts val="0"/>
              </a:spcBef>
              <a:spcAft>
                <a:spcPts val="0"/>
              </a:spcAft>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Work with Care and Learning to ensure that off-the-shelf recycling information is used as part of the curriculum.</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consider whether Members could take on a “champion” role for recycling when speaking to schools/local groups.</a:t>
            </a: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5115251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graphicFrame>
        <p:nvGraphicFramePr>
          <p:cNvPr id="2" name="Table 1"/>
          <p:cNvGraphicFramePr>
            <a:graphicFrameLocks noGrp="1"/>
          </p:cNvGraphicFramePr>
          <p:nvPr>
            <p:extLst>
              <p:ext uri="{D42A27DB-BD31-4B8C-83A1-F6EECF244321}">
                <p14:modId xmlns:p14="http://schemas.microsoft.com/office/powerpoint/2010/main" val="323525214"/>
              </p:ext>
            </p:extLst>
          </p:nvPr>
        </p:nvGraphicFramePr>
        <p:xfrm>
          <a:off x="971609" y="1268759"/>
          <a:ext cx="6552718" cy="5184576"/>
        </p:xfrm>
        <a:graphic>
          <a:graphicData uri="http://schemas.openxmlformats.org/drawingml/2006/table">
            <a:tbl>
              <a:tblPr firstRow="1" firstCol="1" bandRow="1">
                <a:tableStyleId>{5C22544A-7EE6-4342-B048-85BDC9FD1C3A}</a:tableStyleId>
              </a:tblPr>
              <a:tblGrid>
                <a:gridCol w="1923514"/>
                <a:gridCol w="1923514"/>
                <a:gridCol w="1352845"/>
                <a:gridCol w="1352845"/>
              </a:tblGrid>
              <a:tr h="642164">
                <a:tc gridSpan="4">
                  <a:txBody>
                    <a:bodyPr/>
                    <a:lstStyle/>
                    <a:p>
                      <a:pPr>
                        <a:lnSpc>
                          <a:spcPct val="115000"/>
                        </a:lnSpc>
                        <a:spcAft>
                          <a:spcPts val="0"/>
                        </a:spcAft>
                      </a:pPr>
                      <a:r>
                        <a:rPr lang="en-GB" sz="800" dirty="0">
                          <a:effectLst/>
                        </a:rPr>
                        <a:t> </a:t>
                      </a:r>
                      <a:endParaRPr lang="en-GB" sz="1100" dirty="0">
                        <a:effectLst/>
                      </a:endParaRPr>
                    </a:p>
                    <a:p>
                      <a:pPr>
                        <a:lnSpc>
                          <a:spcPct val="115000"/>
                        </a:lnSpc>
                        <a:spcAft>
                          <a:spcPts val="0"/>
                        </a:spcAft>
                      </a:pPr>
                      <a:r>
                        <a:rPr lang="en-GB" sz="1100" dirty="0">
                          <a:effectLst/>
                        </a:rPr>
                        <a:t>Waste Management Financial Summary (for financial year 15-16)</a:t>
                      </a:r>
                    </a:p>
                    <a:p>
                      <a:pPr>
                        <a:lnSpc>
                          <a:spcPct val="115000"/>
                        </a:lnSpc>
                        <a:spcAft>
                          <a:spcPts val="0"/>
                        </a:spcAft>
                      </a:pPr>
                      <a:r>
                        <a:rPr lang="en-GB" sz="800" dirty="0">
                          <a:effectLst/>
                        </a:rPr>
                        <a:t> </a:t>
                      </a:r>
                      <a:endParaRPr lang="en-GB" sz="1100" dirty="0">
                        <a:effectLst/>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r>
              <a:tr h="516852">
                <a:tc>
                  <a:txBody>
                    <a:bodyPr/>
                    <a:lstStyle/>
                    <a:p>
                      <a:pPr>
                        <a:lnSpc>
                          <a:spcPct val="115000"/>
                        </a:lnSpc>
                        <a:spcAft>
                          <a:spcPts val="0"/>
                        </a:spcAft>
                      </a:pPr>
                      <a:r>
                        <a:rPr lang="en-GB" sz="1100" dirty="0">
                          <a:effectLst/>
                        </a:rPr>
                        <a:t>Area of Expenditure</a:t>
                      </a:r>
                      <a:endParaRPr lang="en-GB" sz="11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100">
                          <a:effectLst/>
                        </a:rPr>
                        <a:t>Annual Budget </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100">
                          <a:effectLst/>
                        </a:rPr>
                        <a:t>Actual Spend</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100">
                          <a:effectLst/>
                        </a:rPr>
                        <a:t>Over/(Under) Spend</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 </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100">
                          <a:effectLst/>
                        </a:rPr>
                        <a:t> </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100">
                          <a:effectLst/>
                        </a:rPr>
                        <a:t> </a:t>
                      </a:r>
                      <a:endParaRPr lang="en-GB" sz="1100">
                        <a:effectLst/>
                        <a:latin typeface="Calibri"/>
                        <a:ea typeface="Calibri"/>
                        <a:cs typeface="Times New Roman"/>
                      </a:endParaRPr>
                    </a:p>
                  </a:txBody>
                  <a:tcPr marL="68580" marR="68580" marT="0" marB="0"/>
                </a:tc>
                <a:tc>
                  <a:txBody>
                    <a:bodyPr/>
                    <a:lstStyle/>
                    <a:p>
                      <a:pPr>
                        <a:lnSpc>
                          <a:spcPct val="115000"/>
                        </a:lnSpc>
                        <a:spcAft>
                          <a:spcPts val="0"/>
                        </a:spcAft>
                      </a:pPr>
                      <a:r>
                        <a:rPr lang="en-GB" sz="1100">
                          <a:effectLst/>
                        </a:rPr>
                        <a:t> </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Direct staff costs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9,875,700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9,872,268</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(3,432)</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Property costs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509,000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461,680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(47,320)</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Transport costs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4,064,400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3,816,857</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(247,543)</a:t>
                      </a:r>
                      <a:endParaRPr lang="en-GB" sz="1100">
                        <a:effectLst/>
                        <a:latin typeface="Calibri"/>
                        <a:ea typeface="Calibri"/>
                        <a:cs typeface="Times New Roman"/>
                      </a:endParaRPr>
                    </a:p>
                  </a:txBody>
                  <a:tcPr marL="68580" marR="68580" marT="0" marB="0"/>
                </a:tc>
              </a:tr>
              <a:tr h="516852">
                <a:tc>
                  <a:txBody>
                    <a:bodyPr/>
                    <a:lstStyle/>
                    <a:p>
                      <a:pPr>
                        <a:lnSpc>
                          <a:spcPct val="115000"/>
                        </a:lnSpc>
                        <a:spcAft>
                          <a:spcPts val="0"/>
                        </a:spcAft>
                      </a:pPr>
                      <a:r>
                        <a:rPr lang="en-GB" sz="1100">
                          <a:effectLst/>
                        </a:rPr>
                        <a:t>Plant &amp; Equipment costs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179,100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179,175</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75</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Materials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363,600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328,920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(34,680)</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Protective clothing</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63,900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58,117</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(5,783)</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Consultants/licences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216,900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217,790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890</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Contractors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9,729,700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9,764,249</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34,549</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Landfill Tax</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2,977,300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3,487,890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510,590</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Disposal costs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43,200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35,175</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(8,025)</a:t>
                      </a:r>
                      <a:endParaRPr lang="en-GB" sz="1100">
                        <a:effectLst/>
                        <a:latin typeface="Calibri"/>
                        <a:ea typeface="Calibri"/>
                        <a:cs typeface="Times New Roman"/>
                      </a:endParaRPr>
                    </a:p>
                  </a:txBody>
                  <a:tcPr marL="68580" marR="68580" marT="0" marB="0"/>
                </a:tc>
              </a:tr>
              <a:tr h="250622">
                <a:tc>
                  <a:txBody>
                    <a:bodyPr/>
                    <a:lstStyle/>
                    <a:p>
                      <a:pPr>
                        <a:lnSpc>
                          <a:spcPct val="115000"/>
                        </a:lnSpc>
                        <a:spcAft>
                          <a:spcPts val="0"/>
                        </a:spcAft>
                      </a:pPr>
                      <a:r>
                        <a:rPr lang="en-GB" sz="1100">
                          <a:effectLst/>
                        </a:rPr>
                        <a:t>Admin costs</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125,229</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166,612</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41,383</a:t>
                      </a:r>
                      <a:endParaRPr lang="en-GB" sz="1100">
                        <a:effectLst/>
                        <a:latin typeface="Calibri"/>
                        <a:ea typeface="Calibri"/>
                        <a:cs typeface="Times New Roman"/>
                      </a:endParaRPr>
                    </a:p>
                  </a:txBody>
                  <a:tcPr marL="68580" marR="68580" marT="0" marB="0"/>
                </a:tc>
              </a:tr>
              <a:tr h="250622">
                <a:tc>
                  <a:txBody>
                    <a:bodyPr/>
                    <a:lstStyle/>
                    <a:p>
                      <a:pPr algn="r">
                        <a:lnSpc>
                          <a:spcPct val="115000"/>
                        </a:lnSpc>
                        <a:spcAft>
                          <a:spcPts val="0"/>
                        </a:spcAft>
                      </a:pPr>
                      <a:r>
                        <a:rPr lang="en-GB" sz="1100" dirty="0">
                          <a:effectLst/>
                        </a:rPr>
                        <a:t>Total Expenditure</a:t>
                      </a:r>
                      <a:endParaRPr lang="en-GB" sz="11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28,148,029</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28,388,733</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240,704</a:t>
                      </a:r>
                      <a:endParaRPr lang="en-GB" sz="1100">
                        <a:effectLst/>
                        <a:latin typeface="Calibri"/>
                        <a:ea typeface="Calibri"/>
                        <a:cs typeface="Times New Roman"/>
                      </a:endParaRPr>
                    </a:p>
                  </a:txBody>
                  <a:tcPr marL="68580" marR="68580" marT="0" marB="0"/>
                </a:tc>
              </a:tr>
              <a:tr h="250622">
                <a:tc>
                  <a:txBody>
                    <a:bodyPr/>
                    <a:lstStyle/>
                    <a:p>
                      <a:pPr algn="r">
                        <a:lnSpc>
                          <a:spcPct val="115000"/>
                        </a:lnSpc>
                        <a:spcAft>
                          <a:spcPts val="0"/>
                        </a:spcAft>
                      </a:pPr>
                      <a:r>
                        <a:rPr lang="en-GB" sz="1100">
                          <a:effectLst/>
                        </a:rPr>
                        <a:t>Income</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3,155,600</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3,526,197</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(370,597)</a:t>
                      </a:r>
                      <a:endParaRPr lang="en-GB" sz="1100">
                        <a:effectLst/>
                        <a:latin typeface="Calibri"/>
                        <a:ea typeface="Calibri"/>
                        <a:cs typeface="Times New Roman"/>
                      </a:endParaRPr>
                    </a:p>
                  </a:txBody>
                  <a:tcPr marL="68580" marR="68580" marT="0" marB="0"/>
                </a:tc>
              </a:tr>
              <a:tr h="250622">
                <a:tc>
                  <a:txBody>
                    <a:bodyPr/>
                    <a:lstStyle/>
                    <a:p>
                      <a:pPr algn="r">
                        <a:lnSpc>
                          <a:spcPct val="115000"/>
                        </a:lnSpc>
                        <a:spcAft>
                          <a:spcPts val="0"/>
                        </a:spcAft>
                      </a:pPr>
                      <a:r>
                        <a:rPr lang="en-GB" sz="1100">
                          <a:effectLst/>
                        </a:rPr>
                        <a:t>Net Expenditure</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24,992,429</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a:effectLst/>
                        </a:rPr>
                        <a:t>24,862,536</a:t>
                      </a:r>
                      <a:endParaRPr lang="en-GB" sz="1100">
                        <a:effectLst/>
                        <a:latin typeface="Calibri"/>
                        <a:ea typeface="Calibri"/>
                        <a:cs typeface="Times New Roman"/>
                      </a:endParaRPr>
                    </a:p>
                  </a:txBody>
                  <a:tcPr marL="68580" marR="68580" marT="0" marB="0"/>
                </a:tc>
                <a:tc>
                  <a:txBody>
                    <a:bodyPr/>
                    <a:lstStyle/>
                    <a:p>
                      <a:pPr algn="r">
                        <a:lnSpc>
                          <a:spcPct val="115000"/>
                        </a:lnSpc>
                        <a:spcAft>
                          <a:spcPts val="0"/>
                        </a:spcAft>
                      </a:pPr>
                      <a:r>
                        <a:rPr lang="en-GB" sz="1100" dirty="0">
                          <a:effectLst/>
                        </a:rPr>
                        <a:t>(129,893)</a:t>
                      </a:r>
                      <a:endParaRPr lang="en-GB"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112936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218521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Management of Licensed Sites</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challenge SEPA on monitoring requirements and associated licence costs – may be national issue.</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complete work on options for renewable energy at former (or existing landfill sites).</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725501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3650230"/>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Waste Transfer and Disposal </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4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Transfer Stations – we need to make it a </a:t>
            </a:r>
            <a:r>
              <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rPr>
              <a:t>Redesign Priority </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to fill in the gaps in provision – allows significant bargaining power with private sector operators</a:t>
            </a:r>
            <a:endPar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Residual Waste Pre-treatment in Inverness is a known requirement post 2019 (when extended contracts run out).  We need to make it a </a:t>
            </a:r>
            <a:r>
              <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rPr>
              <a:t>Redesign Priority </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to update the Business Case and find a site – this allows significant bargaining power and the ability to take things back in-house in the medium term. </a:t>
            </a:r>
          </a:p>
          <a:p>
            <a:pPr marL="457200" indent="-457200" fontAlgn="auto">
              <a:lnSpc>
                <a:spcPct val="85000"/>
              </a:lnSpc>
              <a:spcBef>
                <a:spcPts val="0"/>
              </a:spcBef>
              <a:spcAft>
                <a:spcPts val="0"/>
              </a:spcAft>
              <a:buFont typeface="Arial" pitchFamily="34" charset="0"/>
              <a:buChar char="•"/>
              <a:defRPr/>
            </a:pPr>
            <a:endParaRPr lang="en-GB" sz="24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725501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980728"/>
            <a:ext cx="7794625" cy="6318653"/>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Waste Transfer and Disposal </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4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There will be no disposal of biodegradable waste in landfill post 2020.  We have capacity in Seater until 2020 – how can this capacity be best utilised in the period 2019-2021.  Post 2021 – will still be able to landfill all other types of waste – this is a market opportunity for the Council</a:t>
            </a: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Long term solution, whether </a:t>
            </a:r>
            <a:r>
              <a:rPr lang="en-GB" sz="2000" dirty="0" err="1" smtClean="0">
                <a:solidFill>
                  <a:prstClr val="black"/>
                </a:solidFill>
                <a:latin typeface="Ebrima" panose="02000000000000000000" pitchFamily="2" charset="0"/>
                <a:ea typeface="Ebrima" panose="02000000000000000000" pitchFamily="2" charset="0"/>
                <a:cs typeface="Ebrima" panose="02000000000000000000" pitchFamily="2" charset="0"/>
              </a:rPr>
              <a:t>EfW</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 or other technology – Business Case needs to be done </a:t>
            </a:r>
            <a:r>
              <a:rPr lang="en-GB" sz="2000" u="sng" dirty="0" smtClean="0">
                <a:solidFill>
                  <a:prstClr val="black"/>
                </a:solidFill>
                <a:latin typeface="Ebrima" panose="02000000000000000000" pitchFamily="2" charset="0"/>
                <a:ea typeface="Ebrima" panose="02000000000000000000" pitchFamily="2" charset="0"/>
                <a:cs typeface="Ebrima" panose="02000000000000000000" pitchFamily="2" charset="0"/>
              </a:rPr>
              <a:t>now, and included as a key commitment within the new Council Programme.  This should be a </a:t>
            </a:r>
            <a:r>
              <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rPr>
              <a:t>Redesign Priority </a:t>
            </a: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The bulking up and disposal of </a:t>
            </a:r>
            <a:r>
              <a:rPr lang="en-GB" sz="2000" dirty="0" err="1" smtClean="0">
                <a:solidFill>
                  <a:prstClr val="black"/>
                </a:solidFill>
                <a:latin typeface="Ebrima" panose="02000000000000000000" pitchFamily="2" charset="0"/>
                <a:ea typeface="Ebrima" panose="02000000000000000000" pitchFamily="2" charset="0"/>
                <a:cs typeface="Ebrima" panose="02000000000000000000" pitchFamily="2" charset="0"/>
              </a:rPr>
              <a:t>recyclate</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 should form part our medium and long term solution –potential for arms-length or in house management of this as opposed to the current private sector arrangements</a:t>
            </a:r>
            <a:r>
              <a:rPr lang="en-GB" sz="2400" dirty="0" smtClean="0">
                <a:solidFill>
                  <a:prstClr val="black"/>
                </a:solidFill>
                <a:latin typeface="Ebrima" panose="02000000000000000000" pitchFamily="2" charset="0"/>
                <a:ea typeface="Ebrima" panose="02000000000000000000" pitchFamily="2" charset="0"/>
                <a:cs typeface="Ebrima" panose="02000000000000000000" pitchFamily="2" charset="0"/>
              </a:rPr>
              <a:t>.</a:t>
            </a:r>
          </a:p>
          <a:p>
            <a:pPr marL="457200" indent="-457200" fontAlgn="auto">
              <a:lnSpc>
                <a:spcPct val="85000"/>
              </a:lnSpc>
              <a:spcBef>
                <a:spcPts val="0"/>
              </a:spcBef>
              <a:spcAft>
                <a:spcPts val="0"/>
              </a:spcAft>
              <a:buFont typeface="Arial" pitchFamily="34" charset="0"/>
              <a:buChar char="•"/>
              <a:defRPr/>
            </a:pPr>
            <a:endParaRPr lang="en-GB" sz="24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look at Fife as a case study – they deliver waste management services through an arms length company – final report will look at advantages and disadvantages of this approach</a:t>
            </a:r>
          </a:p>
          <a:p>
            <a:pPr marL="457200" indent="-457200" fontAlgn="auto">
              <a:lnSpc>
                <a:spcPct val="85000"/>
              </a:lnSpc>
              <a:spcBef>
                <a:spcPts val="0"/>
              </a:spcBef>
              <a:spcAft>
                <a:spcPts val="0"/>
              </a:spcAft>
              <a:buFont typeface="Arial" pitchFamily="34" charset="0"/>
              <a:buChar char="•"/>
              <a:defRPr/>
            </a:pPr>
            <a:endParaRPr lang="en-GB" sz="2400" u="sng"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331454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5638467"/>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Collection of Waste </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procure route optimisation software to challenge our existing collection routes and frequencies from a cost and environmental impact perspective.  This should be a </a:t>
            </a:r>
            <a:r>
              <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rPr>
              <a:t>Redesign Priority.</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review the Routes which currently utilise Overtime payments as standard.  We need to recognise that there are areas where it may simply be uneconomic to carry out separate collections (cf. Argyll and Bute).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support the implementation of trials on changing the frequency of collections – particularly focussed on Inner Moray Firth area, where the main population centres are – this will be tied in to discussions with Zero Waste Scotland Recycling Charter (As per CS Committee decisions on 18 September).  However, a </a:t>
            </a:r>
            <a:r>
              <a:rPr lang="en-GB" sz="2000" b="1" u="sng" dirty="0" smtClean="0">
                <a:solidFill>
                  <a:prstClr val="black"/>
                </a:solidFill>
                <a:latin typeface="Ebrima" panose="02000000000000000000" pitchFamily="2" charset="0"/>
                <a:ea typeface="Ebrima" panose="02000000000000000000" pitchFamily="2" charset="0"/>
                <a:cs typeface="Ebrima" panose="02000000000000000000" pitchFamily="2" charset="0"/>
              </a:rPr>
              <a:t>Redesign Priority</a:t>
            </a:r>
            <a:r>
              <a:rPr lang="en-GB" sz="2000" b="1" dirty="0" smtClean="0">
                <a:solidFill>
                  <a:prstClr val="black"/>
                </a:solidFill>
                <a:latin typeface="Ebrima" panose="02000000000000000000" pitchFamily="2" charset="0"/>
                <a:ea typeface="Ebrima" panose="02000000000000000000" pitchFamily="2" charset="0"/>
                <a:cs typeface="Ebrima" panose="02000000000000000000" pitchFamily="2" charset="0"/>
              </a:rPr>
              <a:t> </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should be to implement a trial ASAP.  Citizens Panel – 50% disagree or strongly disagree with less frequent collections.</a:t>
            </a: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725501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4644348"/>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Collection of Waste </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a:t>
            </a:r>
            <a:r>
              <a:rPr lang="en-GB" sz="2000" dirty="0">
                <a:solidFill>
                  <a:prstClr val="black"/>
                </a:solidFill>
                <a:latin typeface="Ebrima" panose="02000000000000000000" pitchFamily="2" charset="0"/>
                <a:ea typeface="Ebrima" panose="02000000000000000000" pitchFamily="2" charset="0"/>
                <a:cs typeface="Ebrima" panose="02000000000000000000" pitchFamily="2" charset="0"/>
              </a:rPr>
              <a:t>need to review the </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structure of crews and make better use of technology (“in-cab” technology) – saves double keying/reduction of bureaucracy</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Consider changing collection methods in some remote/hard to reach areas by investing in new fleet vehicles that can accommodate different waste types – rather than fortnightly collection to collect recycling and residual – </a:t>
            </a:r>
            <a:r>
              <a:rPr lang="en-GB" sz="2000" b="1" dirty="0" smtClean="0">
                <a:solidFill>
                  <a:prstClr val="black"/>
                </a:solidFill>
                <a:latin typeface="Ebrima" panose="02000000000000000000" pitchFamily="2" charset="0"/>
                <a:ea typeface="Ebrima" panose="02000000000000000000" pitchFamily="2" charset="0"/>
                <a:cs typeface="Ebrima" panose="02000000000000000000" pitchFamily="2" charset="0"/>
              </a:rPr>
              <a:t>do it once!</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implement charges for new and replacement bins.  We need to ensure that new developments are designed in such a way as to assist our collection routes and priorities – the use of communal bins needs to be investigated both in existing developments and new developments (£33k).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587447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5847755"/>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Collection of </a:t>
            </a:r>
            <a:r>
              <a:rPr lang="en-GB" sz="2000" dirty="0" err="1" smtClean="0">
                <a:solidFill>
                  <a:srgbClr val="492F92"/>
                </a:solidFill>
                <a:latin typeface="Ebrima" panose="02000000000000000000" pitchFamily="2" charset="0"/>
                <a:ea typeface="Ebrima" panose="02000000000000000000" pitchFamily="2" charset="0"/>
                <a:cs typeface="Ebrima" panose="02000000000000000000" pitchFamily="2" charset="0"/>
              </a:rPr>
              <a:t>Recyclate</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review the operation and use of Recycling </a:t>
            </a:r>
            <a:r>
              <a:rPr lang="en-GB" sz="2000" dirty="0">
                <a:solidFill>
                  <a:prstClr val="black"/>
                </a:solidFill>
                <a:latin typeface="Ebrima" panose="02000000000000000000" pitchFamily="2" charset="0"/>
                <a:ea typeface="Ebrima" panose="02000000000000000000" pitchFamily="2" charset="0"/>
                <a:cs typeface="Ebrima" panose="02000000000000000000" pitchFamily="2" charset="0"/>
              </a:rPr>
              <a:t>Centres </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 looking particularly at education, awareness and scrutiny by site staff of what people are getting rid off.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need to lead by example by recognising there  is room </a:t>
            </a:r>
            <a:r>
              <a:rPr lang="en-GB" sz="2000" dirty="0">
                <a:solidFill>
                  <a:prstClr val="black"/>
                </a:solidFill>
                <a:latin typeface="Ebrima" panose="02000000000000000000" pitchFamily="2" charset="0"/>
                <a:ea typeface="Ebrima" panose="02000000000000000000" pitchFamily="2" charset="0"/>
                <a:cs typeface="Ebrima" panose="02000000000000000000" pitchFamily="2" charset="0"/>
              </a:rPr>
              <a:t>for </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improvement in recycling in Schools and Other Council premises (£90k).</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Rural Recycling – if doorstep collection is amended there is scope to look at other forms of centralised provision in rural areas. </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Glass Recycling – we are currently spending more to collect glass in some locations than it costs to dispose of it.  We need to address this as a priority – there will still be facilities at supermarkets, schools, shops </a:t>
            </a:r>
            <a:r>
              <a:rPr lang="en-GB" sz="2000" dirty="0" err="1" smtClean="0">
                <a:solidFill>
                  <a:prstClr val="black"/>
                </a:solidFill>
                <a:latin typeface="Ebrima" panose="02000000000000000000" pitchFamily="2" charset="0"/>
                <a:ea typeface="Ebrima" panose="02000000000000000000" pitchFamily="2" charset="0"/>
                <a:cs typeface="Ebrima" panose="02000000000000000000" pitchFamily="2" charset="0"/>
              </a:rPr>
              <a:t>etc</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 – people will still have a choice – this could generate an immediate saving.  Citizens Panel – 32% strongly agree and 48% agree that we should remove the bottle banks which are not well used.</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35549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7938" y="115888"/>
            <a:ext cx="9144001" cy="720725"/>
            <a:chOff x="-7950" y="116632"/>
            <a:chExt cx="9144000" cy="720080"/>
          </a:xfrm>
        </p:grpSpPr>
        <p:sp>
          <p:nvSpPr>
            <p:cNvPr id="6148" name="Text Box 10"/>
            <p:cNvSpPr txBox="1">
              <a:spLocks noChangeArrowheads="1"/>
            </p:cNvSpPr>
            <p:nvPr/>
          </p:nvSpPr>
          <p:spPr bwMode="auto">
            <a:xfrm>
              <a:off x="-7950" y="116632"/>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Key 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22526" y="1125538"/>
            <a:ext cx="7794625" cy="244682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000" dirty="0" smtClean="0">
                <a:solidFill>
                  <a:srgbClr val="492F92"/>
                </a:solidFill>
                <a:latin typeface="Ebrima" panose="02000000000000000000" pitchFamily="2" charset="0"/>
                <a:ea typeface="Ebrima" panose="02000000000000000000" pitchFamily="2" charset="0"/>
                <a:cs typeface="Ebrima" panose="02000000000000000000" pitchFamily="2" charset="0"/>
              </a:rPr>
              <a:t>Collection of </a:t>
            </a:r>
            <a:r>
              <a:rPr lang="en-GB" sz="2000" dirty="0" err="1" smtClean="0">
                <a:solidFill>
                  <a:srgbClr val="492F92"/>
                </a:solidFill>
                <a:latin typeface="Ebrima" panose="02000000000000000000" pitchFamily="2" charset="0"/>
                <a:ea typeface="Ebrima" panose="02000000000000000000" pitchFamily="2" charset="0"/>
                <a:cs typeface="Ebrima" panose="02000000000000000000" pitchFamily="2" charset="0"/>
              </a:rPr>
              <a:t>Recyclate</a:t>
            </a:r>
            <a:endParaRPr lang="en-GB" sz="20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We should look to partners in the Highlands to investigate opportunities for reprocessing of </a:t>
            </a:r>
            <a:r>
              <a:rPr lang="en-GB" sz="2000" dirty="0" err="1" smtClean="0">
                <a:solidFill>
                  <a:prstClr val="black"/>
                </a:solidFill>
                <a:latin typeface="Ebrima" panose="02000000000000000000" pitchFamily="2" charset="0"/>
                <a:ea typeface="Ebrima" panose="02000000000000000000" pitchFamily="2" charset="0"/>
                <a:cs typeface="Ebrima" panose="02000000000000000000" pitchFamily="2" charset="0"/>
              </a:rPr>
              <a:t>recyclate</a:t>
            </a:r>
            <a:r>
              <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rPr>
              <a:t> more locally – how do we use our won waste – e.g. work with UHI and HIE to determine opportunities for glass reprocessing?</a:t>
            </a: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230738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HC Corporat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HC Corporate Template</Template>
  <TotalTime>413</TotalTime>
  <Words>1798</Words>
  <Application>Microsoft Office PowerPoint</Application>
  <PresentationFormat>On-screen Show (4:3)</PresentationFormat>
  <Paragraphs>225</Paragraphs>
  <Slides>16</Slides>
  <Notes>8</Notes>
  <HiddenSlides>4</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HC Corporate Template</vt:lpstr>
      <vt:lpstr>Text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Fujitsu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Malcolm MacLeod</dc:creator>
  <cp:lastModifiedBy>Carron McDiarmid</cp:lastModifiedBy>
  <cp:revision>25</cp:revision>
  <dcterms:created xsi:type="dcterms:W3CDTF">2017-01-06T11:02:54Z</dcterms:created>
  <dcterms:modified xsi:type="dcterms:W3CDTF">2017-01-10T11:11:07Z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AdHocReviewCycleID">
    <vt:i4>1969252205</vt:i4>
  </property>
  <property fmtid="{D5CDD505-2E9C-101B-9397-08002B2CF9AE}" pid="7" name="_NewReviewCycle">
    <vt:lpwstr/>
  </property>
  <property fmtid="{D5CDD505-2E9C-101B-9397-08002B2CF9AE}" pid="8" name="_EmailSubject">
    <vt:lpwstr>presentations</vt:lpwstr>
  </property>
  <property fmtid="{D5CDD505-2E9C-101B-9397-08002B2CF9AE}" pid="9" name="_AuthorEmail">
    <vt:lpwstr>carron.mcdiarmid@highland.gov.uk</vt:lpwstr>
  </property>
  <property fmtid="{D5CDD505-2E9C-101B-9397-08002B2CF9AE}" pid="10" name="_AuthorEmailDisplayName">
    <vt:lpwstr>Carron McDiarmid</vt:lpwstr>
  </property>
</Properties>
</file>