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67" r:id="rId3"/>
    <p:sldId id="257" r:id="rId4"/>
    <p:sldId id="270" r:id="rId5"/>
    <p:sldId id="271" r:id="rId6"/>
    <p:sldId id="273" r:id="rId7"/>
    <p:sldId id="272" r:id="rId8"/>
    <p:sldId id="275" r:id="rId9"/>
    <p:sldId id="274" r:id="rId10"/>
    <p:sldId id="276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C3A"/>
    <a:srgbClr val="49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51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'Case numbers'!$A$4</c:f>
              <c:strCache>
                <c:ptCount val="1"/>
                <c:pt idx="0">
                  <c:v>Highland</c:v>
                </c:pt>
              </c:strCache>
            </c:strRef>
          </c:tx>
          <c:invertIfNegative val="0"/>
          <c:cat>
            <c:numRef>
              <c:f>'Case numbers'!$B$3:$H$3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'Case numbers'!$B$4:$H$4</c:f>
              <c:numCache>
                <c:formatCode>General</c:formatCode>
                <c:ptCount val="7"/>
                <c:pt idx="0">
                  <c:v>469</c:v>
                </c:pt>
                <c:pt idx="1">
                  <c:v>497</c:v>
                </c:pt>
                <c:pt idx="2">
                  <c:v>507</c:v>
                </c:pt>
                <c:pt idx="3">
                  <c:v>462</c:v>
                </c:pt>
                <c:pt idx="4">
                  <c:v>447</c:v>
                </c:pt>
                <c:pt idx="5">
                  <c:v>437</c:v>
                </c:pt>
                <c:pt idx="6">
                  <c:v>444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300928"/>
        <c:axId val="73786112"/>
      </c:barChart>
      <c:catAx>
        <c:axId val="6630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3786112"/>
        <c:crosses val="autoZero"/>
        <c:auto val="1"/>
        <c:lblAlgn val="ctr"/>
        <c:lblOffset val="100"/>
        <c:noMultiLvlLbl val="0"/>
      </c:catAx>
      <c:valAx>
        <c:axId val="7378611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3009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1"/>
          <c:dLbls>
            <c:dLbl>
              <c:idx val="0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0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Sheet1!$A$4:$A$10</c:f>
              <c:strCache>
                <c:ptCount val="7"/>
                <c:pt idx="0">
                  <c:v>Fostering and Adoption</c:v>
                </c:pt>
                <c:pt idx="1">
                  <c:v>Residential In house</c:v>
                </c:pt>
                <c:pt idx="2">
                  <c:v>Respite-In house</c:v>
                </c:pt>
                <c:pt idx="3">
                  <c:v>Residential Independent / 3rd Sector</c:v>
                </c:pt>
                <c:pt idx="4">
                  <c:v>Throughcare / aftercare)</c:v>
                </c:pt>
                <c:pt idx="5">
                  <c:v>Alternatives to OOA</c:v>
                </c:pt>
                <c:pt idx="6">
                  <c:v>Management and Support</c:v>
                </c:pt>
              </c:strCache>
            </c:strRef>
          </c:cat>
          <c:val>
            <c:numRef>
              <c:f>Sheet1!$B$4:$B$10</c:f>
              <c:numCache>
                <c:formatCode>"£"#,##0</c:formatCode>
                <c:ptCount val="7"/>
                <c:pt idx="0">
                  <c:v>3511426</c:v>
                </c:pt>
                <c:pt idx="1">
                  <c:v>2978936</c:v>
                </c:pt>
                <c:pt idx="2">
                  <c:v>1900835</c:v>
                </c:pt>
                <c:pt idx="3">
                  <c:v>9060064</c:v>
                </c:pt>
                <c:pt idx="4">
                  <c:v>1696001</c:v>
                </c:pt>
                <c:pt idx="5">
                  <c:v>747882</c:v>
                </c:pt>
                <c:pt idx="6">
                  <c:v>240144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27D37EB-31E6-4613-845B-6E0AB2902525}" type="datetimeFigureOut">
              <a:rPr lang="en-GB"/>
              <a:pPr>
                <a:defRPr/>
              </a:pPr>
              <a:t>10/01/2017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0D44365-7CA8-4BE8-9B55-414EEF7E7C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46" name="hc" descr="OFFICIAL"/>
          <p:cNvSpPr txBox="1">
            <a:spLocks noChangeArrowheads="1"/>
          </p:cNvSpPr>
          <p:nvPr/>
        </p:nvSpPr>
        <p:spPr bwMode="auto">
          <a:xfrm>
            <a:off x="0" y="0"/>
            <a:ext cx="6858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1000" b="1">
                <a:solidFill>
                  <a:srgbClr val="000000"/>
                </a:solidFill>
                <a:latin typeface="Arial" charset="0"/>
              </a:rPr>
              <a:t>OFFICIAL</a:t>
            </a:r>
          </a:p>
        </p:txBody>
      </p:sp>
      <p:sp>
        <p:nvSpPr>
          <p:cNvPr id="10247" name="fc" descr="OFFICIAL"/>
          <p:cNvSpPr txBox="1">
            <a:spLocks noChangeArrowheads="1"/>
          </p:cNvSpPr>
          <p:nvPr/>
        </p:nvSpPr>
        <p:spPr bwMode="auto">
          <a:xfrm>
            <a:off x="0" y="8801100"/>
            <a:ext cx="6858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1000" b="1">
                <a:solidFill>
                  <a:srgbClr val="000000"/>
                </a:solidFill>
                <a:latin typeface="Arial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9262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44F43F-DE17-441A-8D77-081C90B188C3}" type="datetimeFigureOut">
              <a:rPr lang="en-GB"/>
              <a:pPr>
                <a:defRPr/>
              </a:pPr>
              <a:t>10/01/2017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9FFC70-79FA-4FE7-97A9-1CFF20CCBB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224" name="hc" descr="OFFICIAL"/>
          <p:cNvSpPr txBox="1">
            <a:spLocks noChangeArrowheads="1"/>
          </p:cNvSpPr>
          <p:nvPr/>
        </p:nvSpPr>
        <p:spPr bwMode="auto">
          <a:xfrm>
            <a:off x="0" y="0"/>
            <a:ext cx="6858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1000" b="1">
                <a:solidFill>
                  <a:srgbClr val="000000"/>
                </a:solidFill>
                <a:latin typeface="Arial" charset="0"/>
              </a:rPr>
              <a:t>OFFICIAL</a:t>
            </a:r>
          </a:p>
        </p:txBody>
      </p:sp>
      <p:sp>
        <p:nvSpPr>
          <p:cNvPr id="9225" name="fc" descr="OFFICIAL"/>
          <p:cNvSpPr txBox="1">
            <a:spLocks noChangeArrowheads="1"/>
          </p:cNvSpPr>
          <p:nvPr/>
        </p:nvSpPr>
        <p:spPr bwMode="auto">
          <a:xfrm>
            <a:off x="0" y="8801100"/>
            <a:ext cx="6858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1000" b="1">
                <a:solidFill>
                  <a:srgbClr val="000000"/>
                </a:solidFill>
                <a:latin typeface="Arial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751863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7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960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FFC70-79FA-4FE7-97A9-1CFF20CCBBE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12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64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024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0"/>
            <a:ext cx="38989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00" y="6296025"/>
            <a:ext cx="18002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3188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481513"/>
            <a:ext cx="137160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2" y="1536174"/>
            <a:ext cx="65527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altLang="en-US" sz="3200" b="1" dirty="0">
                <a:solidFill>
                  <a:srgbClr val="492F92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Council Redesign Workshop </a:t>
            </a:r>
          </a:p>
          <a:p>
            <a:pPr lvl="0" algn="ctr"/>
            <a:endParaRPr lang="en-GB" altLang="en-US" sz="3200" b="1" dirty="0">
              <a:solidFill>
                <a:srgbClr val="492F92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lvl="0" algn="ctr"/>
            <a:r>
              <a:rPr lang="en-GB" altLang="en-US" sz="3200" b="1" dirty="0">
                <a:solidFill>
                  <a:srgbClr val="492F92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Children’s Services</a:t>
            </a:r>
          </a:p>
          <a:p>
            <a:pPr lvl="0" algn="ctr"/>
            <a:endParaRPr lang="en-GB" altLang="en-US" sz="3200" b="1" dirty="0">
              <a:solidFill>
                <a:srgbClr val="492F92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lvl="0" algn="ctr"/>
            <a:r>
              <a:rPr lang="en-GB" altLang="en-US" sz="3200" b="1" dirty="0">
                <a:solidFill>
                  <a:srgbClr val="492F92"/>
                </a:solidFill>
                <a:latin typeface="Ebrima" pitchFamily="2" charset="0"/>
                <a:ea typeface="Ebrima" pitchFamily="2" charset="0"/>
                <a:cs typeface="Ebrima" pitchFamily="2" charset="0"/>
              </a:rPr>
              <a:t>10 January 2017 </a:t>
            </a:r>
          </a:p>
          <a:p>
            <a:pPr lvl="0" algn="ctr"/>
            <a:endParaRPr lang="en-GB" altLang="en-US" sz="4800" b="1" dirty="0">
              <a:solidFill>
                <a:srgbClr val="492F92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47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0"/>
          <p:cNvSpPr txBox="1">
            <a:spLocks noChangeArrowheads="1"/>
          </p:cNvSpPr>
          <p:nvPr/>
        </p:nvSpPr>
        <p:spPr bwMode="auto">
          <a:xfrm>
            <a:off x="0" y="1844824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GB" altLang="en-US" sz="4800" b="1" dirty="0">
              <a:solidFill>
                <a:srgbClr val="492F92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algn="ctr"/>
            <a:endParaRPr lang="en-GB" altLang="en-US" sz="4800" b="1" dirty="0">
              <a:solidFill>
                <a:srgbClr val="492F92"/>
              </a:solidFill>
              <a:latin typeface="Ebrima" pitchFamily="2" charset="0"/>
              <a:ea typeface="Ebrima" pitchFamily="2" charset="0"/>
              <a:cs typeface="Ebrima" pitchFamily="2" charset="0"/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737465"/>
              </p:ext>
            </p:extLst>
          </p:nvPr>
        </p:nvGraphicFramePr>
        <p:xfrm>
          <a:off x="755576" y="2057400"/>
          <a:ext cx="7056784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836712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Number of Looked After Children</a:t>
            </a:r>
            <a:endParaRPr lang="en-GB" sz="24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>
            <a:off x="2261702" y="8028975"/>
            <a:ext cx="611163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5536" y="3445549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 smtClean="0">
              <a:solidFill>
                <a:prstClr val="black"/>
              </a:solidFill>
            </a:endParaRPr>
          </a:p>
          <a:p>
            <a:endParaRPr lang="en-GB" sz="24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134884672"/>
              </p:ext>
            </p:extLst>
          </p:nvPr>
        </p:nvGraphicFramePr>
        <p:xfrm>
          <a:off x="107504" y="1484784"/>
          <a:ext cx="8712968" cy="4410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4687085"/>
              </p:ext>
            </p:extLst>
          </p:nvPr>
        </p:nvGraphicFramePr>
        <p:xfrm>
          <a:off x="323528" y="1772816"/>
          <a:ext cx="79208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512" y="917269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Children’s Services Budget 2016/17:  Total Budget: £20.135m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28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444715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Key features</a:t>
            </a:r>
            <a:endParaRPr lang="en-GB" sz="28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967935"/>
            <a:ext cx="694826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Demand led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Statutory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Affecting vulnerable and disadvantaged children and families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High / Market driven cost </a:t>
            </a:r>
            <a:endParaRPr lang="en-GB" sz="24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55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8570" y="1268760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Prevention</a:t>
            </a:r>
            <a:r>
              <a:rPr lang="en-GB" sz="28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endParaRPr lang="en-GB" sz="28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967935"/>
            <a:ext cx="68762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Prevent children entering care:</a:t>
            </a:r>
          </a:p>
          <a:p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Early intervention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Additional educational support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</a:t>
            </a: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lternative service models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Staff and system issues</a:t>
            </a:r>
          </a:p>
          <a:p>
            <a:endParaRPr lang="en-GB" sz="24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endParaRPr lang="en-GB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6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304" y="149817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Changing the balance of accommodation</a:t>
            </a:r>
            <a:endParaRPr lang="en-GB" sz="24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67935"/>
            <a:ext cx="70922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Prioritise most cost effective options for children in care system:</a:t>
            </a:r>
          </a:p>
          <a:p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Kinship / Foster Care allowances: £30k per year: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Council Residential Accommodation: £130k per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Private sector accommodation: £200k per year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1405" y="1444715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Partnership Working </a:t>
            </a:r>
            <a:endParaRPr lang="en-GB" sz="28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67935"/>
            <a:ext cx="70922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Children’s Hearing Scotland</a:t>
            </a:r>
          </a:p>
          <a:p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NHS </a:t>
            </a:r>
            <a:r>
              <a:rPr lang="en-GB" sz="2400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Highland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Mental Health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Transitions to Adult Services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95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6842" y="1500703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Key Recommendations</a:t>
            </a:r>
            <a:endParaRPr lang="en-GB" sz="28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67935"/>
            <a:ext cx="70922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Procurement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Accommodation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Support / Third Sector 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Organisational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Staff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Case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Budget management</a:t>
            </a:r>
          </a:p>
          <a:p>
            <a:endParaRPr lang="en-GB" sz="24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76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6842" y="1500703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Priorities</a:t>
            </a:r>
            <a:endParaRPr lang="en-GB" sz="28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67935"/>
            <a:ext cx="70922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Increase Foster placements – as the most cost effective measure.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Dedicated staff booking, managing and reviewing </a:t>
            </a:r>
            <a:r>
              <a:rPr lang="en-GB" sz="240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accommodation placements.</a:t>
            </a:r>
            <a:endParaRPr lang="en-GB" sz="2400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2400" dirty="0" smtClean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Complete and implement Corporate Improvement Team review of procurement arrangements for accommodation placements. 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63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 Corporat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</Template>
  <TotalTime>604</TotalTime>
  <Words>223</Words>
  <Application>Microsoft Office PowerPoint</Application>
  <PresentationFormat>On-screen Show (4:3)</PresentationFormat>
  <Paragraphs>83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HC Corporate Template</vt:lpstr>
      <vt:lpstr>Text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Fujitsu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James</dc:creator>
  <cp:lastModifiedBy>Carron McDiarmid</cp:lastModifiedBy>
  <cp:revision>49</cp:revision>
  <dcterms:created xsi:type="dcterms:W3CDTF">2016-09-15T09:05:32Z</dcterms:created>
  <dcterms:modified xsi:type="dcterms:W3CDTF">2017-01-10T11:27:15Z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AdHocReviewCycleID">
    <vt:i4>2021884939</vt:i4>
  </property>
  <property fmtid="{D5CDD505-2E9C-101B-9397-08002B2CF9AE}" pid="7" name="_NewReviewCycle">
    <vt:lpwstr/>
  </property>
  <property fmtid="{D5CDD505-2E9C-101B-9397-08002B2CF9AE}" pid="8" name="_EmailSubject">
    <vt:lpwstr>presentations</vt:lpwstr>
  </property>
  <property fmtid="{D5CDD505-2E9C-101B-9397-08002B2CF9AE}" pid="9" name="_AuthorEmail">
    <vt:lpwstr>carron.mcdiarmid@highland.gov.uk</vt:lpwstr>
  </property>
  <property fmtid="{D5CDD505-2E9C-101B-9397-08002B2CF9AE}" pid="10" name="_AuthorEmailDisplayName">
    <vt:lpwstr>Carron McDiarmid</vt:lpwstr>
  </property>
  <property fmtid="{D5CDD505-2E9C-101B-9397-08002B2CF9AE}" pid="11" name="_PreviousAdHocReviewCycleID">
    <vt:i4>272794554</vt:i4>
  </property>
</Properties>
</file>