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32"/>
  </p:notesMasterIdLst>
  <p:handoutMasterIdLst>
    <p:handoutMasterId r:id="rId33"/>
  </p:handoutMasterIdLst>
  <p:sldIdLst>
    <p:sldId id="257" r:id="rId3"/>
    <p:sldId id="306" r:id="rId4"/>
    <p:sldId id="310" r:id="rId5"/>
    <p:sldId id="296" r:id="rId6"/>
    <p:sldId id="308" r:id="rId7"/>
    <p:sldId id="302" r:id="rId8"/>
    <p:sldId id="280" r:id="rId9"/>
    <p:sldId id="279" r:id="rId10"/>
    <p:sldId id="311" r:id="rId11"/>
    <p:sldId id="315" r:id="rId12"/>
    <p:sldId id="316" r:id="rId13"/>
    <p:sldId id="276" r:id="rId14"/>
    <p:sldId id="277" r:id="rId15"/>
    <p:sldId id="307" r:id="rId16"/>
    <p:sldId id="299" r:id="rId17"/>
    <p:sldId id="300" r:id="rId18"/>
    <p:sldId id="301" r:id="rId19"/>
    <p:sldId id="293" r:id="rId20"/>
    <p:sldId id="295" r:id="rId21"/>
    <p:sldId id="268" r:id="rId22"/>
    <p:sldId id="266" r:id="rId23"/>
    <p:sldId id="272" r:id="rId24"/>
    <p:sldId id="282" r:id="rId25"/>
    <p:sldId id="283" r:id="rId26"/>
    <p:sldId id="261" r:id="rId27"/>
    <p:sldId id="264" r:id="rId28"/>
    <p:sldId id="304" r:id="rId29"/>
    <p:sldId id="309" r:id="rId30"/>
    <p:sldId id="317" r:id="rId31"/>
  </p:sldIdLst>
  <p:sldSz cx="9144000" cy="6858000" type="screen4x3"/>
  <p:notesSz cx="6808788" cy="9940925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F7C3A"/>
    <a:srgbClr val="492F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27" autoAdjust="0"/>
    <p:restoredTop sz="94660"/>
  </p:normalViewPr>
  <p:slideViewPr>
    <p:cSldViewPr>
      <p:cViewPr>
        <p:scale>
          <a:sx n="66" d="100"/>
          <a:sy n="66" d="100"/>
        </p:scale>
        <p:origin x="-53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6737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027D37EB-31E6-4613-845B-6E0AB2902525}" type="datetimeFigureOut">
              <a:rPr lang="en-GB"/>
              <a:pPr>
                <a:defRPr/>
              </a:pPr>
              <a:t>10/01/2017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6737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90D44365-7CA8-4BE8-9B55-414EEF7E7C3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10246" name="hc" descr="OFFICIAL"/>
          <p:cNvSpPr txBox="1">
            <a:spLocks noChangeArrowheads="1"/>
          </p:cNvSpPr>
          <p:nvPr/>
        </p:nvSpPr>
        <p:spPr bwMode="auto">
          <a:xfrm>
            <a:off x="0" y="1"/>
            <a:ext cx="6808788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GB" altLang="en-US" sz="1000" b="1">
                <a:solidFill>
                  <a:srgbClr val="000000"/>
                </a:solidFill>
                <a:latin typeface="Arial" charset="0"/>
              </a:rPr>
              <a:t>OFFICIAL</a:t>
            </a:r>
          </a:p>
        </p:txBody>
      </p:sp>
      <p:sp>
        <p:nvSpPr>
          <p:cNvPr id="10247" name="fc" descr="OFFICIAL"/>
          <p:cNvSpPr txBox="1">
            <a:spLocks noChangeArrowheads="1"/>
          </p:cNvSpPr>
          <p:nvPr/>
        </p:nvSpPr>
        <p:spPr bwMode="auto">
          <a:xfrm>
            <a:off x="0" y="9568141"/>
            <a:ext cx="6808788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GB" altLang="en-US" sz="1000" b="1">
                <a:solidFill>
                  <a:srgbClr val="000000"/>
                </a:solidFill>
                <a:latin typeface="Arial" charset="0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2926212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A244F43F-DE17-441A-8D77-081C90B188C3}" type="datetimeFigureOut">
              <a:rPr lang="en-GB"/>
              <a:pPr>
                <a:defRPr/>
              </a:pPr>
              <a:t>10/01/2017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728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879" y="4721940"/>
            <a:ext cx="5447030" cy="4473416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609FFC70-79FA-4FE7-97A9-1CFF20CCBBE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9224" name="hc" descr="OFFICIAL"/>
          <p:cNvSpPr txBox="1">
            <a:spLocks noChangeArrowheads="1"/>
          </p:cNvSpPr>
          <p:nvPr/>
        </p:nvSpPr>
        <p:spPr bwMode="auto">
          <a:xfrm>
            <a:off x="0" y="1"/>
            <a:ext cx="6808788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GB" altLang="en-US" sz="1000" b="1">
                <a:solidFill>
                  <a:srgbClr val="000000"/>
                </a:solidFill>
                <a:latin typeface="Arial" charset="0"/>
              </a:rPr>
              <a:t>OFFICIAL</a:t>
            </a:r>
          </a:p>
        </p:txBody>
      </p:sp>
      <p:sp>
        <p:nvSpPr>
          <p:cNvPr id="9225" name="fc" descr="OFFICIAL"/>
          <p:cNvSpPr txBox="1">
            <a:spLocks noChangeArrowheads="1"/>
          </p:cNvSpPr>
          <p:nvPr/>
        </p:nvSpPr>
        <p:spPr bwMode="auto">
          <a:xfrm>
            <a:off x="0" y="9568141"/>
            <a:ext cx="6808788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GB" altLang="en-US" sz="1000" b="1">
                <a:solidFill>
                  <a:srgbClr val="000000"/>
                </a:solidFill>
                <a:latin typeface="Arial" charset="0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37518632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9FFC70-79FA-4FE7-97A9-1CFF20CCBBEF}" type="slidenum">
              <a:rPr lang="en-GB" smtClean="0"/>
              <a:pPr>
                <a:defRPr/>
              </a:pPr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10483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9FFC70-79FA-4FE7-97A9-1CFF20CCBBEF}" type="slidenum">
              <a:rPr lang="en-GB" smtClean="0"/>
              <a:pPr>
                <a:defRPr/>
              </a:pPr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99735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9FFC70-79FA-4FE7-97A9-1CFF20CCBBEF}" type="slidenum">
              <a:rPr lang="en-GB" smtClean="0"/>
              <a:pPr>
                <a:defRPr/>
              </a:pPr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99735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9FFC70-79FA-4FE7-97A9-1CFF20CCBBEF}" type="slidenum">
              <a:rPr lang="en-GB" smtClean="0"/>
              <a:pPr>
                <a:defRPr/>
              </a:pPr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29035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9FFC70-79FA-4FE7-97A9-1CFF20CCBBEF}" type="slidenum">
              <a:rPr lang="en-GB" smtClean="0"/>
              <a:pPr>
                <a:defRPr/>
              </a:pPr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1816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9FFC70-79FA-4FE7-97A9-1CFF20CCBBEF}" type="slidenum">
              <a:rPr lang="en-GB" smtClean="0"/>
              <a:pPr>
                <a:defRPr/>
              </a:pPr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995854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9FFC70-79FA-4FE7-97A9-1CFF20CCBBEF}" type="slidenum">
              <a:rPr lang="en-GB" smtClean="0"/>
              <a:pPr>
                <a:defRPr/>
              </a:pPr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727802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9FFC70-79FA-4FE7-97A9-1CFF20CCBBEF}" type="slidenum">
              <a:rPr lang="en-GB" smtClean="0"/>
              <a:pPr>
                <a:defRPr/>
              </a:pPr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13739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9FFC70-79FA-4FE7-97A9-1CFF20CCBBEF}" type="slidenum">
              <a:rPr lang="en-GB" smtClean="0"/>
              <a:pPr>
                <a:defRPr/>
              </a:pPr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767610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9FFC70-79FA-4FE7-97A9-1CFF20CCBBEF}" type="slidenum">
              <a:rPr lang="en-GB" smtClean="0"/>
              <a:pPr>
                <a:defRPr/>
              </a:pPr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796631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9FFC70-79FA-4FE7-97A9-1CFF20CCBBEF}" type="slidenum">
              <a:rPr lang="en-GB" smtClean="0"/>
              <a:pPr>
                <a:defRPr/>
              </a:pPr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16438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9FFC70-79FA-4FE7-97A9-1CFF20CCBBEF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645914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9FFC70-79FA-4FE7-97A9-1CFF20CCBBEF}" type="slidenum">
              <a:rPr lang="en-GB" smtClean="0"/>
              <a:pPr>
                <a:defRPr/>
              </a:pPr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501856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9FFC70-79FA-4FE7-97A9-1CFF20CCBBEF}" type="slidenum">
              <a:rPr lang="en-GB" smtClean="0"/>
              <a:pPr>
                <a:defRPr/>
              </a:pPr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817654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9FFC70-79FA-4FE7-97A9-1CFF20CCBBEF}" type="slidenum">
              <a:rPr lang="en-GB" smtClean="0"/>
              <a:pPr>
                <a:defRPr/>
              </a:pPr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778129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9FFC70-79FA-4FE7-97A9-1CFF20CCBBEF}" type="slidenum">
              <a:rPr lang="en-GB" smtClean="0"/>
              <a:pPr>
                <a:defRPr/>
              </a:pPr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81270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9FFC70-79FA-4FE7-97A9-1CFF20CCBBEF}" type="slidenum">
              <a:rPr lang="en-GB" smtClean="0"/>
              <a:pPr>
                <a:defRPr/>
              </a:pPr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282142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9FFC70-79FA-4FE7-97A9-1CFF20CCBBEF}" type="slidenum">
              <a:rPr lang="en-GB" smtClean="0"/>
              <a:pPr>
                <a:defRPr/>
              </a:pPr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06252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9FFC70-79FA-4FE7-97A9-1CFF20CCBBEF}" type="slidenum">
              <a:rPr lang="en-GB" smtClean="0"/>
              <a:pPr>
                <a:defRPr/>
              </a:pPr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905239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9FFC70-79FA-4FE7-97A9-1CFF20CCBBEF}" type="slidenum">
              <a:rPr lang="en-GB" smtClean="0"/>
              <a:pPr>
                <a:defRPr/>
              </a:pPr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620127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9FFC70-79FA-4FE7-97A9-1CFF20CCBBEF}" type="slidenum">
              <a:rPr lang="en-GB" smtClean="0"/>
              <a:pPr>
                <a:defRPr/>
              </a:pPr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620127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9FFC70-79FA-4FE7-97A9-1CFF20CCBBEF}" type="slidenum">
              <a:rPr lang="en-GB" smtClean="0"/>
              <a:pPr>
                <a:defRPr/>
              </a:pPr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64591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9FFC70-79FA-4FE7-97A9-1CFF20CCBBEF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64591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9FFC70-79FA-4FE7-97A9-1CFF20CCBBEF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4827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9FFC70-79FA-4FE7-97A9-1CFF20CCBBEF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4201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9FFC70-79FA-4FE7-97A9-1CFF20CCBBEF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0246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9FFC70-79FA-4FE7-97A9-1CFF20CCBBEF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31735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9FFC70-79FA-4FE7-97A9-1CFF20CCBBEF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76310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9FFC70-79FA-4FE7-97A9-1CFF20CCBBEF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76310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26429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0243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5100" y="0"/>
            <a:ext cx="389890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3300" y="6296025"/>
            <a:ext cx="1800225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73188" cy="237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4481513"/>
            <a:ext cx="1371600" cy="237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10"/>
          <p:cNvSpPr txBox="1">
            <a:spLocks noChangeArrowheads="1"/>
          </p:cNvSpPr>
          <p:nvPr/>
        </p:nvSpPr>
        <p:spPr bwMode="auto">
          <a:xfrm>
            <a:off x="0" y="1587500"/>
            <a:ext cx="91440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GB" altLang="en-US" sz="4800" b="1" dirty="0" smtClean="0">
                <a:solidFill>
                  <a:srgbClr val="492F92"/>
                </a:solidFill>
                <a:latin typeface="Ebrima" pitchFamily="2" charset="0"/>
                <a:ea typeface="Ebrima" pitchFamily="2" charset="0"/>
                <a:cs typeface="Ebrima" pitchFamily="2" charset="0"/>
              </a:rPr>
              <a:t>Council Redesign</a:t>
            </a:r>
            <a:endParaRPr lang="en-GB" altLang="en-US" sz="4800" b="1" dirty="0">
              <a:solidFill>
                <a:srgbClr val="492F92"/>
              </a:solidFill>
              <a:latin typeface="Ebrima" pitchFamily="2" charset="0"/>
              <a:ea typeface="Ebrima" pitchFamily="2" charset="0"/>
              <a:cs typeface="Ebrima" pitchFamily="2" charset="0"/>
            </a:endParaRPr>
          </a:p>
          <a:p>
            <a:pPr algn="ctr"/>
            <a:r>
              <a:rPr lang="en-GB" altLang="en-US" sz="4800" b="1" dirty="0" smtClean="0">
                <a:solidFill>
                  <a:srgbClr val="492F92"/>
                </a:solidFill>
                <a:latin typeface="Ebrima" pitchFamily="2" charset="0"/>
                <a:ea typeface="Ebrima" pitchFamily="2" charset="0"/>
                <a:cs typeface="Ebrima" pitchFamily="2" charset="0"/>
              </a:rPr>
              <a:t>Transport Services</a:t>
            </a:r>
            <a:endParaRPr lang="en-GB" altLang="en-US" sz="4800" b="1" dirty="0">
              <a:solidFill>
                <a:srgbClr val="492F92"/>
              </a:solidFill>
              <a:latin typeface="Ebrima" pitchFamily="2" charset="0"/>
              <a:ea typeface="Ebrima" pitchFamily="2" charset="0"/>
              <a:cs typeface="Ebrima" pitchFamily="2" charset="0"/>
            </a:endParaRPr>
          </a:p>
        </p:txBody>
      </p:sp>
      <p:cxnSp>
        <p:nvCxnSpPr>
          <p:cNvPr id="11" name="Straight Connector 10"/>
          <p:cNvCxnSpPr/>
          <p:nvPr/>
        </p:nvCxnSpPr>
        <p:spPr bwMode="auto">
          <a:xfrm>
            <a:off x="612000" y="3499644"/>
            <a:ext cx="7920000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5"/>
          <p:cNvGrpSpPr>
            <a:grpSpLocks/>
          </p:cNvGrpSpPr>
          <p:nvPr/>
        </p:nvGrpSpPr>
        <p:grpSpPr bwMode="auto">
          <a:xfrm>
            <a:off x="-7938" y="115888"/>
            <a:ext cx="9144001" cy="720725"/>
            <a:chOff x="-7950" y="116632"/>
            <a:chExt cx="9144000" cy="720080"/>
          </a:xfrm>
        </p:grpSpPr>
        <p:sp>
          <p:nvSpPr>
            <p:cNvPr id="6148" name="Text Box 10"/>
            <p:cNvSpPr txBox="1">
              <a:spLocks noChangeArrowheads="1"/>
            </p:cNvSpPr>
            <p:nvPr/>
          </p:nvSpPr>
          <p:spPr bwMode="auto">
            <a:xfrm>
              <a:off x="-7950" y="116632"/>
              <a:ext cx="9144000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/>
              <a:r>
                <a:rPr lang="en-GB" altLang="en-US" sz="4000" b="1" dirty="0" smtClean="0">
                  <a:solidFill>
                    <a:srgbClr val="492F92"/>
                  </a:solidFill>
                  <a:latin typeface="Ebrima" pitchFamily="2" charset="0"/>
                  <a:ea typeface="Ebrima" pitchFamily="2" charset="0"/>
                  <a:cs typeface="Ebrima" pitchFamily="2" charset="0"/>
                </a:rPr>
                <a:t>16/17 Contracts and Grants</a:t>
              </a:r>
              <a:endParaRPr lang="en-GB" altLang="en-US" sz="4000" b="1" dirty="0">
                <a:solidFill>
                  <a:srgbClr val="492F92"/>
                </a:solidFill>
                <a:latin typeface="Ebrima" pitchFamily="2" charset="0"/>
                <a:ea typeface="Ebrima" pitchFamily="2" charset="0"/>
                <a:cs typeface="Ebrima" pitchFamily="2" charset="0"/>
              </a:endParaRPr>
            </a:p>
          </p:txBody>
        </p:sp>
        <p:cxnSp>
          <p:nvCxnSpPr>
            <p:cNvPr id="8" name="Straight Connector 7"/>
            <p:cNvCxnSpPr/>
            <p:nvPr/>
          </p:nvCxnSpPr>
          <p:spPr bwMode="auto">
            <a:xfrm>
              <a:off x="971600" y="835152"/>
              <a:ext cx="7200000" cy="0"/>
            </a:xfrm>
            <a:prstGeom prst="line">
              <a:avLst/>
            </a:prstGeom>
            <a:ln w="50800" cap="rnd">
              <a:gradFill flip="none" rotWithShape="1">
                <a:gsLst>
                  <a:gs pos="0">
                    <a:srgbClr val="492F92"/>
                  </a:gs>
                  <a:gs pos="50000">
                    <a:schemeClr val="bg1"/>
                  </a:gs>
                  <a:gs pos="100000">
                    <a:srgbClr val="007C4D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3655805"/>
              </p:ext>
            </p:extLst>
          </p:nvPr>
        </p:nvGraphicFramePr>
        <p:xfrm>
          <a:off x="196932" y="1772816"/>
          <a:ext cx="8623540" cy="3330370"/>
        </p:xfrm>
        <a:graphic>
          <a:graphicData uri="http://schemas.openxmlformats.org/drawingml/2006/table">
            <a:tbl>
              <a:tblPr firstRow="1" firstCol="1" bandRow="1"/>
              <a:tblGrid>
                <a:gridCol w="6905876"/>
                <a:gridCol w="1717664"/>
              </a:tblGrid>
              <a:tr h="522058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New</a:t>
                      </a:r>
                      <a:r>
                        <a:rPr lang="en-GB" sz="2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Public and</a:t>
                      </a:r>
                      <a:r>
                        <a:rPr lang="en-GB" sz="2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Home-to-School contracts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£13.286m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22058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Sutherland contracts (let 2015)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£1.252m</a:t>
                      </a:r>
                      <a:endParaRPr lang="en-GB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22058"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Public and Home-to-School</a:t>
                      </a:r>
                      <a:endParaRPr lang="en-GB" sz="2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£14.538m</a:t>
                      </a:r>
                      <a:endParaRPr lang="en-GB" sz="2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22058"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1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of which…</a:t>
                      </a:r>
                      <a:endParaRPr lang="en-GB" sz="28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GB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22058"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Public</a:t>
                      </a:r>
                      <a:r>
                        <a:rPr lang="en-GB" sz="2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only contracts</a:t>
                      </a:r>
                      <a:endParaRPr lang="en-GB" sz="28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£1.268m</a:t>
                      </a:r>
                      <a:endParaRPr lang="en-GB" sz="2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98022">
                <a:tc>
                  <a:txBody>
                    <a:bodyPr/>
                    <a:lstStyle/>
                    <a:p>
                      <a:pPr algn="l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GB" sz="12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22058"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Community </a:t>
                      </a:r>
                      <a:r>
                        <a:rPr lang="en-GB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Transport grants</a:t>
                      </a:r>
                      <a:endParaRPr lang="en-GB" sz="28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£0.376m</a:t>
                      </a:r>
                      <a:endParaRPr lang="en-GB" sz="2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1405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5"/>
          <p:cNvGrpSpPr>
            <a:grpSpLocks/>
          </p:cNvGrpSpPr>
          <p:nvPr/>
        </p:nvGrpSpPr>
        <p:grpSpPr bwMode="auto">
          <a:xfrm>
            <a:off x="-7938" y="115888"/>
            <a:ext cx="9144001" cy="720725"/>
            <a:chOff x="-7950" y="116632"/>
            <a:chExt cx="9144000" cy="720080"/>
          </a:xfrm>
        </p:grpSpPr>
        <p:sp>
          <p:nvSpPr>
            <p:cNvPr id="6148" name="Text Box 10"/>
            <p:cNvSpPr txBox="1">
              <a:spLocks noChangeArrowheads="1"/>
            </p:cNvSpPr>
            <p:nvPr/>
          </p:nvSpPr>
          <p:spPr bwMode="auto">
            <a:xfrm>
              <a:off x="-7950" y="116632"/>
              <a:ext cx="9144000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/>
              <a:r>
                <a:rPr lang="en-GB" altLang="en-US" sz="4000" b="1" dirty="0" smtClean="0">
                  <a:solidFill>
                    <a:srgbClr val="492F92"/>
                  </a:solidFill>
                  <a:latin typeface="Ebrima" pitchFamily="2" charset="0"/>
                  <a:ea typeface="Ebrima" pitchFamily="2" charset="0"/>
                  <a:cs typeface="Ebrima" pitchFamily="2" charset="0"/>
                </a:rPr>
                <a:t>16/17 Contracts and Grants</a:t>
              </a:r>
              <a:endParaRPr lang="en-GB" altLang="en-US" sz="4000" b="1" dirty="0">
                <a:solidFill>
                  <a:srgbClr val="492F92"/>
                </a:solidFill>
                <a:latin typeface="Ebrima" pitchFamily="2" charset="0"/>
                <a:ea typeface="Ebrima" pitchFamily="2" charset="0"/>
                <a:cs typeface="Ebrima" pitchFamily="2" charset="0"/>
              </a:endParaRPr>
            </a:p>
          </p:txBody>
        </p:sp>
        <p:cxnSp>
          <p:nvCxnSpPr>
            <p:cNvPr id="8" name="Straight Connector 7"/>
            <p:cNvCxnSpPr/>
            <p:nvPr/>
          </p:nvCxnSpPr>
          <p:spPr bwMode="auto">
            <a:xfrm>
              <a:off x="971600" y="835152"/>
              <a:ext cx="7200000" cy="0"/>
            </a:xfrm>
            <a:prstGeom prst="line">
              <a:avLst/>
            </a:prstGeom>
            <a:ln w="50800" cap="rnd">
              <a:gradFill flip="none" rotWithShape="1">
                <a:gsLst>
                  <a:gs pos="0">
                    <a:srgbClr val="492F92"/>
                  </a:gs>
                  <a:gs pos="50000">
                    <a:schemeClr val="bg1"/>
                  </a:gs>
                  <a:gs pos="100000">
                    <a:srgbClr val="007C4D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6546151"/>
              </p:ext>
            </p:extLst>
          </p:nvPr>
        </p:nvGraphicFramePr>
        <p:xfrm>
          <a:off x="196932" y="1772816"/>
          <a:ext cx="8623540" cy="3852428"/>
        </p:xfrm>
        <a:graphic>
          <a:graphicData uri="http://schemas.openxmlformats.org/drawingml/2006/table">
            <a:tbl>
              <a:tblPr firstRow="1" firstCol="1" bandRow="1"/>
              <a:tblGrid>
                <a:gridCol w="6905876"/>
                <a:gridCol w="1717664"/>
              </a:tblGrid>
              <a:tr h="522058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New</a:t>
                      </a:r>
                      <a:r>
                        <a:rPr lang="en-GB" sz="2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Public and</a:t>
                      </a:r>
                      <a:r>
                        <a:rPr lang="en-GB" sz="2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Home-to-School contracts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£13.286m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22058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Sutherland contracts (let 2015)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£1.252m</a:t>
                      </a:r>
                      <a:endParaRPr lang="en-GB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22058"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Public and Home-to-School</a:t>
                      </a:r>
                      <a:endParaRPr lang="en-GB" sz="2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£14.538m</a:t>
                      </a:r>
                      <a:endParaRPr lang="en-GB" sz="2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22058"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1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of which…</a:t>
                      </a:r>
                      <a:endParaRPr lang="en-GB" sz="28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GB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22058"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Public</a:t>
                      </a:r>
                      <a:r>
                        <a:rPr lang="en-GB" sz="2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only contracts </a:t>
                      </a:r>
                      <a:r>
                        <a:rPr lang="en-GB" sz="2800" b="0" i="0" u="none" strike="noStrike" baseline="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non-statutory</a:t>
                      </a:r>
                      <a:endParaRPr lang="en-GB" sz="28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8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£1.268m</a:t>
                      </a:r>
                      <a:endParaRPr lang="en-GB" sz="28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98022">
                <a:tc>
                  <a:txBody>
                    <a:bodyPr/>
                    <a:lstStyle/>
                    <a:p>
                      <a:pPr algn="l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GB" sz="12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22058"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Community </a:t>
                      </a:r>
                      <a:r>
                        <a:rPr lang="en-GB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Transport grants  </a:t>
                      </a:r>
                      <a:r>
                        <a:rPr lang="en-GB" sz="28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non</a:t>
                      </a:r>
                      <a:r>
                        <a:rPr lang="en-GB" sz="2800" b="0" i="0" u="none" strike="noStrike" baseline="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en-GB" sz="28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statutory</a:t>
                      </a:r>
                      <a:endParaRPr lang="en-GB" sz="28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8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£0.376m</a:t>
                      </a:r>
                      <a:endParaRPr lang="en-GB" sz="28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22058"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non-statutory</a:t>
                      </a:r>
                      <a:endParaRPr lang="en-GB" sz="2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8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£1.644m</a:t>
                      </a:r>
                      <a:endParaRPr lang="en-GB" sz="2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840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5"/>
          <p:cNvGrpSpPr>
            <a:grpSpLocks/>
          </p:cNvGrpSpPr>
          <p:nvPr/>
        </p:nvGrpSpPr>
        <p:grpSpPr bwMode="auto">
          <a:xfrm>
            <a:off x="-7938" y="115888"/>
            <a:ext cx="9144001" cy="720725"/>
            <a:chOff x="-7950" y="116632"/>
            <a:chExt cx="9144000" cy="720080"/>
          </a:xfrm>
        </p:grpSpPr>
        <p:sp>
          <p:nvSpPr>
            <p:cNvPr id="6148" name="Text Box 10"/>
            <p:cNvSpPr txBox="1">
              <a:spLocks noChangeArrowheads="1"/>
            </p:cNvSpPr>
            <p:nvPr/>
          </p:nvSpPr>
          <p:spPr bwMode="auto">
            <a:xfrm>
              <a:off x="-7950" y="116632"/>
              <a:ext cx="9144000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/>
              <a:r>
                <a:rPr lang="en-GB" altLang="en-US" sz="4000" b="1" dirty="0" smtClean="0">
                  <a:solidFill>
                    <a:srgbClr val="492F92"/>
                  </a:solidFill>
                  <a:latin typeface="Ebrima" pitchFamily="2" charset="0"/>
                  <a:ea typeface="Ebrima" pitchFamily="2" charset="0"/>
                  <a:cs typeface="Ebrima" pitchFamily="2" charset="0"/>
                </a:rPr>
                <a:t>Future Options 1</a:t>
              </a:r>
              <a:endParaRPr lang="en-GB" altLang="en-US" sz="4000" b="1" dirty="0">
                <a:solidFill>
                  <a:srgbClr val="492F92"/>
                </a:solidFill>
                <a:latin typeface="Ebrima" pitchFamily="2" charset="0"/>
                <a:ea typeface="Ebrima" pitchFamily="2" charset="0"/>
                <a:cs typeface="Ebrima" pitchFamily="2" charset="0"/>
              </a:endParaRPr>
            </a:p>
          </p:txBody>
        </p:sp>
        <p:cxnSp>
          <p:nvCxnSpPr>
            <p:cNvPr id="8" name="Straight Connector 7"/>
            <p:cNvCxnSpPr/>
            <p:nvPr/>
          </p:nvCxnSpPr>
          <p:spPr bwMode="auto">
            <a:xfrm>
              <a:off x="971600" y="835152"/>
              <a:ext cx="7200000" cy="0"/>
            </a:xfrm>
            <a:prstGeom prst="line">
              <a:avLst/>
            </a:prstGeom>
            <a:ln w="50800" cap="rnd">
              <a:gradFill flip="none" rotWithShape="1">
                <a:gsLst>
                  <a:gs pos="0">
                    <a:srgbClr val="492F92"/>
                  </a:gs>
                  <a:gs pos="50000">
                    <a:schemeClr val="bg1"/>
                  </a:gs>
                  <a:gs pos="100000">
                    <a:srgbClr val="007C4D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66" y="951308"/>
            <a:ext cx="8744991" cy="5734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1192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5"/>
          <p:cNvGrpSpPr>
            <a:grpSpLocks/>
          </p:cNvGrpSpPr>
          <p:nvPr/>
        </p:nvGrpSpPr>
        <p:grpSpPr bwMode="auto">
          <a:xfrm>
            <a:off x="-7938" y="115888"/>
            <a:ext cx="9144001" cy="720725"/>
            <a:chOff x="-7950" y="116632"/>
            <a:chExt cx="9144000" cy="720080"/>
          </a:xfrm>
        </p:grpSpPr>
        <p:sp>
          <p:nvSpPr>
            <p:cNvPr id="6148" name="Text Box 10"/>
            <p:cNvSpPr txBox="1">
              <a:spLocks noChangeArrowheads="1"/>
            </p:cNvSpPr>
            <p:nvPr/>
          </p:nvSpPr>
          <p:spPr bwMode="auto">
            <a:xfrm>
              <a:off x="-7950" y="116632"/>
              <a:ext cx="9144000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/>
              <a:r>
                <a:rPr lang="en-GB" altLang="en-US" sz="4000" b="1" dirty="0" smtClean="0">
                  <a:solidFill>
                    <a:srgbClr val="492F92"/>
                  </a:solidFill>
                  <a:latin typeface="Ebrima" pitchFamily="2" charset="0"/>
                  <a:ea typeface="Ebrima" pitchFamily="2" charset="0"/>
                  <a:cs typeface="Ebrima" pitchFamily="2" charset="0"/>
                </a:rPr>
                <a:t>Future Options 2</a:t>
              </a:r>
              <a:endParaRPr lang="en-GB" altLang="en-US" sz="4000" b="1" dirty="0">
                <a:solidFill>
                  <a:srgbClr val="492F92"/>
                </a:solidFill>
                <a:latin typeface="Ebrima" pitchFamily="2" charset="0"/>
                <a:ea typeface="Ebrima" pitchFamily="2" charset="0"/>
                <a:cs typeface="Ebrima" pitchFamily="2" charset="0"/>
              </a:endParaRPr>
            </a:p>
          </p:txBody>
        </p:sp>
        <p:cxnSp>
          <p:nvCxnSpPr>
            <p:cNvPr id="8" name="Straight Connector 7"/>
            <p:cNvCxnSpPr/>
            <p:nvPr/>
          </p:nvCxnSpPr>
          <p:spPr bwMode="auto">
            <a:xfrm>
              <a:off x="971600" y="835152"/>
              <a:ext cx="7200000" cy="0"/>
            </a:xfrm>
            <a:prstGeom prst="line">
              <a:avLst/>
            </a:prstGeom>
            <a:ln w="50800" cap="rnd">
              <a:gradFill flip="none" rotWithShape="1">
                <a:gsLst>
                  <a:gs pos="0">
                    <a:srgbClr val="492F92"/>
                  </a:gs>
                  <a:gs pos="50000">
                    <a:schemeClr val="bg1"/>
                  </a:gs>
                  <a:gs pos="100000">
                    <a:srgbClr val="007C4D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824" y="980728"/>
            <a:ext cx="8470473" cy="5779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5673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5"/>
          <p:cNvGrpSpPr>
            <a:grpSpLocks/>
          </p:cNvGrpSpPr>
          <p:nvPr/>
        </p:nvGrpSpPr>
        <p:grpSpPr bwMode="auto">
          <a:xfrm>
            <a:off x="-7938" y="115888"/>
            <a:ext cx="9144001" cy="720725"/>
            <a:chOff x="-7950" y="116632"/>
            <a:chExt cx="9144000" cy="720080"/>
          </a:xfrm>
        </p:grpSpPr>
        <p:sp>
          <p:nvSpPr>
            <p:cNvPr id="6148" name="Text Box 10"/>
            <p:cNvSpPr txBox="1">
              <a:spLocks noChangeArrowheads="1"/>
            </p:cNvSpPr>
            <p:nvPr/>
          </p:nvSpPr>
          <p:spPr bwMode="auto">
            <a:xfrm>
              <a:off x="-7950" y="116632"/>
              <a:ext cx="9144000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/>
              <a:r>
                <a:rPr lang="en-GB" altLang="en-US" sz="4000" b="1" dirty="0" smtClean="0">
                  <a:solidFill>
                    <a:srgbClr val="492F92"/>
                  </a:solidFill>
                  <a:latin typeface="Ebrima" pitchFamily="2" charset="0"/>
                  <a:ea typeface="Ebrima" pitchFamily="2" charset="0"/>
                  <a:cs typeface="Ebrima" pitchFamily="2" charset="0"/>
                </a:rPr>
                <a:t>Future Options 3</a:t>
              </a:r>
              <a:endParaRPr lang="en-GB" altLang="en-US" sz="4000" b="1" dirty="0">
                <a:solidFill>
                  <a:srgbClr val="492F92"/>
                </a:solidFill>
                <a:latin typeface="Ebrima" pitchFamily="2" charset="0"/>
                <a:ea typeface="Ebrima" pitchFamily="2" charset="0"/>
                <a:cs typeface="Ebrima" pitchFamily="2" charset="0"/>
              </a:endParaRPr>
            </a:p>
          </p:txBody>
        </p:sp>
        <p:cxnSp>
          <p:nvCxnSpPr>
            <p:cNvPr id="8" name="Straight Connector 7"/>
            <p:cNvCxnSpPr/>
            <p:nvPr/>
          </p:nvCxnSpPr>
          <p:spPr bwMode="auto">
            <a:xfrm>
              <a:off x="971600" y="835152"/>
              <a:ext cx="7200000" cy="0"/>
            </a:xfrm>
            <a:prstGeom prst="line">
              <a:avLst/>
            </a:prstGeom>
            <a:ln w="50800" cap="rnd">
              <a:gradFill flip="none" rotWithShape="1">
                <a:gsLst>
                  <a:gs pos="0">
                    <a:srgbClr val="492F92"/>
                  </a:gs>
                  <a:gs pos="50000">
                    <a:schemeClr val="bg1"/>
                  </a:gs>
                  <a:gs pos="100000">
                    <a:srgbClr val="007C4D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351" y="980728"/>
            <a:ext cx="8763421" cy="5472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6476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5"/>
          <p:cNvGrpSpPr>
            <a:grpSpLocks/>
          </p:cNvGrpSpPr>
          <p:nvPr/>
        </p:nvGrpSpPr>
        <p:grpSpPr bwMode="auto">
          <a:xfrm>
            <a:off x="-7938" y="115888"/>
            <a:ext cx="9121095" cy="719163"/>
            <a:chOff x="-7950" y="116632"/>
            <a:chExt cx="9144000" cy="718520"/>
          </a:xfrm>
        </p:grpSpPr>
        <p:sp>
          <p:nvSpPr>
            <p:cNvPr id="6148" name="Text Box 10"/>
            <p:cNvSpPr txBox="1">
              <a:spLocks noChangeArrowheads="1"/>
            </p:cNvSpPr>
            <p:nvPr/>
          </p:nvSpPr>
          <p:spPr bwMode="auto">
            <a:xfrm>
              <a:off x="-7950" y="116632"/>
              <a:ext cx="9144000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/>
              <a:r>
                <a:rPr lang="en-GB" altLang="en-US" sz="4000" b="1" dirty="0" smtClean="0">
                  <a:solidFill>
                    <a:srgbClr val="492F92"/>
                  </a:solidFill>
                  <a:latin typeface="Ebrima" pitchFamily="2" charset="0"/>
                  <a:ea typeface="Ebrima" pitchFamily="2" charset="0"/>
                  <a:cs typeface="Ebrima" pitchFamily="2" charset="0"/>
                </a:rPr>
                <a:t>Glenelg and </a:t>
              </a:r>
              <a:r>
                <a:rPr lang="en-GB" altLang="en-US" sz="4000" b="1" dirty="0" err="1" smtClean="0">
                  <a:solidFill>
                    <a:srgbClr val="492F92"/>
                  </a:solidFill>
                  <a:latin typeface="Ebrima" pitchFamily="2" charset="0"/>
                  <a:ea typeface="Ebrima" pitchFamily="2" charset="0"/>
                  <a:cs typeface="Ebrima" pitchFamily="2" charset="0"/>
                </a:rPr>
                <a:t>Arnisdale</a:t>
              </a:r>
              <a:r>
                <a:rPr lang="en-GB" altLang="en-US" sz="4000" b="1" dirty="0" smtClean="0">
                  <a:solidFill>
                    <a:srgbClr val="492F92"/>
                  </a:solidFill>
                  <a:latin typeface="Ebrima" pitchFamily="2" charset="0"/>
                  <a:ea typeface="Ebrima" pitchFamily="2" charset="0"/>
                  <a:cs typeface="Ebrima" pitchFamily="2" charset="0"/>
                </a:rPr>
                <a:t> BUG</a:t>
              </a:r>
              <a:endParaRPr lang="en-GB" altLang="en-US" sz="4000" b="1" dirty="0">
                <a:solidFill>
                  <a:srgbClr val="492F92"/>
                </a:solidFill>
                <a:latin typeface="Ebrima" pitchFamily="2" charset="0"/>
                <a:ea typeface="Ebrima" pitchFamily="2" charset="0"/>
                <a:cs typeface="Ebrima" pitchFamily="2" charset="0"/>
              </a:endParaRPr>
            </a:p>
          </p:txBody>
        </p:sp>
        <p:cxnSp>
          <p:nvCxnSpPr>
            <p:cNvPr id="8" name="Straight Connector 7"/>
            <p:cNvCxnSpPr/>
            <p:nvPr/>
          </p:nvCxnSpPr>
          <p:spPr bwMode="auto">
            <a:xfrm>
              <a:off x="971600" y="835152"/>
              <a:ext cx="7200000" cy="0"/>
            </a:xfrm>
            <a:prstGeom prst="line">
              <a:avLst/>
            </a:prstGeom>
            <a:ln w="50800" cap="rnd">
              <a:gradFill flip="none" rotWithShape="1">
                <a:gsLst>
                  <a:gs pos="0">
                    <a:srgbClr val="492F92"/>
                  </a:gs>
                  <a:gs pos="50000">
                    <a:schemeClr val="bg1"/>
                  </a:gs>
                  <a:gs pos="100000">
                    <a:srgbClr val="007C4D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809625" y="1125538"/>
            <a:ext cx="7794625" cy="521989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marL="457200" indent="-457200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2800" dirty="0" smtClean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Supported by HC CT grant (£3,100/yr) </a:t>
            </a:r>
          </a:p>
          <a:p>
            <a:pPr marL="457200" indent="-457200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2800" dirty="0" smtClean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Public </a:t>
            </a:r>
            <a:r>
              <a:rPr lang="en-GB" sz="2800" dirty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service open to all</a:t>
            </a:r>
          </a:p>
          <a:p>
            <a:pPr marL="457200" indent="-457200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2800" dirty="0" smtClean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Subsidised taxi connects with commercial network (</a:t>
            </a:r>
            <a:r>
              <a:rPr lang="en-GB" sz="2800" dirty="0" err="1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</a:t>
            </a:r>
            <a:r>
              <a:rPr lang="en-GB" sz="2800" dirty="0" err="1" smtClean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itylink</a:t>
            </a:r>
            <a:r>
              <a:rPr lang="en-GB" sz="2800" dirty="0" smtClean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) at </a:t>
            </a:r>
            <a:r>
              <a:rPr lang="en-GB" sz="2800" dirty="0" err="1" smtClean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Shiel</a:t>
            </a:r>
            <a:r>
              <a:rPr lang="en-GB" sz="2800" dirty="0" smtClean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Bridge</a:t>
            </a:r>
          </a:p>
          <a:p>
            <a:pPr marL="457200" indent="-457200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2800" dirty="0" smtClean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Operates evenings complementing contracted bus service (runs mornings only) </a:t>
            </a:r>
          </a:p>
          <a:p>
            <a:pPr marL="457200" indent="-457200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2800" dirty="0" smtClean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Tickets available from village shop (£3)</a:t>
            </a:r>
          </a:p>
          <a:p>
            <a:pPr marL="457200" indent="-457200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2800" dirty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G</a:t>
            </a:r>
            <a:r>
              <a:rPr lang="en-GB" sz="2800" dirty="0" smtClean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rant £3,100 vs bus contract to Kyle £28K</a:t>
            </a:r>
          </a:p>
          <a:p>
            <a:pPr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GB" sz="2800" dirty="0">
              <a:solidFill>
                <a:prstClr val="black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GB" sz="2800" dirty="0" smtClean="0">
              <a:solidFill>
                <a:prstClr val="black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GB" sz="2800" dirty="0">
              <a:solidFill>
                <a:prstClr val="black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GB" sz="2800" dirty="0" smtClean="0">
              <a:solidFill>
                <a:prstClr val="black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GB" sz="2800" dirty="0">
              <a:solidFill>
                <a:prstClr val="black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GB" sz="2800" dirty="0" smtClean="0">
              <a:solidFill>
                <a:prstClr val="black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pic>
        <p:nvPicPr>
          <p:cNvPr id="6" name="Picture 5" descr="http://www.glenelg.co.uk/wp-content/uploads/2013/10/BUG-poster.jpe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66" t="33093" r="15083" b="48123"/>
          <a:stretch/>
        </p:blipFill>
        <p:spPr bwMode="auto">
          <a:xfrm>
            <a:off x="395536" y="4414930"/>
            <a:ext cx="5832648" cy="206084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221088"/>
            <a:ext cx="2681115" cy="1775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2523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795652" y="980728"/>
            <a:ext cx="7650807" cy="429348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marL="457200" indent="-457200" fontAlgn="auto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2800" dirty="0" smtClean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HC CT grant (£30k, approx. 10% total inc.) </a:t>
            </a:r>
          </a:p>
          <a:p>
            <a:pPr marL="457200" indent="-457200" fontAlgn="auto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2800" dirty="0" smtClean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Also supported by Lottery, NHS, etc.</a:t>
            </a:r>
          </a:p>
          <a:p>
            <a:pPr marL="457200" indent="-457200" fontAlgn="auto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2800" dirty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E</a:t>
            </a:r>
            <a:r>
              <a:rPr lang="en-GB" sz="2800" dirty="0" smtClean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lderly, disabled, no access to transport</a:t>
            </a:r>
          </a:p>
          <a:p>
            <a:pPr marL="457200" indent="-457200" fontAlgn="auto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2800" dirty="0" smtClean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1600 members; 160 volunteers; 7 staff (5FTE) </a:t>
            </a:r>
          </a:p>
          <a:p>
            <a:pPr marL="457200" indent="-457200" fontAlgn="auto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2800" dirty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</a:t>
            </a:r>
            <a:r>
              <a:rPr lang="en-GB" sz="2800" dirty="0" smtClean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ommunity Car scheme (members only) </a:t>
            </a:r>
          </a:p>
          <a:p>
            <a:pPr marL="457200" indent="-457200" fontAlgn="auto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2800" dirty="0" smtClean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s19 (members only) day care/ activities</a:t>
            </a:r>
          </a:p>
          <a:p>
            <a:pPr marL="457200" indent="-457200" fontAlgn="auto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2800" dirty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</a:t>
            </a:r>
            <a:r>
              <a:rPr lang="en-GB" sz="2800" dirty="0" smtClean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22 dial-a-bus (public can access) </a:t>
            </a:r>
          </a:p>
          <a:p>
            <a:pPr marL="457200" indent="-457200" fontAlgn="auto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2800" dirty="0" smtClean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3 wheelchair accessible vehicles</a:t>
            </a:r>
          </a:p>
          <a:p>
            <a:pPr marL="457200" indent="-457200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GB" sz="2800" dirty="0">
              <a:solidFill>
                <a:prstClr val="black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457200" indent="-457200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GB" sz="2800" dirty="0" smtClean="0">
              <a:solidFill>
                <a:prstClr val="black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7233" y="4653136"/>
            <a:ext cx="3645422" cy="205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/>
          <p:nvPr/>
        </p:nvPicPr>
        <p:blipFill rotWithShape="1">
          <a:blip r:embed="rId4"/>
          <a:srcRect l="33294" t="10992" r="21962" b="12901"/>
          <a:stretch/>
        </p:blipFill>
        <p:spPr bwMode="auto">
          <a:xfrm>
            <a:off x="6876256" y="3789040"/>
            <a:ext cx="1907704" cy="253486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623094"/>
            <a:ext cx="2221577" cy="1988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Group 5"/>
          <p:cNvGrpSpPr>
            <a:grpSpLocks/>
          </p:cNvGrpSpPr>
          <p:nvPr/>
        </p:nvGrpSpPr>
        <p:grpSpPr bwMode="auto">
          <a:xfrm>
            <a:off x="513687" y="131626"/>
            <a:ext cx="8603967" cy="720725"/>
            <a:chOff x="-7950" y="116632"/>
            <a:chExt cx="9144000" cy="720080"/>
          </a:xfrm>
        </p:grpSpPr>
        <p:sp>
          <p:nvSpPr>
            <p:cNvPr id="10" name="Text Box 10"/>
            <p:cNvSpPr txBox="1">
              <a:spLocks noChangeArrowheads="1"/>
            </p:cNvSpPr>
            <p:nvPr/>
          </p:nvSpPr>
          <p:spPr bwMode="auto">
            <a:xfrm>
              <a:off x="-7950" y="116632"/>
              <a:ext cx="9144000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/>
              <a:r>
                <a:rPr lang="en-GB" altLang="en-US" sz="4000" b="1" dirty="0" smtClean="0">
                  <a:solidFill>
                    <a:srgbClr val="492F92"/>
                  </a:solidFill>
                  <a:latin typeface="Ebrima" pitchFamily="2" charset="0"/>
                  <a:ea typeface="Ebrima" pitchFamily="2" charset="0"/>
                  <a:cs typeface="Ebrima" pitchFamily="2" charset="0"/>
                </a:rPr>
                <a:t>Badenoch &amp; Strathspey CTC</a:t>
              </a:r>
              <a:endParaRPr lang="en-GB" altLang="en-US" sz="4000" b="1" dirty="0">
                <a:solidFill>
                  <a:srgbClr val="492F92"/>
                </a:solidFill>
                <a:latin typeface="Ebrima" pitchFamily="2" charset="0"/>
                <a:ea typeface="Ebrima" pitchFamily="2" charset="0"/>
                <a:cs typeface="Ebrima" pitchFamily="2" charset="0"/>
              </a:endParaRPr>
            </a:p>
          </p:txBody>
        </p:sp>
        <p:cxnSp>
          <p:nvCxnSpPr>
            <p:cNvPr id="11" name="Straight Connector 10"/>
            <p:cNvCxnSpPr/>
            <p:nvPr/>
          </p:nvCxnSpPr>
          <p:spPr bwMode="auto">
            <a:xfrm>
              <a:off x="971600" y="835152"/>
              <a:ext cx="7200000" cy="0"/>
            </a:xfrm>
            <a:prstGeom prst="line">
              <a:avLst/>
            </a:prstGeom>
            <a:ln w="50800" cap="rnd">
              <a:gradFill flip="none" rotWithShape="1">
                <a:gsLst>
                  <a:gs pos="0">
                    <a:srgbClr val="492F92"/>
                  </a:gs>
                  <a:gs pos="50000">
                    <a:schemeClr val="bg1"/>
                  </a:gs>
                  <a:gs pos="100000">
                    <a:srgbClr val="007C4D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221678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795652" y="980728"/>
            <a:ext cx="7650807" cy="51614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marL="457200" indent="-457200" fontAlgn="auto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2800" dirty="0" smtClean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Social inclusion focus – transport is “enabler”</a:t>
            </a:r>
          </a:p>
          <a:p>
            <a:pPr marL="457200" indent="-457200" fontAlgn="auto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2800" dirty="0" smtClean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“Door to door is best in rural areas”</a:t>
            </a:r>
          </a:p>
          <a:p>
            <a:pPr marL="457200" indent="-457200" fontAlgn="auto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2800" dirty="0" smtClean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Operation requires full time coordination</a:t>
            </a:r>
          </a:p>
          <a:p>
            <a:pPr marL="457200" indent="-457200" fontAlgn="auto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2800" dirty="0" smtClean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Reliance on volunteers limits capacity to  expand regular services</a:t>
            </a:r>
          </a:p>
          <a:p>
            <a:pPr marL="457200" indent="-457200" fontAlgn="auto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2800" dirty="0" smtClean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s22 attracts grants and reimbursements, but regulation</a:t>
            </a:r>
            <a:r>
              <a:rPr lang="en-GB" sz="2800" dirty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n-GB" sz="2800" dirty="0" smtClean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and bureaucracy</a:t>
            </a:r>
          </a:p>
          <a:p>
            <a:pPr marL="457200" indent="-457200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GB" sz="2800" dirty="0">
              <a:solidFill>
                <a:prstClr val="black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457200" indent="-457200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GB" sz="2800" dirty="0">
              <a:solidFill>
                <a:prstClr val="black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457200" indent="-457200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GB" sz="2800" dirty="0">
              <a:solidFill>
                <a:prstClr val="black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457200" indent="-457200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GB" sz="2800" dirty="0">
              <a:solidFill>
                <a:prstClr val="black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457200" indent="-457200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GB" sz="2800" dirty="0">
              <a:solidFill>
                <a:prstClr val="black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457200" indent="-457200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GB" sz="2800" dirty="0" smtClean="0">
              <a:solidFill>
                <a:prstClr val="black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pic>
        <p:nvPicPr>
          <p:cNvPr id="1030" name="Picture 6" descr="http://www.ct4u.co.uk/images/Sara%20and%20Dorothy%2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6475" y="3561434"/>
            <a:ext cx="2204679" cy="2939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http://lh3.googleusercontent.com/-bI1AnJuL_zw/VDEyKdFU29I/AAAAAAAAAHo/1yuJJhrbRa4/s200/IMG_228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1949" y="4005064"/>
            <a:ext cx="1849255" cy="2465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481" y="4608090"/>
            <a:ext cx="2481187" cy="1860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3801" y="4258232"/>
            <a:ext cx="2612448" cy="1959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8" name="Group 5"/>
          <p:cNvGrpSpPr>
            <a:grpSpLocks/>
          </p:cNvGrpSpPr>
          <p:nvPr/>
        </p:nvGrpSpPr>
        <p:grpSpPr bwMode="auto">
          <a:xfrm>
            <a:off x="513687" y="131626"/>
            <a:ext cx="8603967" cy="720725"/>
            <a:chOff x="-7950" y="116632"/>
            <a:chExt cx="9144000" cy="720080"/>
          </a:xfrm>
        </p:grpSpPr>
        <p:sp>
          <p:nvSpPr>
            <p:cNvPr id="19" name="Text Box 10"/>
            <p:cNvSpPr txBox="1">
              <a:spLocks noChangeArrowheads="1"/>
            </p:cNvSpPr>
            <p:nvPr/>
          </p:nvSpPr>
          <p:spPr bwMode="auto">
            <a:xfrm>
              <a:off x="-7950" y="116632"/>
              <a:ext cx="9144000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/>
              <a:r>
                <a:rPr lang="en-GB" altLang="en-US" sz="4000" b="1" dirty="0" smtClean="0">
                  <a:solidFill>
                    <a:srgbClr val="492F92"/>
                  </a:solidFill>
                  <a:latin typeface="Ebrima" pitchFamily="2" charset="0"/>
                  <a:ea typeface="Ebrima" pitchFamily="2" charset="0"/>
                  <a:cs typeface="Ebrima" pitchFamily="2" charset="0"/>
                </a:rPr>
                <a:t>Badenoch &amp; Strathspey CTC</a:t>
              </a:r>
              <a:endParaRPr lang="en-GB" altLang="en-US" sz="4000" b="1" dirty="0">
                <a:solidFill>
                  <a:srgbClr val="492F92"/>
                </a:solidFill>
                <a:latin typeface="Ebrima" pitchFamily="2" charset="0"/>
                <a:ea typeface="Ebrima" pitchFamily="2" charset="0"/>
                <a:cs typeface="Ebrima" pitchFamily="2" charset="0"/>
              </a:endParaRPr>
            </a:p>
          </p:txBody>
        </p:sp>
        <p:cxnSp>
          <p:nvCxnSpPr>
            <p:cNvPr id="20" name="Straight Connector 19"/>
            <p:cNvCxnSpPr/>
            <p:nvPr/>
          </p:nvCxnSpPr>
          <p:spPr bwMode="auto">
            <a:xfrm>
              <a:off x="971600" y="835152"/>
              <a:ext cx="7200000" cy="0"/>
            </a:xfrm>
            <a:prstGeom prst="line">
              <a:avLst/>
            </a:prstGeom>
            <a:ln w="50800" cap="rnd">
              <a:gradFill flip="none" rotWithShape="1">
                <a:gsLst>
                  <a:gs pos="0">
                    <a:srgbClr val="492F92"/>
                  </a:gs>
                  <a:gs pos="50000">
                    <a:schemeClr val="bg1"/>
                  </a:gs>
                  <a:gs pos="100000">
                    <a:srgbClr val="007C4D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040738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Text Box 10"/>
          <p:cNvSpPr txBox="1">
            <a:spLocks noChangeArrowheads="1"/>
          </p:cNvSpPr>
          <p:nvPr/>
        </p:nvSpPr>
        <p:spPr bwMode="auto">
          <a:xfrm>
            <a:off x="508756" y="126532"/>
            <a:ext cx="8396362" cy="708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GB" altLang="en-US" sz="4000" b="1" dirty="0" smtClean="0">
                <a:solidFill>
                  <a:srgbClr val="492F92"/>
                </a:solidFill>
                <a:latin typeface="Ebrima" pitchFamily="2" charset="0"/>
                <a:ea typeface="Ebrima" pitchFamily="2" charset="0"/>
                <a:cs typeface="Ebrima" pitchFamily="2" charset="0"/>
              </a:rPr>
              <a:t>Other Public Transport</a:t>
            </a:r>
            <a:endParaRPr lang="en-GB" altLang="en-US" sz="4000" b="1" dirty="0">
              <a:solidFill>
                <a:srgbClr val="492F92"/>
              </a:solidFill>
              <a:latin typeface="Ebrima" pitchFamily="2" charset="0"/>
              <a:ea typeface="Ebrima" pitchFamily="2" charset="0"/>
              <a:cs typeface="Ebrima" pitchFamily="2" charset="0"/>
            </a:endParaRPr>
          </a:p>
        </p:txBody>
      </p: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809625" y="1125538"/>
            <a:ext cx="7794625" cy="448738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u="sng" dirty="0" smtClean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Contracted Ferries (£0.2m)</a:t>
            </a:r>
          </a:p>
          <a:p>
            <a:pPr marL="457200" indent="-457200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2800" dirty="0" smtClean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Fort William – Camusnagaul (£70K)</a:t>
            </a:r>
          </a:p>
          <a:p>
            <a:pPr marL="457200" indent="-457200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2800" dirty="0" err="1" smtClean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Nigg</a:t>
            </a:r>
            <a:r>
              <a:rPr lang="en-GB" sz="2800" dirty="0" smtClean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– Cromarty (£48K)</a:t>
            </a:r>
          </a:p>
          <a:p>
            <a:pPr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GB" sz="2800" dirty="0" smtClean="0">
              <a:solidFill>
                <a:prstClr val="black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(</a:t>
            </a:r>
            <a:r>
              <a:rPr lang="en-GB" sz="2800" dirty="0" smtClean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Mallaig – </a:t>
            </a:r>
            <a:r>
              <a:rPr lang="en-GB" sz="2800" dirty="0" err="1" smtClean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Inverie</a:t>
            </a:r>
            <a:r>
              <a:rPr lang="en-GB" sz="2800" dirty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:</a:t>
            </a:r>
            <a:r>
              <a:rPr lang="en-GB" sz="2800" dirty="0" smtClean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lifeline service £75K) </a:t>
            </a:r>
          </a:p>
          <a:p>
            <a:pPr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GB" sz="2800" dirty="0">
              <a:solidFill>
                <a:prstClr val="black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u="sng" dirty="0" smtClean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Concessionary Fares (£0.21m)</a:t>
            </a:r>
            <a:endParaRPr lang="en-GB" sz="2800" u="sng" dirty="0">
              <a:solidFill>
                <a:prstClr val="black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457200" indent="-457200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2800" dirty="0" smtClean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Rail (£125K)</a:t>
            </a:r>
          </a:p>
          <a:p>
            <a:pPr marL="457200" indent="-457200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2800" dirty="0" smtClean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Ferries (£75K)</a:t>
            </a:r>
          </a:p>
          <a:p>
            <a:pPr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GB" sz="2800" dirty="0" smtClean="0">
              <a:solidFill>
                <a:prstClr val="black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 smtClean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(Subsidised Taxis – no bus – approx. £10K)</a:t>
            </a:r>
          </a:p>
          <a:p>
            <a:pPr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GB" sz="2800" dirty="0">
              <a:solidFill>
                <a:prstClr val="black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cxnSp>
        <p:nvCxnSpPr>
          <p:cNvPr id="6" name="Straight Connector 5"/>
          <p:cNvCxnSpPr/>
          <p:nvPr/>
        </p:nvCxnSpPr>
        <p:spPr bwMode="auto">
          <a:xfrm>
            <a:off x="1435386" y="850790"/>
            <a:ext cx="6774777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3371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10"/>
          <p:cNvSpPr txBox="1">
            <a:spLocks noChangeArrowheads="1"/>
          </p:cNvSpPr>
          <p:nvPr/>
        </p:nvSpPr>
        <p:spPr bwMode="auto">
          <a:xfrm>
            <a:off x="0" y="1587500"/>
            <a:ext cx="9144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GB" altLang="en-US" sz="4800" b="1" dirty="0" smtClean="0">
                <a:solidFill>
                  <a:srgbClr val="492F92"/>
                </a:solidFill>
                <a:latin typeface="Ebrima" pitchFamily="2" charset="0"/>
                <a:ea typeface="Ebrima" pitchFamily="2" charset="0"/>
                <a:cs typeface="Ebrima" pitchFamily="2" charset="0"/>
              </a:rPr>
              <a:t>Corran Ferry</a:t>
            </a:r>
            <a:endParaRPr lang="en-GB" altLang="en-US" sz="4800" b="1" dirty="0">
              <a:solidFill>
                <a:srgbClr val="492F92"/>
              </a:solidFill>
              <a:latin typeface="Ebrima" pitchFamily="2" charset="0"/>
              <a:ea typeface="Ebrima" pitchFamily="2" charset="0"/>
              <a:cs typeface="Ebrima" pitchFamily="2" charset="0"/>
            </a:endParaRPr>
          </a:p>
        </p:txBody>
      </p:sp>
      <p:cxnSp>
        <p:nvCxnSpPr>
          <p:cNvPr id="11" name="Straight Connector 10"/>
          <p:cNvCxnSpPr/>
          <p:nvPr/>
        </p:nvCxnSpPr>
        <p:spPr bwMode="auto">
          <a:xfrm>
            <a:off x="612000" y="3499644"/>
            <a:ext cx="7920000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2034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Text Box 10"/>
          <p:cNvSpPr txBox="1">
            <a:spLocks noChangeArrowheads="1"/>
          </p:cNvSpPr>
          <p:nvPr/>
        </p:nvSpPr>
        <p:spPr bwMode="auto">
          <a:xfrm>
            <a:off x="-7938" y="115888"/>
            <a:ext cx="10196562" cy="708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GB" altLang="en-US" sz="4000" b="1" dirty="0" smtClean="0">
                <a:solidFill>
                  <a:srgbClr val="492F92"/>
                </a:solidFill>
                <a:latin typeface="Ebrima" pitchFamily="2" charset="0"/>
                <a:ea typeface="Ebrima" pitchFamily="2" charset="0"/>
                <a:cs typeface="Ebrima" pitchFamily="2" charset="0"/>
              </a:rPr>
              <a:t>Transport Services </a:t>
            </a:r>
            <a:endParaRPr lang="en-GB" altLang="en-US" sz="4000" b="1" dirty="0">
              <a:solidFill>
                <a:srgbClr val="492F92"/>
              </a:solidFill>
              <a:latin typeface="Ebrima" pitchFamily="2" charset="0"/>
              <a:ea typeface="Ebrima" pitchFamily="2" charset="0"/>
              <a:cs typeface="Ebrima" pitchFamily="2" charset="0"/>
            </a:endParaRPr>
          </a:p>
        </p:txBody>
      </p: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809625" y="1125538"/>
            <a:ext cx="7794625" cy="33886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marL="457200" indent="-457200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GB" sz="2800" dirty="0" smtClean="0">
              <a:solidFill>
                <a:prstClr val="black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457200" indent="-457200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2800" dirty="0" smtClean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Statutory Quality Partnership</a:t>
            </a:r>
          </a:p>
          <a:p>
            <a:pPr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GB" sz="2800" dirty="0">
              <a:solidFill>
                <a:prstClr val="black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457200" indent="-457200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2800" dirty="0" smtClean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Local Transport Strategy</a:t>
            </a:r>
          </a:p>
          <a:p>
            <a:pPr marL="457200" indent="-457200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GB" sz="2800" dirty="0">
              <a:solidFill>
                <a:prstClr val="black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457200" indent="-457200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2800" dirty="0" smtClean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Public and Community Transport</a:t>
            </a:r>
          </a:p>
          <a:p>
            <a:pPr marL="457200" indent="-457200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GB" sz="2800" dirty="0" smtClean="0">
              <a:solidFill>
                <a:prstClr val="black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457200" indent="-457200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2800" dirty="0" smtClean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Corran Ferry</a:t>
            </a:r>
          </a:p>
          <a:p>
            <a:pPr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GB" sz="2800" dirty="0" smtClean="0">
              <a:solidFill>
                <a:prstClr val="black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cxnSp>
        <p:nvCxnSpPr>
          <p:cNvPr id="6" name="Straight Connector 5"/>
          <p:cNvCxnSpPr/>
          <p:nvPr/>
        </p:nvCxnSpPr>
        <p:spPr bwMode="auto">
          <a:xfrm>
            <a:off x="1435386" y="850790"/>
            <a:ext cx="6774777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9312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5"/>
          <p:cNvGrpSpPr>
            <a:grpSpLocks/>
          </p:cNvGrpSpPr>
          <p:nvPr/>
        </p:nvGrpSpPr>
        <p:grpSpPr bwMode="auto">
          <a:xfrm>
            <a:off x="-7938" y="115888"/>
            <a:ext cx="9144001" cy="720725"/>
            <a:chOff x="-7950" y="116632"/>
            <a:chExt cx="9144000" cy="720080"/>
          </a:xfrm>
        </p:grpSpPr>
        <p:sp>
          <p:nvSpPr>
            <p:cNvPr id="6148" name="Text Box 10"/>
            <p:cNvSpPr txBox="1">
              <a:spLocks noChangeArrowheads="1"/>
            </p:cNvSpPr>
            <p:nvPr/>
          </p:nvSpPr>
          <p:spPr bwMode="auto">
            <a:xfrm>
              <a:off x="-7950" y="116632"/>
              <a:ext cx="9144000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/>
              <a:endParaRPr lang="en-GB" altLang="en-US" sz="4000" b="1" dirty="0">
                <a:solidFill>
                  <a:srgbClr val="492F92"/>
                </a:solidFill>
                <a:latin typeface="Ebrima" pitchFamily="2" charset="0"/>
                <a:ea typeface="Ebrima" pitchFamily="2" charset="0"/>
                <a:cs typeface="Ebrima" pitchFamily="2" charset="0"/>
              </a:endParaRPr>
            </a:p>
          </p:txBody>
        </p:sp>
        <p:cxnSp>
          <p:nvCxnSpPr>
            <p:cNvPr id="8" name="Straight Connector 7"/>
            <p:cNvCxnSpPr/>
            <p:nvPr/>
          </p:nvCxnSpPr>
          <p:spPr bwMode="auto">
            <a:xfrm>
              <a:off x="971600" y="835152"/>
              <a:ext cx="7200000" cy="0"/>
            </a:xfrm>
            <a:prstGeom prst="line">
              <a:avLst/>
            </a:prstGeom>
            <a:ln w="50800" cap="rnd">
              <a:gradFill flip="none" rotWithShape="1">
                <a:gsLst>
                  <a:gs pos="0">
                    <a:srgbClr val="492F92"/>
                  </a:gs>
                  <a:gs pos="50000">
                    <a:schemeClr val="bg1"/>
                  </a:gs>
                  <a:gs pos="100000">
                    <a:srgbClr val="007C4D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9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3691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5"/>
          <p:cNvGrpSpPr>
            <a:grpSpLocks/>
          </p:cNvGrpSpPr>
          <p:nvPr/>
        </p:nvGrpSpPr>
        <p:grpSpPr bwMode="auto">
          <a:xfrm>
            <a:off x="-7938" y="115888"/>
            <a:ext cx="9144001" cy="720725"/>
            <a:chOff x="-7950" y="116632"/>
            <a:chExt cx="9144000" cy="720080"/>
          </a:xfrm>
        </p:grpSpPr>
        <p:sp>
          <p:nvSpPr>
            <p:cNvPr id="6148" name="Text Box 10"/>
            <p:cNvSpPr txBox="1">
              <a:spLocks noChangeArrowheads="1"/>
            </p:cNvSpPr>
            <p:nvPr/>
          </p:nvSpPr>
          <p:spPr bwMode="auto">
            <a:xfrm>
              <a:off x="-7950" y="116632"/>
              <a:ext cx="9144000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/>
              <a:endParaRPr lang="en-GB" altLang="en-US" sz="4000" b="1" dirty="0">
                <a:solidFill>
                  <a:srgbClr val="492F92"/>
                </a:solidFill>
                <a:latin typeface="Ebrima" pitchFamily="2" charset="0"/>
                <a:ea typeface="Ebrima" pitchFamily="2" charset="0"/>
                <a:cs typeface="Ebrima" pitchFamily="2" charset="0"/>
              </a:endParaRPr>
            </a:p>
          </p:txBody>
        </p:sp>
        <p:cxnSp>
          <p:nvCxnSpPr>
            <p:cNvPr id="8" name="Straight Connector 7"/>
            <p:cNvCxnSpPr/>
            <p:nvPr/>
          </p:nvCxnSpPr>
          <p:spPr bwMode="auto">
            <a:xfrm>
              <a:off x="971600" y="835152"/>
              <a:ext cx="7200000" cy="0"/>
            </a:xfrm>
            <a:prstGeom prst="line">
              <a:avLst/>
            </a:prstGeom>
            <a:ln w="50800" cap="rnd">
              <a:gradFill flip="none" rotWithShape="1">
                <a:gsLst>
                  <a:gs pos="0">
                    <a:srgbClr val="492F92"/>
                  </a:gs>
                  <a:gs pos="50000">
                    <a:schemeClr val="bg1"/>
                  </a:gs>
                  <a:gs pos="100000">
                    <a:srgbClr val="007C4D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809625" y="1125538"/>
            <a:ext cx="7794625" cy="4585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GB" sz="2800" dirty="0">
              <a:solidFill>
                <a:prstClr val="black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785" y="5954"/>
            <a:ext cx="9136062" cy="6852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0220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5"/>
          <p:cNvGrpSpPr>
            <a:grpSpLocks/>
          </p:cNvGrpSpPr>
          <p:nvPr/>
        </p:nvGrpSpPr>
        <p:grpSpPr bwMode="auto">
          <a:xfrm>
            <a:off x="-7938" y="115888"/>
            <a:ext cx="9144001" cy="720725"/>
            <a:chOff x="-7950" y="116632"/>
            <a:chExt cx="9144000" cy="720080"/>
          </a:xfrm>
        </p:grpSpPr>
        <p:sp>
          <p:nvSpPr>
            <p:cNvPr id="6148" name="Text Box 10"/>
            <p:cNvSpPr txBox="1">
              <a:spLocks noChangeArrowheads="1"/>
            </p:cNvSpPr>
            <p:nvPr/>
          </p:nvSpPr>
          <p:spPr bwMode="auto">
            <a:xfrm>
              <a:off x="-7950" y="116632"/>
              <a:ext cx="9144000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/>
              <a:endParaRPr lang="en-GB" altLang="en-US" sz="4000" b="1" dirty="0">
                <a:solidFill>
                  <a:srgbClr val="492F92"/>
                </a:solidFill>
                <a:latin typeface="Ebrima" pitchFamily="2" charset="0"/>
                <a:ea typeface="Ebrima" pitchFamily="2" charset="0"/>
                <a:cs typeface="Ebrima" pitchFamily="2" charset="0"/>
              </a:endParaRPr>
            </a:p>
          </p:txBody>
        </p:sp>
        <p:cxnSp>
          <p:nvCxnSpPr>
            <p:cNvPr id="8" name="Straight Connector 7"/>
            <p:cNvCxnSpPr/>
            <p:nvPr/>
          </p:nvCxnSpPr>
          <p:spPr bwMode="auto">
            <a:xfrm>
              <a:off x="971600" y="835152"/>
              <a:ext cx="7200000" cy="0"/>
            </a:xfrm>
            <a:prstGeom prst="line">
              <a:avLst/>
            </a:prstGeom>
            <a:ln w="50800" cap="rnd">
              <a:gradFill flip="none" rotWithShape="1">
                <a:gsLst>
                  <a:gs pos="0">
                    <a:srgbClr val="492F92"/>
                  </a:gs>
                  <a:gs pos="50000">
                    <a:schemeClr val="bg1"/>
                  </a:gs>
                  <a:gs pos="100000">
                    <a:srgbClr val="007C4D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0"/>
            <a:ext cx="10980712" cy="6885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378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5"/>
          <p:cNvGrpSpPr>
            <a:grpSpLocks/>
          </p:cNvGrpSpPr>
          <p:nvPr/>
        </p:nvGrpSpPr>
        <p:grpSpPr bwMode="auto">
          <a:xfrm>
            <a:off x="-7938" y="115888"/>
            <a:ext cx="9144001" cy="720725"/>
            <a:chOff x="-7950" y="116632"/>
            <a:chExt cx="9144000" cy="720080"/>
          </a:xfrm>
        </p:grpSpPr>
        <p:sp>
          <p:nvSpPr>
            <p:cNvPr id="6148" name="Text Box 10"/>
            <p:cNvSpPr txBox="1">
              <a:spLocks noChangeArrowheads="1"/>
            </p:cNvSpPr>
            <p:nvPr/>
          </p:nvSpPr>
          <p:spPr bwMode="auto">
            <a:xfrm>
              <a:off x="-7950" y="116632"/>
              <a:ext cx="9144000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/>
              <a:r>
                <a:rPr lang="en-GB" altLang="en-US" sz="4000" b="1" dirty="0" smtClean="0">
                  <a:solidFill>
                    <a:srgbClr val="492F92"/>
                  </a:solidFill>
                  <a:latin typeface="Ebrima" pitchFamily="2" charset="0"/>
                  <a:ea typeface="Ebrima" pitchFamily="2" charset="0"/>
                  <a:cs typeface="Ebrima" pitchFamily="2" charset="0"/>
                </a:rPr>
                <a:t>Actual </a:t>
              </a:r>
              <a:r>
                <a:rPr lang="en-GB" altLang="en-US" sz="4000" b="1" dirty="0" err="1" smtClean="0">
                  <a:solidFill>
                    <a:srgbClr val="492F92"/>
                  </a:solidFill>
                  <a:latin typeface="Ebrima" pitchFamily="2" charset="0"/>
                  <a:ea typeface="Ebrima" pitchFamily="2" charset="0"/>
                  <a:cs typeface="Ebrima" pitchFamily="2" charset="0"/>
                </a:rPr>
                <a:t>Inc</a:t>
              </a:r>
              <a:r>
                <a:rPr lang="en-GB" altLang="en-US" sz="4000" b="1" dirty="0" smtClean="0">
                  <a:solidFill>
                    <a:srgbClr val="492F92"/>
                  </a:solidFill>
                  <a:latin typeface="Ebrima" pitchFamily="2" charset="0"/>
                  <a:ea typeface="Ebrima" pitchFamily="2" charset="0"/>
                  <a:cs typeface="Ebrima" pitchFamily="2" charset="0"/>
                </a:rPr>
                <a:t>/</a:t>
              </a:r>
              <a:r>
                <a:rPr lang="en-GB" altLang="en-US" sz="4000" b="1" dirty="0" err="1" smtClean="0">
                  <a:solidFill>
                    <a:srgbClr val="492F92"/>
                  </a:solidFill>
                  <a:latin typeface="Ebrima" pitchFamily="2" charset="0"/>
                  <a:ea typeface="Ebrima" pitchFamily="2" charset="0"/>
                  <a:cs typeface="Ebrima" pitchFamily="2" charset="0"/>
                </a:rPr>
                <a:t>Exp</a:t>
              </a:r>
              <a:endParaRPr lang="en-GB" altLang="en-US" sz="4000" b="1" dirty="0">
                <a:solidFill>
                  <a:srgbClr val="492F92"/>
                </a:solidFill>
                <a:latin typeface="Ebrima" pitchFamily="2" charset="0"/>
                <a:ea typeface="Ebrima" pitchFamily="2" charset="0"/>
                <a:cs typeface="Ebrima" pitchFamily="2" charset="0"/>
              </a:endParaRPr>
            </a:p>
          </p:txBody>
        </p:sp>
        <p:cxnSp>
          <p:nvCxnSpPr>
            <p:cNvPr id="8" name="Straight Connector 7"/>
            <p:cNvCxnSpPr/>
            <p:nvPr/>
          </p:nvCxnSpPr>
          <p:spPr bwMode="auto">
            <a:xfrm>
              <a:off x="971600" y="835152"/>
              <a:ext cx="7200000" cy="0"/>
            </a:xfrm>
            <a:prstGeom prst="line">
              <a:avLst/>
            </a:prstGeom>
            <a:ln w="50800" cap="rnd">
              <a:gradFill flip="none" rotWithShape="1">
                <a:gsLst>
                  <a:gs pos="0">
                    <a:srgbClr val="492F92"/>
                  </a:gs>
                  <a:gs pos="50000">
                    <a:schemeClr val="bg1"/>
                  </a:gs>
                  <a:gs pos="100000">
                    <a:srgbClr val="007C4D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9302593"/>
              </p:ext>
            </p:extLst>
          </p:nvPr>
        </p:nvGraphicFramePr>
        <p:xfrm>
          <a:off x="827584" y="980722"/>
          <a:ext cx="7344816" cy="4997260"/>
        </p:xfrm>
        <a:graphic>
          <a:graphicData uri="http://schemas.openxmlformats.org/drawingml/2006/table">
            <a:tbl>
              <a:tblPr/>
              <a:tblGrid>
                <a:gridCol w="3240360"/>
                <a:gridCol w="1368152"/>
                <a:gridCol w="1368152"/>
                <a:gridCol w="1368152"/>
              </a:tblGrid>
              <a:tr h="312706"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2013/14</a:t>
                      </a:r>
                      <a:endParaRPr lang="en-GB" sz="1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2014/15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2015/16</a:t>
                      </a:r>
                      <a:endParaRPr lang="en-GB" sz="1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706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Expenditure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GB" sz="14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12706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Employee Costs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675,217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658,120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686,884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2706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Property Costs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27,231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26,037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26,780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2706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Fuel Costs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188,534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169,843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119,230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2706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Transport Costs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7,576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4,904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4,363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2706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Insurance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64,614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48,576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60,361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2706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Refit Costs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213,396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270,502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161,019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6670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Engine Repairs &amp; Maintenance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167,382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55,656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52,425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2706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Other Costs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52,666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50,437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43,570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706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Total Expenditure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1,396,616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1,284,075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1,154,632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706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Income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12706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Ferry Dues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(1,141,596)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(1,260,048)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(1,312,793)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2706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Other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(33,346)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(34,442)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(33,455)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706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Total Income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(1,174,942)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(1,294,490)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(1,346,248)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706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(Surplus)/Deficit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221,674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(10,415)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(191,616)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89263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5"/>
          <p:cNvGrpSpPr>
            <a:grpSpLocks/>
          </p:cNvGrpSpPr>
          <p:nvPr/>
        </p:nvGrpSpPr>
        <p:grpSpPr bwMode="auto">
          <a:xfrm>
            <a:off x="-7938" y="115888"/>
            <a:ext cx="9144001" cy="720725"/>
            <a:chOff x="-7950" y="116632"/>
            <a:chExt cx="9144000" cy="720080"/>
          </a:xfrm>
        </p:grpSpPr>
        <p:sp>
          <p:nvSpPr>
            <p:cNvPr id="6148" name="Text Box 10"/>
            <p:cNvSpPr txBox="1">
              <a:spLocks noChangeArrowheads="1"/>
            </p:cNvSpPr>
            <p:nvPr/>
          </p:nvSpPr>
          <p:spPr bwMode="auto">
            <a:xfrm>
              <a:off x="-7950" y="116632"/>
              <a:ext cx="9144000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/>
              <a:r>
                <a:rPr lang="en-GB" altLang="en-US" sz="4000" b="1" dirty="0" smtClean="0">
                  <a:solidFill>
                    <a:srgbClr val="492F92"/>
                  </a:solidFill>
                  <a:latin typeface="Ebrima" pitchFamily="2" charset="0"/>
                  <a:ea typeface="Ebrima" pitchFamily="2" charset="0"/>
                  <a:cs typeface="Ebrima" pitchFamily="2" charset="0"/>
                </a:rPr>
                <a:t>Actual </a:t>
              </a:r>
              <a:r>
                <a:rPr lang="en-GB" altLang="en-US" sz="4000" b="1" dirty="0" err="1" smtClean="0">
                  <a:solidFill>
                    <a:srgbClr val="492F92"/>
                  </a:solidFill>
                  <a:latin typeface="Ebrima" pitchFamily="2" charset="0"/>
                  <a:ea typeface="Ebrima" pitchFamily="2" charset="0"/>
                  <a:cs typeface="Ebrima" pitchFamily="2" charset="0"/>
                </a:rPr>
                <a:t>Inc</a:t>
              </a:r>
              <a:r>
                <a:rPr lang="en-GB" altLang="en-US" sz="4000" b="1" dirty="0" smtClean="0">
                  <a:solidFill>
                    <a:srgbClr val="492F92"/>
                  </a:solidFill>
                  <a:latin typeface="Ebrima" pitchFamily="2" charset="0"/>
                  <a:ea typeface="Ebrima" pitchFamily="2" charset="0"/>
                  <a:cs typeface="Ebrima" pitchFamily="2" charset="0"/>
                </a:rPr>
                <a:t>/</a:t>
              </a:r>
              <a:r>
                <a:rPr lang="en-GB" altLang="en-US" sz="4000" b="1" dirty="0" err="1" smtClean="0">
                  <a:solidFill>
                    <a:srgbClr val="492F92"/>
                  </a:solidFill>
                  <a:latin typeface="Ebrima" pitchFamily="2" charset="0"/>
                  <a:ea typeface="Ebrima" pitchFamily="2" charset="0"/>
                  <a:cs typeface="Ebrima" pitchFamily="2" charset="0"/>
                </a:rPr>
                <a:t>Exp</a:t>
              </a:r>
              <a:endParaRPr lang="en-GB" altLang="en-US" sz="4000" b="1" dirty="0">
                <a:solidFill>
                  <a:srgbClr val="492F92"/>
                </a:solidFill>
                <a:latin typeface="Ebrima" pitchFamily="2" charset="0"/>
                <a:ea typeface="Ebrima" pitchFamily="2" charset="0"/>
                <a:cs typeface="Ebrima" pitchFamily="2" charset="0"/>
              </a:endParaRPr>
            </a:p>
          </p:txBody>
        </p:sp>
        <p:cxnSp>
          <p:nvCxnSpPr>
            <p:cNvPr id="8" name="Straight Connector 7"/>
            <p:cNvCxnSpPr/>
            <p:nvPr/>
          </p:nvCxnSpPr>
          <p:spPr bwMode="auto">
            <a:xfrm>
              <a:off x="971600" y="835152"/>
              <a:ext cx="7200000" cy="0"/>
            </a:xfrm>
            <a:prstGeom prst="line">
              <a:avLst/>
            </a:prstGeom>
            <a:ln w="50800" cap="rnd">
              <a:gradFill flip="none" rotWithShape="1">
                <a:gsLst>
                  <a:gs pos="0">
                    <a:srgbClr val="492F92"/>
                  </a:gs>
                  <a:gs pos="50000">
                    <a:schemeClr val="bg1"/>
                  </a:gs>
                  <a:gs pos="100000">
                    <a:srgbClr val="007C4D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8999409"/>
              </p:ext>
            </p:extLst>
          </p:nvPr>
        </p:nvGraphicFramePr>
        <p:xfrm>
          <a:off x="827584" y="980722"/>
          <a:ext cx="7344816" cy="4997260"/>
        </p:xfrm>
        <a:graphic>
          <a:graphicData uri="http://schemas.openxmlformats.org/drawingml/2006/table">
            <a:tbl>
              <a:tblPr/>
              <a:tblGrid>
                <a:gridCol w="3240360"/>
                <a:gridCol w="1368152"/>
                <a:gridCol w="1368152"/>
                <a:gridCol w="1368152"/>
              </a:tblGrid>
              <a:tr h="312706"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2013/14</a:t>
                      </a:r>
                      <a:endParaRPr lang="en-GB" sz="1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2014/15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2015/16</a:t>
                      </a:r>
                      <a:endParaRPr lang="en-GB" sz="1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706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Expenditure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GB" sz="14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12706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Employee Costs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675,217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658,120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686,884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2706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Property Costs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27,231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26,037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26,780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2706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Fuel Costs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188,534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169,843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</a:t>
                      </a:r>
                      <a:r>
                        <a:rPr lang="en-GB" b="1" dirty="0">
                          <a:solidFill>
                            <a:srgbClr val="FF0000"/>
                          </a:solidFill>
                        </a:rPr>
                        <a:t>119,230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2706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Transport Costs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7,576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4,904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4,363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2706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Insurance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64,614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48,576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60,361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2706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Refit Costs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213,396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270,502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      161,019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6670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Engine Repairs &amp; Maintenance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167,382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55,656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52,425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2706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Other Costs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52,666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50,437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43,570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706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Total Expenditure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1,396,616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1,284,075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1,154,632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706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Income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12706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Ferry Dues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(1,141,596)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(1,260,048)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(1,312,793)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2706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Other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(33,346)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(34,442)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(33,455)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706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Total Income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(1,174,942)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(1,294,490)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(1,346,248)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706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(Surplus)/Deficit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221,674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(10,415)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(191,616)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0707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5"/>
          <p:cNvGrpSpPr>
            <a:grpSpLocks/>
          </p:cNvGrpSpPr>
          <p:nvPr/>
        </p:nvGrpSpPr>
        <p:grpSpPr bwMode="auto">
          <a:xfrm>
            <a:off x="-7938" y="115888"/>
            <a:ext cx="9144001" cy="720725"/>
            <a:chOff x="-7950" y="116632"/>
            <a:chExt cx="9144000" cy="720080"/>
          </a:xfrm>
        </p:grpSpPr>
        <p:sp>
          <p:nvSpPr>
            <p:cNvPr id="6148" name="Text Box 10"/>
            <p:cNvSpPr txBox="1">
              <a:spLocks noChangeArrowheads="1"/>
            </p:cNvSpPr>
            <p:nvPr/>
          </p:nvSpPr>
          <p:spPr bwMode="auto">
            <a:xfrm>
              <a:off x="-7950" y="116632"/>
              <a:ext cx="9144000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/>
              <a:r>
                <a:rPr lang="en-GB" altLang="en-US" sz="4000" b="1" dirty="0" smtClean="0">
                  <a:solidFill>
                    <a:srgbClr val="492F92"/>
                  </a:solidFill>
                  <a:latin typeface="Ebrima" pitchFamily="2" charset="0"/>
                  <a:ea typeface="Ebrima" pitchFamily="2" charset="0"/>
                  <a:cs typeface="Ebrima" pitchFamily="2" charset="0"/>
                </a:rPr>
                <a:t>Future Options 1</a:t>
              </a:r>
              <a:endParaRPr lang="en-GB" altLang="en-US" sz="4000" b="1" dirty="0">
                <a:solidFill>
                  <a:srgbClr val="492F92"/>
                </a:solidFill>
                <a:latin typeface="Ebrima" pitchFamily="2" charset="0"/>
                <a:ea typeface="Ebrima" pitchFamily="2" charset="0"/>
                <a:cs typeface="Ebrima" pitchFamily="2" charset="0"/>
              </a:endParaRPr>
            </a:p>
          </p:txBody>
        </p:sp>
        <p:cxnSp>
          <p:nvCxnSpPr>
            <p:cNvPr id="8" name="Straight Connector 7"/>
            <p:cNvCxnSpPr/>
            <p:nvPr/>
          </p:nvCxnSpPr>
          <p:spPr bwMode="auto">
            <a:xfrm>
              <a:off x="971600" y="835152"/>
              <a:ext cx="7200000" cy="0"/>
            </a:xfrm>
            <a:prstGeom prst="line">
              <a:avLst/>
            </a:prstGeom>
            <a:ln w="50800" cap="rnd">
              <a:gradFill flip="none" rotWithShape="1">
                <a:gsLst>
                  <a:gs pos="0">
                    <a:srgbClr val="492F92"/>
                  </a:gs>
                  <a:gs pos="50000">
                    <a:schemeClr val="bg1"/>
                  </a:gs>
                  <a:gs pos="100000">
                    <a:srgbClr val="007C4D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733" y="980728"/>
            <a:ext cx="8082293" cy="5104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5"/>
          <p:cNvGrpSpPr>
            <a:grpSpLocks/>
          </p:cNvGrpSpPr>
          <p:nvPr/>
        </p:nvGrpSpPr>
        <p:grpSpPr bwMode="auto">
          <a:xfrm>
            <a:off x="-31747" y="103683"/>
            <a:ext cx="9144001" cy="719163"/>
            <a:chOff x="-7950" y="116632"/>
            <a:chExt cx="9144000" cy="718520"/>
          </a:xfrm>
        </p:grpSpPr>
        <p:sp>
          <p:nvSpPr>
            <p:cNvPr id="6148" name="Text Box 10"/>
            <p:cNvSpPr txBox="1">
              <a:spLocks noChangeArrowheads="1"/>
            </p:cNvSpPr>
            <p:nvPr/>
          </p:nvSpPr>
          <p:spPr bwMode="auto">
            <a:xfrm>
              <a:off x="-7950" y="116632"/>
              <a:ext cx="9144000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/>
              <a:r>
                <a:rPr lang="en-GB" altLang="en-US" sz="4000" b="1" dirty="0" smtClean="0">
                  <a:solidFill>
                    <a:srgbClr val="492F92"/>
                  </a:solidFill>
                  <a:latin typeface="Ebrima" pitchFamily="2" charset="0"/>
                  <a:ea typeface="Ebrima" pitchFamily="2" charset="0"/>
                  <a:cs typeface="Ebrima" pitchFamily="2" charset="0"/>
                </a:rPr>
                <a:t>Future Options 2</a:t>
              </a:r>
              <a:endParaRPr lang="en-GB" altLang="en-US" sz="4000" b="1" dirty="0">
                <a:solidFill>
                  <a:srgbClr val="492F92"/>
                </a:solidFill>
                <a:latin typeface="Ebrima" pitchFamily="2" charset="0"/>
                <a:ea typeface="Ebrima" pitchFamily="2" charset="0"/>
                <a:cs typeface="Ebrima" pitchFamily="2" charset="0"/>
              </a:endParaRPr>
            </a:p>
          </p:txBody>
        </p:sp>
        <p:cxnSp>
          <p:nvCxnSpPr>
            <p:cNvPr id="8" name="Straight Connector 7"/>
            <p:cNvCxnSpPr/>
            <p:nvPr/>
          </p:nvCxnSpPr>
          <p:spPr bwMode="auto">
            <a:xfrm>
              <a:off x="971600" y="835152"/>
              <a:ext cx="7200000" cy="0"/>
            </a:xfrm>
            <a:prstGeom prst="line">
              <a:avLst/>
            </a:prstGeom>
            <a:ln w="50800" cap="rnd">
              <a:gradFill flip="none" rotWithShape="1">
                <a:gsLst>
                  <a:gs pos="0">
                    <a:srgbClr val="492F92"/>
                  </a:gs>
                  <a:gs pos="50000">
                    <a:schemeClr val="bg1"/>
                  </a:gs>
                  <a:gs pos="100000">
                    <a:srgbClr val="007C4D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809625" y="1125538"/>
            <a:ext cx="2322215" cy="82484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GB" sz="2800" dirty="0">
              <a:solidFill>
                <a:prstClr val="black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457200" indent="-457200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GB" sz="2800" dirty="0">
              <a:solidFill>
                <a:prstClr val="black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pic>
        <p:nvPicPr>
          <p:cNvPr id="7" name="Picture 6"/>
          <p:cNvPicPr/>
          <p:nvPr/>
        </p:nvPicPr>
        <p:blipFill rotWithShape="1">
          <a:blip r:embed="rId3"/>
          <a:srcRect l="3770" t="5497" r="10070" b="8280"/>
          <a:stretch/>
        </p:blipFill>
        <p:spPr bwMode="auto">
          <a:xfrm>
            <a:off x="747934" y="967589"/>
            <a:ext cx="7584637" cy="577377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12842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Text Box 10"/>
          <p:cNvSpPr txBox="1">
            <a:spLocks noChangeArrowheads="1"/>
          </p:cNvSpPr>
          <p:nvPr/>
        </p:nvSpPr>
        <p:spPr bwMode="auto">
          <a:xfrm>
            <a:off x="-7938" y="115888"/>
            <a:ext cx="10196562" cy="708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GB" altLang="en-US" sz="4000" b="1" dirty="0" smtClean="0">
                <a:solidFill>
                  <a:srgbClr val="492F92"/>
                </a:solidFill>
                <a:latin typeface="Ebrima" pitchFamily="2" charset="0"/>
                <a:ea typeface="Ebrima" pitchFamily="2" charset="0"/>
                <a:cs typeface="Ebrima" pitchFamily="2" charset="0"/>
              </a:rPr>
              <a:t>Next Steps 1. Public and CT</a:t>
            </a:r>
            <a:endParaRPr lang="en-GB" altLang="en-US" sz="4000" b="1" dirty="0">
              <a:solidFill>
                <a:srgbClr val="492F92"/>
              </a:solidFill>
              <a:latin typeface="Ebrima" pitchFamily="2" charset="0"/>
              <a:ea typeface="Ebrima" pitchFamily="2" charset="0"/>
              <a:cs typeface="Ebrima" pitchFamily="2" charset="0"/>
            </a:endParaRPr>
          </a:p>
        </p:txBody>
      </p: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809625" y="1052736"/>
            <a:ext cx="7794625" cy="554613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fontAlgn="auto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lang="en-GB" sz="2800" i="1" dirty="0" smtClean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1. Agree to continue support for public and CT</a:t>
            </a:r>
          </a:p>
          <a:p>
            <a:pPr fontAlgn="auto">
              <a:lnSpc>
                <a:spcPct val="85000"/>
              </a:lnSpc>
              <a:spcBef>
                <a:spcPts val="600"/>
              </a:spcBef>
              <a:spcAft>
                <a:spcPts val="1200"/>
              </a:spcAft>
              <a:defRPr/>
            </a:pPr>
            <a:r>
              <a:rPr lang="en-GB" sz="2800" i="1" dirty="0" smtClean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2. Agree strategy for implementation</a:t>
            </a:r>
          </a:p>
          <a:p>
            <a:pPr marL="457200" indent="-457200" fontAlgn="auto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2800" dirty="0" smtClean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Complete actions for budget gap (£650K)</a:t>
            </a:r>
          </a:p>
          <a:p>
            <a:pPr marL="457200" indent="-457200" fontAlgn="auto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2800" dirty="0" smtClean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Develop route analysis methodology and challenge</a:t>
            </a:r>
          </a:p>
          <a:p>
            <a:pPr marL="457200" indent="-457200" fontAlgn="auto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2800" dirty="0" smtClean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Re-phase (rolling, area by area) contracts and review </a:t>
            </a:r>
            <a:r>
              <a:rPr lang="en-GB" sz="2800" dirty="0" err="1" smtClean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T’s&amp;C’s</a:t>
            </a:r>
            <a:endParaRPr lang="en-GB" sz="2800" dirty="0" smtClean="0">
              <a:solidFill>
                <a:prstClr val="black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457200" indent="-457200" fontAlgn="auto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2800" dirty="0" smtClean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Identify circumstances where in-house appropriate (inc. HC minibus fleet)</a:t>
            </a:r>
          </a:p>
          <a:p>
            <a:pPr marL="457200" indent="-457200" fontAlgn="auto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2800" dirty="0" smtClean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Understand/support  CT capacity to deliver additional transport </a:t>
            </a:r>
          </a:p>
          <a:p>
            <a:pPr marL="457200" indent="-457200" fontAlgn="auto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2800" dirty="0" smtClean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Develop and pilot role for Local Community Partnerships and communities</a:t>
            </a:r>
          </a:p>
        </p:txBody>
      </p:sp>
      <p:cxnSp>
        <p:nvCxnSpPr>
          <p:cNvPr id="6" name="Straight Connector 5"/>
          <p:cNvCxnSpPr/>
          <p:nvPr/>
        </p:nvCxnSpPr>
        <p:spPr bwMode="auto">
          <a:xfrm>
            <a:off x="1435386" y="850790"/>
            <a:ext cx="6774777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097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Text Box 10"/>
          <p:cNvSpPr txBox="1">
            <a:spLocks noChangeArrowheads="1"/>
          </p:cNvSpPr>
          <p:nvPr/>
        </p:nvSpPr>
        <p:spPr bwMode="auto">
          <a:xfrm>
            <a:off x="-7938" y="115888"/>
            <a:ext cx="10196562" cy="708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GB" altLang="en-US" sz="4000" b="1" dirty="0" smtClean="0">
                <a:solidFill>
                  <a:srgbClr val="492F92"/>
                </a:solidFill>
                <a:latin typeface="Ebrima" pitchFamily="2" charset="0"/>
                <a:ea typeface="Ebrima" pitchFamily="2" charset="0"/>
                <a:cs typeface="Ebrima" pitchFamily="2" charset="0"/>
              </a:rPr>
              <a:t>Next Steps </a:t>
            </a:r>
            <a:r>
              <a:rPr lang="en-GB" altLang="en-US" sz="4000" b="1" dirty="0">
                <a:solidFill>
                  <a:srgbClr val="492F92"/>
                </a:solidFill>
                <a:latin typeface="Ebrima" pitchFamily="2" charset="0"/>
                <a:ea typeface="Ebrima" pitchFamily="2" charset="0"/>
                <a:cs typeface="Ebrima" pitchFamily="2" charset="0"/>
              </a:rPr>
              <a:t>2</a:t>
            </a:r>
            <a:r>
              <a:rPr lang="en-GB" altLang="en-US" sz="4000" b="1" dirty="0" smtClean="0">
                <a:solidFill>
                  <a:srgbClr val="492F92"/>
                </a:solidFill>
                <a:latin typeface="Ebrima" pitchFamily="2" charset="0"/>
                <a:ea typeface="Ebrima" pitchFamily="2" charset="0"/>
                <a:cs typeface="Ebrima" pitchFamily="2" charset="0"/>
              </a:rPr>
              <a:t>: Corran Ferry</a:t>
            </a:r>
            <a:endParaRPr lang="en-GB" altLang="en-US" sz="4000" b="1" dirty="0">
              <a:solidFill>
                <a:srgbClr val="492F92"/>
              </a:solidFill>
              <a:latin typeface="Ebrima" pitchFamily="2" charset="0"/>
              <a:ea typeface="Ebrima" pitchFamily="2" charset="0"/>
              <a:cs typeface="Ebrima" pitchFamily="2" charset="0"/>
            </a:endParaRPr>
          </a:p>
        </p:txBody>
      </p: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809625" y="987089"/>
            <a:ext cx="7794625" cy="259763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fontAlgn="auto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defRPr/>
            </a:pPr>
            <a:endParaRPr lang="en-GB" sz="2800" i="1" u="sng" dirty="0" smtClean="0">
              <a:solidFill>
                <a:prstClr val="black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fontAlgn="auto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lang="en-GB" sz="2800" i="1" dirty="0" smtClean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Decide </a:t>
            </a:r>
            <a:r>
              <a:rPr lang="en-GB" sz="2800" i="1" dirty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whether HC continues to </a:t>
            </a:r>
            <a:r>
              <a:rPr lang="en-GB" sz="2800" i="1" dirty="0" smtClean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operate service</a:t>
            </a:r>
            <a:endParaRPr lang="en-GB" sz="2800" i="1" dirty="0">
              <a:solidFill>
                <a:prstClr val="black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457200" indent="-457200" fontAlgn="auto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GB" sz="2800" dirty="0" smtClean="0">
              <a:solidFill>
                <a:prstClr val="black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457200" indent="-457200" fontAlgn="auto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2800" dirty="0" smtClean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Explore ALEO/ new operator options for comparison with current provision</a:t>
            </a:r>
          </a:p>
          <a:p>
            <a:pPr marL="457200" indent="-457200" fontAlgn="auto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2800" dirty="0" smtClean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Develop strategy for inve</a:t>
            </a:r>
            <a:r>
              <a:rPr lang="en-GB" sz="2800" dirty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</a:t>
            </a:r>
            <a:r>
              <a:rPr lang="en-GB" sz="2800" dirty="0" smtClean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tment or transfer</a:t>
            </a:r>
          </a:p>
        </p:txBody>
      </p:sp>
      <p:cxnSp>
        <p:nvCxnSpPr>
          <p:cNvPr id="6" name="Straight Connector 5"/>
          <p:cNvCxnSpPr/>
          <p:nvPr/>
        </p:nvCxnSpPr>
        <p:spPr bwMode="auto">
          <a:xfrm>
            <a:off x="1435386" y="850790"/>
            <a:ext cx="6774777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9488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Text Box 10"/>
          <p:cNvSpPr txBox="1">
            <a:spLocks noChangeArrowheads="1"/>
          </p:cNvSpPr>
          <p:nvPr/>
        </p:nvSpPr>
        <p:spPr bwMode="auto">
          <a:xfrm>
            <a:off x="28574" y="115888"/>
            <a:ext cx="9151938" cy="708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GB" altLang="en-US" sz="4000" b="1" dirty="0" smtClean="0">
                <a:solidFill>
                  <a:srgbClr val="492F92"/>
                </a:solidFill>
                <a:latin typeface="Ebrima" pitchFamily="2" charset="0"/>
                <a:ea typeface="Ebrima" pitchFamily="2" charset="0"/>
                <a:cs typeface="Ebrima" pitchFamily="2" charset="0"/>
              </a:rPr>
              <a:t>Key </a:t>
            </a:r>
            <a:r>
              <a:rPr lang="en-GB" altLang="en-US" sz="4000" b="1" dirty="0" smtClean="0">
                <a:solidFill>
                  <a:srgbClr val="492F92"/>
                </a:solidFill>
                <a:latin typeface="Ebrima" pitchFamily="2" charset="0"/>
                <a:ea typeface="Ebrima" pitchFamily="2" charset="0"/>
                <a:cs typeface="Ebrima" pitchFamily="2" charset="0"/>
              </a:rPr>
              <a:t>Actions</a:t>
            </a:r>
            <a:endParaRPr lang="en-GB" altLang="en-US" sz="4000" b="1" dirty="0">
              <a:solidFill>
                <a:srgbClr val="492F92"/>
              </a:solidFill>
              <a:latin typeface="Ebrima" pitchFamily="2" charset="0"/>
              <a:ea typeface="Ebrima" pitchFamily="2" charset="0"/>
              <a:cs typeface="Ebrima" pitchFamily="2" charset="0"/>
            </a:endParaRPr>
          </a:p>
        </p:txBody>
      </p: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809625" y="980728"/>
            <a:ext cx="7794625" cy="558614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u="sng" dirty="0" smtClean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Public and Community Transport</a:t>
            </a:r>
          </a:p>
          <a:p>
            <a:pPr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GB" sz="2800" u="sng" dirty="0" smtClean="0">
              <a:solidFill>
                <a:prstClr val="black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457200" indent="-457200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2800" dirty="0" smtClean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Re-phase (rolling, area by area) tendering and engage communities</a:t>
            </a:r>
          </a:p>
          <a:p>
            <a:pPr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GB" sz="2800" dirty="0" smtClean="0">
              <a:solidFill>
                <a:prstClr val="black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457200" indent="-457200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2800" dirty="0" smtClean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Explore central management minibus fleet </a:t>
            </a:r>
            <a:r>
              <a:rPr lang="en-GB" sz="2800" dirty="0" smtClean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  <a:sym typeface="Wingdings" panose="05000000000000000000" pitchFamily="2" charset="2"/>
              </a:rPr>
              <a:t> efficiency and support for in-house and CT provision</a:t>
            </a:r>
            <a:endParaRPr lang="en-GB" sz="2800" dirty="0" smtClean="0">
              <a:solidFill>
                <a:prstClr val="black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457200" indent="-457200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GB" sz="2800" dirty="0" smtClean="0">
              <a:solidFill>
                <a:prstClr val="black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457200" indent="-457200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2800" dirty="0" smtClean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Provide facilitation, advice and resources for CT operators</a:t>
            </a:r>
          </a:p>
          <a:p>
            <a:pPr marL="457200" indent="-457200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GB" sz="2800" dirty="0" smtClean="0">
              <a:solidFill>
                <a:prstClr val="black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u="sng" dirty="0" smtClean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Corran Ferry</a:t>
            </a:r>
            <a:endParaRPr lang="en-GB" sz="2800" u="sng" dirty="0">
              <a:solidFill>
                <a:prstClr val="black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457200" indent="-457200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GB" sz="2800" dirty="0" smtClean="0">
              <a:solidFill>
                <a:prstClr val="black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457200" indent="-457200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2800" dirty="0" smtClean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Explore ALEO</a:t>
            </a:r>
            <a:r>
              <a:rPr lang="en-GB" sz="2800" dirty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/ n</a:t>
            </a:r>
            <a:r>
              <a:rPr lang="en-GB" sz="2800" dirty="0" smtClean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ew operator options </a:t>
            </a:r>
          </a:p>
        </p:txBody>
      </p:sp>
      <p:cxnSp>
        <p:nvCxnSpPr>
          <p:cNvPr id="6" name="Straight Connector 5"/>
          <p:cNvCxnSpPr/>
          <p:nvPr/>
        </p:nvCxnSpPr>
        <p:spPr bwMode="auto">
          <a:xfrm>
            <a:off x="1435386" y="850790"/>
            <a:ext cx="6774777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4352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Text Box 10"/>
          <p:cNvSpPr txBox="1">
            <a:spLocks noChangeArrowheads="1"/>
          </p:cNvSpPr>
          <p:nvPr/>
        </p:nvSpPr>
        <p:spPr bwMode="auto">
          <a:xfrm>
            <a:off x="28574" y="115888"/>
            <a:ext cx="9151938" cy="708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GB" altLang="en-US" sz="4000" b="1" dirty="0" smtClean="0">
                <a:solidFill>
                  <a:srgbClr val="492F92"/>
                </a:solidFill>
                <a:latin typeface="Ebrima" pitchFamily="2" charset="0"/>
                <a:ea typeface="Ebrima" pitchFamily="2" charset="0"/>
                <a:cs typeface="Ebrima" pitchFamily="2" charset="0"/>
              </a:rPr>
              <a:t>Key Actions to Consider</a:t>
            </a:r>
            <a:endParaRPr lang="en-GB" altLang="en-US" sz="4000" b="1" dirty="0">
              <a:solidFill>
                <a:srgbClr val="492F92"/>
              </a:solidFill>
              <a:latin typeface="Ebrima" pitchFamily="2" charset="0"/>
              <a:ea typeface="Ebrima" pitchFamily="2" charset="0"/>
              <a:cs typeface="Ebrima" pitchFamily="2" charset="0"/>
            </a:endParaRPr>
          </a:p>
        </p:txBody>
      </p: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809625" y="980728"/>
            <a:ext cx="7794625" cy="558614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u="sng" dirty="0" smtClean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Public and Community Transport</a:t>
            </a:r>
          </a:p>
          <a:p>
            <a:pPr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GB" sz="2800" u="sng" dirty="0" smtClean="0">
              <a:solidFill>
                <a:prstClr val="black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457200" indent="-457200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2800" dirty="0" smtClean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Re-phase (rolling, area by area) tendering and engage communities</a:t>
            </a:r>
          </a:p>
          <a:p>
            <a:pPr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GB" sz="2800" dirty="0" smtClean="0">
              <a:solidFill>
                <a:prstClr val="black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457200" indent="-457200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2800" dirty="0" smtClean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Explore central management minibus fleet </a:t>
            </a:r>
            <a:r>
              <a:rPr lang="en-GB" sz="2800" dirty="0" smtClean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  <a:sym typeface="Wingdings" panose="05000000000000000000" pitchFamily="2" charset="2"/>
              </a:rPr>
              <a:t> efficiency and support for in-house and CT provision</a:t>
            </a:r>
            <a:endParaRPr lang="en-GB" sz="2800" dirty="0" smtClean="0">
              <a:solidFill>
                <a:prstClr val="black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457200" indent="-457200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GB" sz="2800" dirty="0" smtClean="0">
              <a:solidFill>
                <a:prstClr val="black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457200" indent="-457200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2800" dirty="0" smtClean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Provide facilitation, advice and resources for CT operators</a:t>
            </a:r>
          </a:p>
          <a:p>
            <a:pPr marL="457200" indent="-457200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GB" sz="2800" dirty="0" smtClean="0">
              <a:solidFill>
                <a:prstClr val="black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u="sng" dirty="0" smtClean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Corran Ferry</a:t>
            </a:r>
            <a:endParaRPr lang="en-GB" sz="2800" u="sng" dirty="0">
              <a:solidFill>
                <a:prstClr val="black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457200" indent="-457200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GB" sz="2800" dirty="0" smtClean="0">
              <a:solidFill>
                <a:prstClr val="black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457200" indent="-457200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2800" dirty="0" smtClean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Explore ALEO</a:t>
            </a:r>
            <a:r>
              <a:rPr lang="en-GB" sz="2800" dirty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/ n</a:t>
            </a:r>
            <a:r>
              <a:rPr lang="en-GB" sz="2800" dirty="0" smtClean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ew operator options </a:t>
            </a:r>
          </a:p>
        </p:txBody>
      </p:sp>
      <p:cxnSp>
        <p:nvCxnSpPr>
          <p:cNvPr id="6" name="Straight Connector 5"/>
          <p:cNvCxnSpPr/>
          <p:nvPr/>
        </p:nvCxnSpPr>
        <p:spPr bwMode="auto">
          <a:xfrm>
            <a:off x="1435386" y="850790"/>
            <a:ext cx="6774777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0247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10"/>
          <p:cNvSpPr txBox="1">
            <a:spLocks noChangeArrowheads="1"/>
          </p:cNvSpPr>
          <p:nvPr/>
        </p:nvSpPr>
        <p:spPr bwMode="auto">
          <a:xfrm>
            <a:off x="0" y="1587500"/>
            <a:ext cx="91440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GB" altLang="en-US" sz="4800" b="1" dirty="0" smtClean="0">
                <a:solidFill>
                  <a:srgbClr val="492F92"/>
                </a:solidFill>
                <a:latin typeface="Ebrima" pitchFamily="2" charset="0"/>
                <a:ea typeface="Ebrima" pitchFamily="2" charset="0"/>
                <a:cs typeface="Ebrima" pitchFamily="2" charset="0"/>
              </a:rPr>
              <a:t>Public and Community Transport</a:t>
            </a:r>
            <a:endParaRPr lang="en-GB" altLang="en-US" sz="4800" b="1" dirty="0">
              <a:solidFill>
                <a:srgbClr val="492F92"/>
              </a:solidFill>
              <a:latin typeface="Ebrima" pitchFamily="2" charset="0"/>
              <a:ea typeface="Ebrima" pitchFamily="2" charset="0"/>
              <a:cs typeface="Ebrima" pitchFamily="2" charset="0"/>
            </a:endParaRPr>
          </a:p>
        </p:txBody>
      </p:sp>
      <p:cxnSp>
        <p:nvCxnSpPr>
          <p:cNvPr id="11" name="Straight Connector 10"/>
          <p:cNvCxnSpPr/>
          <p:nvPr/>
        </p:nvCxnSpPr>
        <p:spPr bwMode="auto">
          <a:xfrm>
            <a:off x="612000" y="3499644"/>
            <a:ext cx="7920000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447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Text Box 10"/>
          <p:cNvSpPr txBox="1">
            <a:spLocks noChangeArrowheads="1"/>
          </p:cNvSpPr>
          <p:nvPr/>
        </p:nvSpPr>
        <p:spPr bwMode="auto">
          <a:xfrm>
            <a:off x="-7938" y="115888"/>
            <a:ext cx="10196562" cy="708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GB" altLang="en-US" sz="4000" b="1" dirty="0" smtClean="0">
                <a:solidFill>
                  <a:srgbClr val="492F92"/>
                </a:solidFill>
                <a:latin typeface="Ebrima" pitchFamily="2" charset="0"/>
                <a:ea typeface="Ebrima" pitchFamily="2" charset="0"/>
                <a:cs typeface="Ebrima" pitchFamily="2" charset="0"/>
              </a:rPr>
              <a:t>Public and Community Transport </a:t>
            </a:r>
            <a:endParaRPr lang="en-GB" altLang="en-US" sz="4000" b="1" dirty="0">
              <a:solidFill>
                <a:srgbClr val="492F92"/>
              </a:solidFill>
              <a:latin typeface="Ebrima" pitchFamily="2" charset="0"/>
              <a:ea typeface="Ebrima" pitchFamily="2" charset="0"/>
              <a:cs typeface="Ebrima" pitchFamily="2" charset="0"/>
            </a:endParaRPr>
          </a:p>
        </p:txBody>
      </p: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809625" y="980728"/>
            <a:ext cx="7794625" cy="558614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marL="457200" indent="-457200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GB" sz="2800" dirty="0" smtClean="0">
              <a:solidFill>
                <a:prstClr val="black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457200" indent="-457200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2800" dirty="0" smtClean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Contracted bus services</a:t>
            </a:r>
          </a:p>
          <a:p>
            <a:pPr marL="457200" indent="-457200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GB" sz="2800" dirty="0">
              <a:solidFill>
                <a:prstClr val="black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457200" indent="-457200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2800" dirty="0" smtClean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Contracted dial–a-bus and subsidised taxis</a:t>
            </a:r>
          </a:p>
          <a:p>
            <a:pPr marL="457200" indent="-457200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GB" sz="2800" dirty="0">
              <a:solidFill>
                <a:prstClr val="black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457200" indent="-457200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2800" dirty="0" smtClean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In-house service (plus HC minibus fleet?)</a:t>
            </a:r>
          </a:p>
          <a:p>
            <a:pPr marL="457200" indent="-457200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GB" sz="2800" dirty="0">
              <a:solidFill>
                <a:prstClr val="black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457200" indent="-457200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2800" dirty="0" smtClean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Community Transport</a:t>
            </a:r>
          </a:p>
          <a:p>
            <a:pPr marL="457200" indent="-457200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GB" sz="2800" dirty="0">
              <a:solidFill>
                <a:prstClr val="black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457200" indent="-457200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2800" dirty="0" smtClean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Concessionary Fares </a:t>
            </a:r>
            <a:r>
              <a:rPr lang="en-GB" sz="2800" dirty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(</a:t>
            </a:r>
            <a:r>
              <a:rPr lang="en-GB" sz="2800" dirty="0" smtClean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non-bus)</a:t>
            </a:r>
          </a:p>
          <a:p>
            <a:pPr marL="457200" indent="-457200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GB" sz="2800" dirty="0">
              <a:solidFill>
                <a:prstClr val="black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457200" indent="-457200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2800" dirty="0" smtClean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Contracted Ferry Services (exc. Corran Ferry) </a:t>
            </a:r>
          </a:p>
          <a:p>
            <a:pPr marL="457200" indent="-457200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GB" sz="2800" dirty="0">
              <a:solidFill>
                <a:prstClr val="black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457200" indent="-457200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2800" dirty="0" smtClean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Home-to-school transport (C&amp;L Budget) </a:t>
            </a:r>
          </a:p>
          <a:p>
            <a:pPr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	</a:t>
            </a:r>
            <a:r>
              <a:rPr lang="en-GB" sz="2800" smtClean="0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NB Statutory</a:t>
            </a:r>
            <a:endParaRPr lang="en-GB" sz="2800" dirty="0" smtClean="0">
              <a:solidFill>
                <a:prstClr val="black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cxnSp>
        <p:nvCxnSpPr>
          <p:cNvPr id="6" name="Straight Connector 5"/>
          <p:cNvCxnSpPr/>
          <p:nvPr/>
        </p:nvCxnSpPr>
        <p:spPr bwMode="auto">
          <a:xfrm>
            <a:off x="1435386" y="850790"/>
            <a:ext cx="6774777" cy="0"/>
          </a:xfrm>
          <a:prstGeom prst="line">
            <a:avLst/>
          </a:prstGeom>
          <a:ln w="50800" cap="rnd">
            <a:gradFill flip="none" rotWithShape="1">
              <a:gsLst>
                <a:gs pos="0">
                  <a:srgbClr val="492F92"/>
                </a:gs>
                <a:gs pos="50000">
                  <a:schemeClr val="bg1"/>
                </a:gs>
                <a:gs pos="100000">
                  <a:srgbClr val="007C4D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2580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5"/>
          <p:cNvGrpSpPr>
            <a:grpSpLocks/>
          </p:cNvGrpSpPr>
          <p:nvPr/>
        </p:nvGrpSpPr>
        <p:grpSpPr bwMode="auto">
          <a:xfrm>
            <a:off x="-7938" y="115888"/>
            <a:ext cx="9144001" cy="719163"/>
            <a:chOff x="-7950" y="116632"/>
            <a:chExt cx="9144000" cy="718520"/>
          </a:xfrm>
        </p:grpSpPr>
        <p:sp>
          <p:nvSpPr>
            <p:cNvPr id="6148" name="Text Box 10"/>
            <p:cNvSpPr txBox="1">
              <a:spLocks noChangeArrowheads="1"/>
            </p:cNvSpPr>
            <p:nvPr/>
          </p:nvSpPr>
          <p:spPr bwMode="auto">
            <a:xfrm>
              <a:off x="-7950" y="116632"/>
              <a:ext cx="9144000" cy="7072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/>
              <a:r>
                <a:rPr lang="en-GB" altLang="en-US" sz="4000" b="1" dirty="0" smtClean="0">
                  <a:solidFill>
                    <a:srgbClr val="492F92"/>
                  </a:solidFill>
                  <a:latin typeface="Ebrima" pitchFamily="2" charset="0"/>
                  <a:ea typeface="Ebrima" pitchFamily="2" charset="0"/>
                  <a:cs typeface="Ebrima" pitchFamily="2" charset="0"/>
                </a:rPr>
                <a:t>Public Transport (North)</a:t>
              </a:r>
            </a:p>
          </p:txBody>
        </p:sp>
        <p:cxnSp>
          <p:nvCxnSpPr>
            <p:cNvPr id="8" name="Straight Connector 7"/>
            <p:cNvCxnSpPr/>
            <p:nvPr/>
          </p:nvCxnSpPr>
          <p:spPr bwMode="auto">
            <a:xfrm>
              <a:off x="971600" y="835152"/>
              <a:ext cx="7200000" cy="0"/>
            </a:xfrm>
            <a:prstGeom prst="line">
              <a:avLst/>
            </a:prstGeom>
            <a:ln w="50800" cap="rnd">
              <a:gradFill flip="none" rotWithShape="1">
                <a:gsLst>
                  <a:gs pos="0">
                    <a:srgbClr val="492F92"/>
                  </a:gs>
                  <a:gs pos="50000">
                    <a:schemeClr val="bg1"/>
                  </a:gs>
                  <a:gs pos="100000">
                    <a:srgbClr val="007C4D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9" name="Picture 8"/>
          <p:cNvPicPr/>
          <p:nvPr/>
        </p:nvPicPr>
        <p:blipFill rotWithShape="1">
          <a:blip r:embed="rId3"/>
          <a:srcRect l="4398" t="17270" r="2857" b="4650"/>
          <a:stretch/>
        </p:blipFill>
        <p:spPr bwMode="auto">
          <a:xfrm>
            <a:off x="-47586" y="980728"/>
            <a:ext cx="9183649" cy="573246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502298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5"/>
          <p:cNvGrpSpPr>
            <a:grpSpLocks/>
          </p:cNvGrpSpPr>
          <p:nvPr/>
        </p:nvGrpSpPr>
        <p:grpSpPr bwMode="auto">
          <a:xfrm>
            <a:off x="-7938" y="115888"/>
            <a:ext cx="9144001" cy="720725"/>
            <a:chOff x="-7950" y="116632"/>
            <a:chExt cx="9144000" cy="720080"/>
          </a:xfrm>
        </p:grpSpPr>
        <p:sp>
          <p:nvSpPr>
            <p:cNvPr id="6148" name="Text Box 10"/>
            <p:cNvSpPr txBox="1">
              <a:spLocks noChangeArrowheads="1"/>
            </p:cNvSpPr>
            <p:nvPr/>
          </p:nvSpPr>
          <p:spPr bwMode="auto">
            <a:xfrm>
              <a:off x="-7950" y="116632"/>
              <a:ext cx="9144000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/>
              <a:r>
                <a:rPr lang="en-GB" altLang="en-US" sz="4000" b="1" dirty="0">
                  <a:solidFill>
                    <a:srgbClr val="492F92"/>
                  </a:solidFill>
                  <a:latin typeface="Ebrima" pitchFamily="2" charset="0"/>
                  <a:ea typeface="Ebrima" pitchFamily="2" charset="0"/>
                  <a:cs typeface="Ebrima" pitchFamily="2" charset="0"/>
                </a:rPr>
                <a:t>Public Transport </a:t>
              </a:r>
              <a:r>
                <a:rPr lang="en-GB" altLang="en-US" sz="4000" b="1" dirty="0" smtClean="0">
                  <a:solidFill>
                    <a:srgbClr val="492F92"/>
                  </a:solidFill>
                  <a:latin typeface="Ebrima" pitchFamily="2" charset="0"/>
                  <a:ea typeface="Ebrima" pitchFamily="2" charset="0"/>
                  <a:cs typeface="Ebrima" pitchFamily="2" charset="0"/>
                </a:rPr>
                <a:t>(Mid)</a:t>
              </a:r>
              <a:endParaRPr lang="en-GB" altLang="en-US" sz="4000" b="1" dirty="0">
                <a:solidFill>
                  <a:srgbClr val="492F92"/>
                </a:solidFill>
                <a:latin typeface="Ebrima" pitchFamily="2" charset="0"/>
                <a:ea typeface="Ebrima" pitchFamily="2" charset="0"/>
                <a:cs typeface="Ebrima" pitchFamily="2" charset="0"/>
              </a:endParaRPr>
            </a:p>
          </p:txBody>
        </p:sp>
        <p:cxnSp>
          <p:nvCxnSpPr>
            <p:cNvPr id="8" name="Straight Connector 7"/>
            <p:cNvCxnSpPr/>
            <p:nvPr/>
          </p:nvCxnSpPr>
          <p:spPr bwMode="auto">
            <a:xfrm>
              <a:off x="971600" y="835152"/>
              <a:ext cx="7200000" cy="0"/>
            </a:xfrm>
            <a:prstGeom prst="line">
              <a:avLst/>
            </a:prstGeom>
            <a:ln w="50800" cap="rnd">
              <a:gradFill flip="none" rotWithShape="1">
                <a:gsLst>
                  <a:gs pos="0">
                    <a:srgbClr val="492F92"/>
                  </a:gs>
                  <a:gs pos="50000">
                    <a:schemeClr val="bg1"/>
                  </a:gs>
                  <a:gs pos="100000">
                    <a:srgbClr val="007C4D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7" name="Picture 6"/>
          <p:cNvPicPr/>
          <p:nvPr/>
        </p:nvPicPr>
        <p:blipFill rotWithShape="1">
          <a:blip r:embed="rId3"/>
          <a:srcRect l="1884" t="16645" r="2948" b="6061"/>
          <a:stretch/>
        </p:blipFill>
        <p:spPr bwMode="auto">
          <a:xfrm>
            <a:off x="0" y="1017117"/>
            <a:ext cx="9151937" cy="583917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011796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5"/>
          <p:cNvGrpSpPr>
            <a:grpSpLocks/>
          </p:cNvGrpSpPr>
          <p:nvPr/>
        </p:nvGrpSpPr>
        <p:grpSpPr bwMode="auto">
          <a:xfrm>
            <a:off x="-7938" y="115888"/>
            <a:ext cx="9144001" cy="720725"/>
            <a:chOff x="-7950" y="116632"/>
            <a:chExt cx="9144000" cy="720080"/>
          </a:xfrm>
        </p:grpSpPr>
        <p:sp>
          <p:nvSpPr>
            <p:cNvPr id="6148" name="Text Box 10"/>
            <p:cNvSpPr txBox="1">
              <a:spLocks noChangeArrowheads="1"/>
            </p:cNvSpPr>
            <p:nvPr/>
          </p:nvSpPr>
          <p:spPr bwMode="auto">
            <a:xfrm>
              <a:off x="-7950" y="116632"/>
              <a:ext cx="9144000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/>
              <a:r>
                <a:rPr lang="en-GB" altLang="en-US" sz="4000" b="1" dirty="0">
                  <a:solidFill>
                    <a:srgbClr val="492F92"/>
                  </a:solidFill>
                  <a:latin typeface="Ebrima" pitchFamily="2" charset="0"/>
                  <a:ea typeface="Ebrima" pitchFamily="2" charset="0"/>
                  <a:cs typeface="Ebrima" pitchFamily="2" charset="0"/>
                </a:rPr>
                <a:t>Public Transport </a:t>
              </a:r>
              <a:r>
                <a:rPr lang="en-GB" altLang="en-US" sz="4000" b="1" dirty="0" smtClean="0">
                  <a:solidFill>
                    <a:srgbClr val="492F92"/>
                  </a:solidFill>
                  <a:latin typeface="Ebrima" pitchFamily="2" charset="0"/>
                  <a:ea typeface="Ebrima" pitchFamily="2" charset="0"/>
                  <a:cs typeface="Ebrima" pitchFamily="2" charset="0"/>
                </a:rPr>
                <a:t>(South)</a:t>
              </a:r>
              <a:endParaRPr lang="en-GB" altLang="en-US" sz="4000" b="1" dirty="0">
                <a:solidFill>
                  <a:srgbClr val="492F92"/>
                </a:solidFill>
                <a:latin typeface="Ebrima" pitchFamily="2" charset="0"/>
                <a:ea typeface="Ebrima" pitchFamily="2" charset="0"/>
                <a:cs typeface="Ebrima" pitchFamily="2" charset="0"/>
              </a:endParaRPr>
            </a:p>
          </p:txBody>
        </p:sp>
        <p:cxnSp>
          <p:nvCxnSpPr>
            <p:cNvPr id="8" name="Straight Connector 7"/>
            <p:cNvCxnSpPr/>
            <p:nvPr/>
          </p:nvCxnSpPr>
          <p:spPr bwMode="auto">
            <a:xfrm>
              <a:off x="971600" y="835152"/>
              <a:ext cx="7200000" cy="0"/>
            </a:xfrm>
            <a:prstGeom prst="line">
              <a:avLst/>
            </a:prstGeom>
            <a:ln w="50800" cap="rnd">
              <a:gradFill flip="none" rotWithShape="1">
                <a:gsLst>
                  <a:gs pos="0">
                    <a:srgbClr val="492F92"/>
                  </a:gs>
                  <a:gs pos="50000">
                    <a:schemeClr val="bg1"/>
                  </a:gs>
                  <a:gs pos="100000">
                    <a:srgbClr val="007C4D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7" name="Picture 6"/>
          <p:cNvPicPr/>
          <p:nvPr/>
        </p:nvPicPr>
        <p:blipFill rotWithShape="1">
          <a:blip r:embed="rId3"/>
          <a:srcRect l="5082" t="16648" r="2926" b="4235"/>
          <a:stretch/>
        </p:blipFill>
        <p:spPr bwMode="auto">
          <a:xfrm>
            <a:off x="7937" y="1125538"/>
            <a:ext cx="9136063" cy="568271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114678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5"/>
          <p:cNvGrpSpPr>
            <a:grpSpLocks/>
          </p:cNvGrpSpPr>
          <p:nvPr/>
        </p:nvGrpSpPr>
        <p:grpSpPr bwMode="auto">
          <a:xfrm>
            <a:off x="-7938" y="115888"/>
            <a:ext cx="9144001" cy="720725"/>
            <a:chOff x="-7950" y="116632"/>
            <a:chExt cx="9144000" cy="720080"/>
          </a:xfrm>
        </p:grpSpPr>
        <p:sp>
          <p:nvSpPr>
            <p:cNvPr id="6148" name="Text Box 10"/>
            <p:cNvSpPr txBox="1">
              <a:spLocks noChangeArrowheads="1"/>
            </p:cNvSpPr>
            <p:nvPr/>
          </p:nvSpPr>
          <p:spPr bwMode="auto">
            <a:xfrm>
              <a:off x="-7950" y="116632"/>
              <a:ext cx="9144000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/>
              <a:r>
                <a:rPr lang="en-GB" altLang="en-US" sz="4000" b="1" dirty="0" smtClean="0">
                  <a:solidFill>
                    <a:srgbClr val="492F92"/>
                  </a:solidFill>
                  <a:latin typeface="Ebrima" pitchFamily="2" charset="0"/>
                  <a:ea typeface="Ebrima" pitchFamily="2" charset="0"/>
                  <a:cs typeface="Ebrima" pitchFamily="2" charset="0"/>
                </a:rPr>
                <a:t>Community Transport</a:t>
              </a:r>
              <a:endParaRPr lang="en-GB" altLang="en-US" sz="4000" b="1" dirty="0">
                <a:solidFill>
                  <a:srgbClr val="492F92"/>
                </a:solidFill>
                <a:latin typeface="Ebrima" pitchFamily="2" charset="0"/>
                <a:ea typeface="Ebrima" pitchFamily="2" charset="0"/>
                <a:cs typeface="Ebrima" pitchFamily="2" charset="0"/>
              </a:endParaRPr>
            </a:p>
          </p:txBody>
        </p:sp>
        <p:cxnSp>
          <p:nvCxnSpPr>
            <p:cNvPr id="8" name="Straight Connector 7"/>
            <p:cNvCxnSpPr/>
            <p:nvPr/>
          </p:nvCxnSpPr>
          <p:spPr bwMode="auto">
            <a:xfrm>
              <a:off x="971600" y="835152"/>
              <a:ext cx="7200000" cy="0"/>
            </a:xfrm>
            <a:prstGeom prst="line">
              <a:avLst/>
            </a:prstGeom>
            <a:ln w="50800" cap="rnd">
              <a:gradFill flip="none" rotWithShape="1">
                <a:gsLst>
                  <a:gs pos="0">
                    <a:srgbClr val="492F92"/>
                  </a:gs>
                  <a:gs pos="50000">
                    <a:schemeClr val="bg1"/>
                  </a:gs>
                  <a:gs pos="100000">
                    <a:srgbClr val="007C4D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979295"/>
            <a:ext cx="5478561" cy="5877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5079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C Corporate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xt Slid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HC Corporate Template</Template>
  <TotalTime>2919</TotalTime>
  <Words>898</Words>
  <Application>Microsoft Office PowerPoint</Application>
  <PresentationFormat>On-screen Show (4:3)</PresentationFormat>
  <Paragraphs>300</Paragraphs>
  <Slides>29</Slides>
  <Notes>29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29</vt:i4>
      </vt:variant>
    </vt:vector>
  </HeadingPairs>
  <TitlesOfParts>
    <vt:vector size="31" baseType="lpstr">
      <vt:lpstr>HC Corporate Template</vt:lpstr>
      <vt:lpstr>Text Slides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Highland Council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Phil Tomalin</dc:creator>
  <cp:lastModifiedBy>Phil Tomalin</cp:lastModifiedBy>
  <cp:revision>115</cp:revision>
  <cp:lastPrinted>2017-01-09T17:55:41Z</cp:lastPrinted>
  <dcterms:created xsi:type="dcterms:W3CDTF">2016-12-18T14:06:13Z</dcterms:created>
  <dcterms:modified xsi:type="dcterms:W3CDTF">2017-01-10T10:52:01Z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a57e0011-4d92-40e2-893e-f4c1b165f48a</vt:lpwstr>
  </property>
  <property fmtid="{D5CDD505-2E9C-101B-9397-08002B2CF9AE}" pid="3" name="TITUS">
    <vt:lpwstr>&lt;div style="text-align: center;"&gt;&lt;span style="font-family: Arial; font-weight: bold; font-size: large;"&gt;OFFICIAL&lt;/span&gt;&lt;/div&gt;</vt:lpwstr>
  </property>
  <property fmtid="{D5CDD505-2E9C-101B-9397-08002B2CF9AE}" pid="4" name="HCClassification">
    <vt:lpwstr>OFFICIAL</vt:lpwstr>
  </property>
  <property fmtid="{D5CDD505-2E9C-101B-9397-08002B2CF9AE}" pid="5" name="HCMarking">
    <vt:lpwstr>Enable Marking</vt:lpwstr>
  </property>
  <property fmtid="{D5CDD505-2E9C-101B-9397-08002B2CF9AE}" pid="6" name="_AdHocReviewCycleID">
    <vt:i4>-341225378</vt:i4>
  </property>
  <property fmtid="{D5CDD505-2E9C-101B-9397-08002B2CF9AE}" pid="7" name="_NewReviewCycle">
    <vt:lpwstr/>
  </property>
  <property fmtid="{D5CDD505-2E9C-101B-9397-08002B2CF9AE}" pid="8" name="_EmailSubject">
    <vt:lpwstr>presentations</vt:lpwstr>
  </property>
  <property fmtid="{D5CDD505-2E9C-101B-9397-08002B2CF9AE}" pid="9" name="_AuthorEmail">
    <vt:lpwstr>carron.mcdiarmid@highland.gov.uk</vt:lpwstr>
  </property>
  <property fmtid="{D5CDD505-2E9C-101B-9397-08002B2CF9AE}" pid="10" name="_AuthorEmailDisplayName">
    <vt:lpwstr>Carron McDiarmid</vt:lpwstr>
  </property>
  <property fmtid="{D5CDD505-2E9C-101B-9397-08002B2CF9AE}" pid="11" name="_PreviousAdHocReviewCycleID">
    <vt:i4>1953324212</vt:i4>
  </property>
</Properties>
</file>