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3"/>
  </p:notesMasterIdLst>
  <p:handoutMasterIdLst>
    <p:handoutMasterId r:id="rId14"/>
  </p:handoutMasterIdLst>
  <p:sldIdLst>
    <p:sldId id="257" r:id="rId3"/>
    <p:sldId id="260" r:id="rId4"/>
    <p:sldId id="266" r:id="rId5"/>
    <p:sldId id="268" r:id="rId6"/>
    <p:sldId id="258" r:id="rId7"/>
    <p:sldId id="281" r:id="rId8"/>
    <p:sldId id="280" r:id="rId9"/>
    <p:sldId id="278" r:id="rId10"/>
    <p:sldId id="274" r:id="rId11"/>
    <p:sldId id="277" r:id="rId12"/>
  </p:sldIdLst>
  <p:sldSz cx="9144000" cy="6858000" type="screen4x3"/>
  <p:notesSz cx="6797675" cy="9928225"/>
  <p:defaultTextStyle>
    <a:defPPr>
      <a:defRPr lang="en-GB"/>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7C3A"/>
    <a:srgbClr val="492F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23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027D37EB-31E6-4613-845B-6E0AB2902525}" type="datetimeFigureOut">
              <a:rPr lang="en-GB"/>
              <a:pPr>
                <a:defRPr/>
              </a:pPr>
              <a:t>10/01/2017</a:t>
            </a:fld>
            <a:endParaRPr lang="en-GB"/>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90D44365-7CA8-4BE8-9B55-414EEF7E7C35}" type="slidenum">
              <a:rPr lang="en-GB"/>
              <a:pPr>
                <a:defRPr/>
              </a:pPr>
              <a:t>‹#›</a:t>
            </a:fld>
            <a:endParaRPr lang="en-GB"/>
          </a:p>
        </p:txBody>
      </p:sp>
      <p:sp>
        <p:nvSpPr>
          <p:cNvPr id="10246" name="hc" descr="OFFICIAL"/>
          <p:cNvSpPr txBox="1">
            <a:spLocks noChangeArrowheads="1"/>
          </p:cNvSpPr>
          <p:nvPr/>
        </p:nvSpPr>
        <p:spPr bwMode="auto">
          <a:xfrm>
            <a:off x="0" y="1"/>
            <a:ext cx="67976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1000" b="1">
                <a:solidFill>
                  <a:srgbClr val="000000"/>
                </a:solidFill>
                <a:latin typeface="Arial" charset="0"/>
              </a:rPr>
              <a:t>OFFICIAL</a:t>
            </a:r>
          </a:p>
        </p:txBody>
      </p:sp>
      <p:sp>
        <p:nvSpPr>
          <p:cNvPr id="10247" name="fc" descr="OFFICIAL"/>
          <p:cNvSpPr txBox="1">
            <a:spLocks noChangeArrowheads="1"/>
          </p:cNvSpPr>
          <p:nvPr/>
        </p:nvSpPr>
        <p:spPr bwMode="auto">
          <a:xfrm>
            <a:off x="0" y="9555917"/>
            <a:ext cx="67976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1000" b="1">
                <a:solidFill>
                  <a:srgbClr val="000000"/>
                </a:solidFill>
                <a:latin typeface="Arial" charset="0"/>
              </a:rPr>
              <a:t>OFFICIAL</a:t>
            </a:r>
          </a:p>
        </p:txBody>
      </p:sp>
    </p:spTree>
    <p:extLst>
      <p:ext uri="{BB962C8B-B14F-4D97-AF65-F5344CB8AC3E}">
        <p14:creationId xmlns:p14="http://schemas.microsoft.com/office/powerpoint/2010/main" val="2926212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A244F43F-DE17-441A-8D77-081C90B188C3}" type="datetimeFigureOut">
              <a:rPr lang="en-GB"/>
              <a:pPr>
                <a:defRPr/>
              </a:pPr>
              <a:t>10/01/2017</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79768" y="4715907"/>
            <a:ext cx="5438140" cy="4467701"/>
          </a:xfrm>
          <a:prstGeom prst="rect">
            <a:avLst/>
          </a:prstGeom>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609FFC70-79FA-4FE7-97A9-1CFF20CCBBEF}" type="slidenum">
              <a:rPr lang="en-GB"/>
              <a:pPr>
                <a:defRPr/>
              </a:pPr>
              <a:t>‹#›</a:t>
            </a:fld>
            <a:endParaRPr lang="en-GB"/>
          </a:p>
        </p:txBody>
      </p:sp>
      <p:sp>
        <p:nvSpPr>
          <p:cNvPr id="9224" name="hc" descr="OFFICIAL"/>
          <p:cNvSpPr txBox="1">
            <a:spLocks noChangeArrowheads="1"/>
          </p:cNvSpPr>
          <p:nvPr/>
        </p:nvSpPr>
        <p:spPr bwMode="auto">
          <a:xfrm>
            <a:off x="0" y="1"/>
            <a:ext cx="67976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1000" b="1">
                <a:solidFill>
                  <a:srgbClr val="000000"/>
                </a:solidFill>
                <a:latin typeface="Arial" charset="0"/>
              </a:rPr>
              <a:t>OFFICIAL</a:t>
            </a:r>
          </a:p>
        </p:txBody>
      </p:sp>
      <p:sp>
        <p:nvSpPr>
          <p:cNvPr id="9225" name="fc" descr="OFFICIAL"/>
          <p:cNvSpPr txBox="1">
            <a:spLocks noChangeArrowheads="1"/>
          </p:cNvSpPr>
          <p:nvPr/>
        </p:nvSpPr>
        <p:spPr bwMode="auto">
          <a:xfrm>
            <a:off x="0" y="9555917"/>
            <a:ext cx="67976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1000" b="1">
                <a:solidFill>
                  <a:srgbClr val="000000"/>
                </a:solidFill>
                <a:latin typeface="Arial" charset="0"/>
              </a:rPr>
              <a:t>OFFICIAL</a:t>
            </a:r>
          </a:p>
        </p:txBody>
      </p:sp>
    </p:spTree>
    <p:extLst>
      <p:ext uri="{BB962C8B-B14F-4D97-AF65-F5344CB8AC3E}">
        <p14:creationId xmlns:p14="http://schemas.microsoft.com/office/powerpoint/2010/main" val="375186323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692642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02434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45100" y="0"/>
            <a:ext cx="38989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53300" y="6296025"/>
            <a:ext cx="180022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1" r:id="rId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73188" cy="237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72400" y="4481513"/>
            <a:ext cx="1371600"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2"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0"/>
          <p:cNvSpPr txBox="1">
            <a:spLocks noChangeArrowheads="1"/>
          </p:cNvSpPr>
          <p:nvPr/>
        </p:nvSpPr>
        <p:spPr bwMode="auto">
          <a:xfrm>
            <a:off x="0" y="1587500"/>
            <a:ext cx="914400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4800" b="1" dirty="0" smtClean="0">
                <a:solidFill>
                  <a:srgbClr val="492F92"/>
                </a:solidFill>
                <a:latin typeface="Ebrima" pitchFamily="2" charset="0"/>
                <a:ea typeface="Ebrima" pitchFamily="2" charset="0"/>
                <a:cs typeface="Ebrima" pitchFamily="2" charset="0"/>
              </a:rPr>
              <a:t>Administration </a:t>
            </a:r>
          </a:p>
          <a:p>
            <a:pPr algn="ctr"/>
            <a:r>
              <a:rPr lang="en-GB" altLang="en-US" sz="4800" b="1" dirty="0" smtClean="0">
                <a:solidFill>
                  <a:srgbClr val="492F92"/>
                </a:solidFill>
                <a:latin typeface="Ebrima" pitchFamily="2" charset="0"/>
                <a:ea typeface="Ebrima" pitchFamily="2" charset="0"/>
                <a:cs typeface="Ebrima" pitchFamily="2" charset="0"/>
              </a:rPr>
              <a:t>in </a:t>
            </a:r>
          </a:p>
          <a:p>
            <a:pPr algn="ctr"/>
            <a:r>
              <a:rPr lang="en-GB" altLang="en-US" sz="4800" b="1" dirty="0" smtClean="0">
                <a:solidFill>
                  <a:srgbClr val="492F92"/>
                </a:solidFill>
                <a:latin typeface="Ebrima" pitchFamily="2" charset="0"/>
                <a:ea typeface="Ebrima" pitchFamily="2" charset="0"/>
                <a:cs typeface="Ebrima" pitchFamily="2" charset="0"/>
              </a:rPr>
              <a:t>Schools</a:t>
            </a:r>
            <a:endParaRPr lang="en-GB" altLang="en-US" sz="4800" b="1" dirty="0">
              <a:solidFill>
                <a:srgbClr val="492F92"/>
              </a:solidFill>
              <a:latin typeface="Ebrima" pitchFamily="2" charset="0"/>
              <a:ea typeface="Ebrima" pitchFamily="2" charset="0"/>
              <a:cs typeface="Ebrima" pitchFamily="2" charset="0"/>
            </a:endParaRPr>
          </a:p>
          <a:p>
            <a:pPr algn="ctr"/>
            <a:endParaRPr lang="en-GB" altLang="en-US" sz="4800" b="1" dirty="0">
              <a:solidFill>
                <a:srgbClr val="492F92"/>
              </a:solidFill>
              <a:latin typeface="Ebrima" pitchFamily="2" charset="0"/>
              <a:ea typeface="Ebrima" pitchFamily="2" charset="0"/>
              <a:cs typeface="Ebrima" pitchFamily="2" charset="0"/>
            </a:endParaRPr>
          </a:p>
        </p:txBody>
      </p:sp>
      <p:cxnSp>
        <p:nvCxnSpPr>
          <p:cNvPr id="11" name="Straight Connector 10"/>
          <p:cNvCxnSpPr/>
          <p:nvPr/>
        </p:nvCxnSpPr>
        <p:spPr bwMode="auto">
          <a:xfrm>
            <a:off x="612000" y="4797152"/>
            <a:ext cx="7920000"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2" name="Group 5"/>
          <p:cNvGrpSpPr>
            <a:grpSpLocks/>
          </p:cNvGrpSpPr>
          <p:nvPr/>
        </p:nvGrpSpPr>
        <p:grpSpPr bwMode="auto">
          <a:xfrm>
            <a:off x="-180528" y="126532"/>
            <a:ext cx="9144001" cy="708520"/>
            <a:chOff x="-180540" y="127266"/>
            <a:chExt cx="9144000" cy="707886"/>
          </a:xfrm>
        </p:grpSpPr>
        <p:sp>
          <p:nvSpPr>
            <p:cNvPr id="5124" name="Text Box 10"/>
            <p:cNvSpPr txBox="1">
              <a:spLocks noChangeArrowheads="1"/>
            </p:cNvSpPr>
            <p:nvPr/>
          </p:nvSpPr>
          <p:spPr bwMode="auto">
            <a:xfrm>
              <a:off x="-180540" y="127266"/>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4000" b="1" dirty="0" smtClean="0">
                  <a:solidFill>
                    <a:srgbClr val="492F92"/>
                  </a:solidFill>
                  <a:latin typeface="Ebrima" pitchFamily="2" charset="0"/>
                  <a:ea typeface="Ebrima" pitchFamily="2" charset="0"/>
                  <a:cs typeface="Ebrima" pitchFamily="2" charset="0"/>
                </a:rPr>
                <a:t>Quick Wins</a:t>
              </a:r>
              <a:endParaRPr lang="en-GB" altLang="en-US" sz="4000" b="1" dirty="0">
                <a:solidFill>
                  <a:srgbClr val="492F92"/>
                </a:solidFill>
                <a:latin typeface="Ebrima" pitchFamily="2" charset="0"/>
                <a:ea typeface="Ebrima" pitchFamily="2" charset="0"/>
                <a:cs typeface="Ebrima" pitchFamily="2" charset="0"/>
              </a:endParaRPr>
            </a:p>
          </p:txBody>
        </p:sp>
        <p:cxnSp>
          <p:nvCxnSpPr>
            <p:cNvPr id="8" name="Straight Connector 7"/>
            <p:cNvCxnSpPr/>
            <p:nvPr/>
          </p:nvCxnSpPr>
          <p:spPr bwMode="auto">
            <a:xfrm>
              <a:off x="971600" y="835152"/>
              <a:ext cx="7200000"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13" name="Text Box 10"/>
          <p:cNvSpPr txBox="1">
            <a:spLocks noChangeArrowheads="1"/>
          </p:cNvSpPr>
          <p:nvPr/>
        </p:nvSpPr>
        <p:spPr bwMode="auto">
          <a:xfrm>
            <a:off x="809625" y="1125538"/>
            <a:ext cx="7794625" cy="7051161"/>
          </a:xfrm>
          <a:prstGeom prst="rect">
            <a:avLst/>
          </a:prstGeom>
          <a:noFill/>
          <a:ln>
            <a:noFill/>
          </a:ln>
          <a:effectLst/>
          <a:extLst/>
        </p:spPr>
        <p:txBody>
          <a:bodyPr>
            <a:spAutoFit/>
          </a:bodyPr>
          <a:lstStyle/>
          <a:p>
            <a:pPr algn="ctr" fontAlgn="auto">
              <a:lnSpc>
                <a:spcPct val="85000"/>
              </a:lnSpc>
              <a:spcBef>
                <a:spcPts val="0"/>
              </a:spcBef>
              <a:spcAft>
                <a:spcPts val="0"/>
              </a:spcAft>
              <a:defRPr/>
            </a:pPr>
            <a:endParaRPr lang="en-GB" sz="2600" b="1"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fontAlgn="auto">
              <a:lnSpc>
                <a:spcPct val="85000"/>
              </a:lnSpc>
              <a:spcBef>
                <a:spcPts val="0"/>
              </a:spcBef>
              <a:spcAft>
                <a:spcPts val="0"/>
              </a:spcAft>
              <a:defRPr/>
            </a:pPr>
            <a:r>
              <a:rPr lang="en-GB" sz="2600" b="1" dirty="0" smtClean="0">
                <a:solidFill>
                  <a:prstClr val="black"/>
                </a:solidFill>
                <a:latin typeface="Ebrima" panose="02000000000000000000" pitchFamily="2" charset="0"/>
                <a:ea typeface="Ebrima" panose="02000000000000000000" pitchFamily="2" charset="0"/>
                <a:cs typeface="Ebrima" panose="02000000000000000000" pitchFamily="2" charset="0"/>
              </a:rPr>
              <a:t>Pass admin tasks from HTs to support staff</a:t>
            </a:r>
          </a:p>
          <a:p>
            <a:pPr lvl="1" fontAlgn="auto">
              <a:lnSpc>
                <a:spcPct val="85000"/>
              </a:lnSpc>
              <a:spcBef>
                <a:spcPts val="0"/>
              </a:spcBef>
              <a:spcAft>
                <a:spcPts val="0"/>
              </a:spcAft>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 </a:t>
            </a:r>
          </a:p>
          <a:p>
            <a:pPr marL="914400" lvl="1" indent="-457200" fontAlgn="auto">
              <a:lnSpc>
                <a:spcPct val="85000"/>
              </a:lnSpc>
              <a:spcBef>
                <a:spcPts val="0"/>
              </a:spcBef>
              <a:spcAft>
                <a:spcPts val="0"/>
              </a:spcAft>
              <a:buFont typeface="Arial" panose="020B0604020202020204" pitchFamily="34" charset="0"/>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HR/Talent Link/Change Forms</a:t>
            </a:r>
            <a:endParaRPr lang="en-GB" sz="2600" b="1"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fontAlgn="auto">
              <a:lnSpc>
                <a:spcPct val="85000"/>
              </a:lnSpc>
              <a:spcBef>
                <a:spcPts val="0"/>
              </a:spcBef>
              <a:spcAft>
                <a:spcPts val="0"/>
              </a:spcAft>
              <a:defRPr/>
            </a:pPr>
            <a:endParaRPr lang="en-GB" sz="2600" b="1"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fontAlgn="auto">
              <a:lnSpc>
                <a:spcPct val="85000"/>
              </a:lnSpc>
              <a:spcBef>
                <a:spcPts val="0"/>
              </a:spcBef>
              <a:spcAft>
                <a:spcPts val="0"/>
              </a:spcAft>
              <a:defRPr/>
            </a:pPr>
            <a:r>
              <a:rPr lang="en-GB" sz="2600" b="1" dirty="0" smtClean="0">
                <a:solidFill>
                  <a:prstClr val="black"/>
                </a:solidFill>
                <a:latin typeface="Ebrima" panose="02000000000000000000" pitchFamily="2" charset="0"/>
                <a:ea typeface="Ebrima" panose="02000000000000000000" pitchFamily="2" charset="0"/>
                <a:cs typeface="Ebrima" panose="02000000000000000000" pitchFamily="2" charset="0"/>
              </a:rPr>
              <a:t>Increased </a:t>
            </a:r>
            <a:r>
              <a:rPr lang="en-GB" sz="2600" b="1" dirty="0">
                <a:solidFill>
                  <a:prstClr val="black"/>
                </a:solidFill>
                <a:latin typeface="Ebrima" panose="02000000000000000000" pitchFamily="2" charset="0"/>
                <a:ea typeface="Ebrima" panose="02000000000000000000" pitchFamily="2" charset="0"/>
                <a:cs typeface="Ebrima" panose="02000000000000000000" pitchFamily="2" charset="0"/>
              </a:rPr>
              <a:t>digitisation </a:t>
            </a:r>
            <a:r>
              <a:rPr lang="en-GB" sz="2600" b="1" dirty="0" smtClean="0">
                <a:solidFill>
                  <a:prstClr val="black"/>
                </a:solidFill>
                <a:latin typeface="Ebrima" panose="02000000000000000000" pitchFamily="2" charset="0"/>
                <a:ea typeface="Ebrima" panose="02000000000000000000" pitchFamily="2" charset="0"/>
                <a:cs typeface="Ebrima" panose="02000000000000000000" pitchFamily="2" charset="0"/>
              </a:rPr>
              <a:t>to remove double handling; reduce paper; improve records management and performance information</a:t>
            </a:r>
          </a:p>
          <a:p>
            <a:pPr fontAlgn="auto">
              <a:lnSpc>
                <a:spcPct val="85000"/>
              </a:lnSpc>
              <a:spcBef>
                <a:spcPts val="0"/>
              </a:spcBef>
              <a:spcAft>
                <a:spcPts val="0"/>
              </a:spcAft>
              <a:defRPr/>
            </a:pPr>
            <a:endParaRPr lang="en-GB" sz="2600" b="1"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914400" lvl="1" indent="-457200" fontAlgn="auto">
              <a:lnSpc>
                <a:spcPct val="85000"/>
              </a:lnSpc>
              <a:spcBef>
                <a:spcPts val="0"/>
              </a:spcBef>
              <a:spcAft>
                <a:spcPts val="0"/>
              </a:spcAft>
              <a:buFont typeface="Arial" pitchFamily="34" charset="0"/>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Attendance/class register</a:t>
            </a:r>
          </a:p>
          <a:p>
            <a:pPr marL="914400" lvl="1" indent="-457200" fontAlgn="auto">
              <a:lnSpc>
                <a:spcPct val="85000"/>
              </a:lnSpc>
              <a:spcBef>
                <a:spcPts val="0"/>
              </a:spcBef>
              <a:spcAft>
                <a:spcPts val="0"/>
              </a:spcAft>
              <a:buFont typeface="Arial" pitchFamily="34" charset="0"/>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Timesheets/payroll</a:t>
            </a:r>
          </a:p>
          <a:p>
            <a:pPr marL="914400" lvl="1" indent="-457200" fontAlgn="auto">
              <a:lnSpc>
                <a:spcPct val="85000"/>
              </a:lnSpc>
              <a:spcBef>
                <a:spcPts val="0"/>
              </a:spcBef>
              <a:spcAft>
                <a:spcPts val="0"/>
              </a:spcAft>
              <a:buFont typeface="Arial" pitchFamily="34" charset="0"/>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Relief/supply staff </a:t>
            </a:r>
          </a:p>
          <a:p>
            <a:pPr marL="914400" lvl="1" indent="-457200" fontAlgn="auto">
              <a:lnSpc>
                <a:spcPct val="85000"/>
              </a:lnSpc>
              <a:spcBef>
                <a:spcPts val="0"/>
              </a:spcBef>
              <a:spcAft>
                <a:spcPts val="0"/>
              </a:spcAft>
              <a:buFont typeface="Arial" pitchFamily="34" charset="0"/>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Pupil records</a:t>
            </a:r>
          </a:p>
          <a:p>
            <a:pPr marL="914400" lvl="1" indent="-457200" fontAlgn="auto">
              <a:lnSpc>
                <a:spcPct val="85000"/>
              </a:lnSpc>
              <a:spcBef>
                <a:spcPts val="0"/>
              </a:spcBef>
              <a:spcAft>
                <a:spcPts val="0"/>
              </a:spcAft>
              <a:buFont typeface="Arial" pitchFamily="34" charset="0"/>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Reductions in photocopying</a:t>
            </a:r>
          </a:p>
          <a:p>
            <a:pPr marL="1371600" lvl="2" indent="-457200" fontAlgn="auto">
              <a:lnSpc>
                <a:spcPct val="85000"/>
              </a:lnSpc>
              <a:spcBef>
                <a:spcPts val="0"/>
              </a:spcBef>
              <a:spcAft>
                <a:spcPts val="0"/>
              </a:spcAft>
              <a:buFont typeface="Arial" pitchFamily="34" charset="0"/>
              <a:buChar char="•"/>
              <a:defRPr/>
            </a:pPr>
            <a:endParaRPr lang="en-GB" sz="28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1371600" lvl="2" indent="-457200" fontAlgn="auto">
              <a:lnSpc>
                <a:spcPct val="85000"/>
              </a:lnSpc>
              <a:spcBef>
                <a:spcPts val="0"/>
              </a:spcBef>
              <a:spcAft>
                <a:spcPts val="0"/>
              </a:spcAft>
              <a:buFontTx/>
              <a:buChar char="-"/>
              <a:defRPr/>
            </a:pPr>
            <a:endParaRPr lang="en-GB" sz="28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914400" lvl="1" indent="-457200" fontAlgn="auto">
              <a:lnSpc>
                <a:spcPct val="85000"/>
              </a:lnSpc>
              <a:spcBef>
                <a:spcPts val="0"/>
              </a:spcBef>
              <a:spcAft>
                <a:spcPts val="0"/>
              </a:spcAft>
              <a:buFontTx/>
              <a:buChar char="-"/>
              <a:defRPr/>
            </a:pPr>
            <a:endParaRPr lang="en-GB" sz="28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fontAlgn="auto">
              <a:lnSpc>
                <a:spcPct val="85000"/>
              </a:lnSpc>
              <a:spcBef>
                <a:spcPts val="0"/>
              </a:spcBef>
              <a:spcAft>
                <a:spcPts val="0"/>
              </a:spcAft>
              <a:defRPr/>
            </a:pPr>
            <a:endParaRPr lang="en-GB" sz="28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8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800" dirty="0">
              <a:solidFill>
                <a:prstClr val="black"/>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4895596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1"/>
          <p:cNvGrpSpPr>
            <a:grpSpLocks/>
          </p:cNvGrpSpPr>
          <p:nvPr/>
        </p:nvGrpSpPr>
        <p:grpSpPr bwMode="auto">
          <a:xfrm>
            <a:off x="-7938" y="115888"/>
            <a:ext cx="9144001" cy="864840"/>
            <a:chOff x="-7950" y="116632"/>
            <a:chExt cx="9144000" cy="864667"/>
          </a:xfrm>
        </p:grpSpPr>
        <p:sp>
          <p:nvSpPr>
            <p:cNvPr id="4100" name="Text Box 10"/>
            <p:cNvSpPr txBox="1">
              <a:spLocks noChangeArrowheads="1"/>
            </p:cNvSpPr>
            <p:nvPr/>
          </p:nvSpPr>
          <p:spPr bwMode="auto">
            <a:xfrm>
              <a:off x="-7950" y="116632"/>
              <a:ext cx="9144000" cy="707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4000" b="1" dirty="0" smtClean="0">
                  <a:solidFill>
                    <a:srgbClr val="492F92"/>
                  </a:solidFill>
                  <a:latin typeface="Ebrima" pitchFamily="2" charset="0"/>
                  <a:ea typeface="Ebrima" pitchFamily="2" charset="0"/>
                  <a:cs typeface="Ebrima" pitchFamily="2" charset="0"/>
                </a:rPr>
                <a:t>Administration in Schools</a:t>
              </a:r>
              <a:endParaRPr lang="en-GB" altLang="en-US" sz="4000" b="1" dirty="0">
                <a:solidFill>
                  <a:srgbClr val="492F92"/>
                </a:solidFill>
                <a:latin typeface="Ebrima" pitchFamily="2" charset="0"/>
                <a:ea typeface="Ebrima" pitchFamily="2" charset="0"/>
                <a:cs typeface="Ebrima" pitchFamily="2" charset="0"/>
              </a:endParaRPr>
            </a:p>
          </p:txBody>
        </p:sp>
        <p:cxnSp>
          <p:nvCxnSpPr>
            <p:cNvPr id="4" name="Straight Connector 3"/>
            <p:cNvCxnSpPr/>
            <p:nvPr/>
          </p:nvCxnSpPr>
          <p:spPr bwMode="auto">
            <a:xfrm>
              <a:off x="964049" y="981299"/>
              <a:ext cx="7200000"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5" name="Text Box 10"/>
          <p:cNvSpPr txBox="1">
            <a:spLocks noChangeArrowheads="1"/>
          </p:cNvSpPr>
          <p:nvPr/>
        </p:nvSpPr>
        <p:spPr bwMode="auto">
          <a:xfrm>
            <a:off x="779715" y="1124744"/>
            <a:ext cx="7794625" cy="6287875"/>
          </a:xfrm>
          <a:prstGeom prst="rect">
            <a:avLst/>
          </a:prstGeom>
          <a:noFill/>
          <a:ln>
            <a:noFill/>
          </a:ln>
          <a:effectLst/>
          <a:extLst/>
        </p:spPr>
        <p:txBody>
          <a:bodyPr>
            <a:spAutoFit/>
          </a:bodyPr>
          <a:lstStyle/>
          <a:p>
            <a:pPr algn="ctr" fontAlgn="auto">
              <a:lnSpc>
                <a:spcPct val="85000"/>
              </a:lnSpc>
              <a:spcBef>
                <a:spcPts val="0"/>
              </a:spcBef>
              <a:spcAft>
                <a:spcPts val="200"/>
              </a:spcAft>
              <a:defRPr/>
            </a:pPr>
            <a:endParaRPr lang="en-GB" sz="3200" b="1" dirty="0" smtClean="0">
              <a:solidFill>
                <a:srgbClr val="492F92"/>
              </a:solidFill>
              <a:latin typeface="Ebrima" panose="02000000000000000000" pitchFamily="2" charset="0"/>
              <a:ea typeface="Ebrima" panose="02000000000000000000" pitchFamily="2" charset="0"/>
              <a:cs typeface="Ebrima" panose="02000000000000000000" pitchFamily="2" charset="0"/>
            </a:endParaRPr>
          </a:p>
          <a:p>
            <a:pPr algn="ctr" fontAlgn="auto">
              <a:lnSpc>
                <a:spcPct val="85000"/>
              </a:lnSpc>
              <a:spcBef>
                <a:spcPts val="0"/>
              </a:spcBef>
              <a:spcAft>
                <a:spcPts val="200"/>
              </a:spcAft>
              <a:defRPr/>
            </a:pPr>
            <a:r>
              <a:rPr lang="en-GB" sz="3200" b="1" dirty="0" smtClean="0">
                <a:solidFill>
                  <a:srgbClr val="492F92"/>
                </a:solidFill>
                <a:latin typeface="Ebrima" panose="02000000000000000000" pitchFamily="2" charset="0"/>
                <a:ea typeface="Ebrima" panose="02000000000000000000" pitchFamily="2" charset="0"/>
                <a:cs typeface="Ebrima" panose="02000000000000000000" pitchFamily="2" charset="0"/>
              </a:rPr>
              <a:t>Objective </a:t>
            </a:r>
          </a:p>
          <a:p>
            <a:pPr algn="ctr" fontAlgn="auto">
              <a:lnSpc>
                <a:spcPct val="85000"/>
              </a:lnSpc>
              <a:spcBef>
                <a:spcPts val="0"/>
              </a:spcBef>
              <a:spcAft>
                <a:spcPts val="200"/>
              </a:spcAft>
              <a:defRPr/>
            </a:pPr>
            <a:endParaRPr lang="en-GB" sz="2800" dirty="0" smtClean="0">
              <a:latin typeface="Ebrima" panose="02000000000000000000" pitchFamily="2" charset="0"/>
              <a:ea typeface="Ebrima" panose="02000000000000000000" pitchFamily="2" charset="0"/>
              <a:cs typeface="Ebrima" panose="02000000000000000000" pitchFamily="2" charset="0"/>
            </a:endParaRPr>
          </a:p>
          <a:p>
            <a:pPr algn="ctr" fontAlgn="auto">
              <a:lnSpc>
                <a:spcPct val="85000"/>
              </a:lnSpc>
              <a:spcBef>
                <a:spcPts val="0"/>
              </a:spcBef>
              <a:spcAft>
                <a:spcPts val="200"/>
              </a:spcAft>
              <a:defRPr/>
            </a:pPr>
            <a:r>
              <a:rPr lang="en-GB" sz="2800" dirty="0" smtClean="0">
                <a:latin typeface="Ebrima" panose="02000000000000000000" pitchFamily="2" charset="0"/>
                <a:ea typeface="Ebrima" panose="02000000000000000000" pitchFamily="2" charset="0"/>
                <a:cs typeface="Ebrima" panose="02000000000000000000" pitchFamily="2" charset="0"/>
              </a:rPr>
              <a:t>design </a:t>
            </a:r>
            <a:r>
              <a:rPr lang="en-GB" sz="2800" dirty="0">
                <a:latin typeface="Ebrima" panose="02000000000000000000" pitchFamily="2" charset="0"/>
                <a:ea typeface="Ebrima" panose="02000000000000000000" pitchFamily="2" charset="0"/>
                <a:cs typeface="Ebrima" panose="02000000000000000000" pitchFamily="2" charset="0"/>
              </a:rPr>
              <a:t>and deliver an efficient and flexible school office staffing model that meets the learning, teaching and assessment requirements in all Highland schools, delivered at less cost and with opportunities for further cost reductions identified for future work</a:t>
            </a:r>
            <a:r>
              <a:rPr lang="en-GB" sz="2800" dirty="0" smtClean="0">
                <a:latin typeface="Ebrima" panose="02000000000000000000" pitchFamily="2" charset="0"/>
                <a:ea typeface="Ebrima" panose="02000000000000000000" pitchFamily="2" charset="0"/>
                <a:cs typeface="Ebrima" panose="02000000000000000000" pitchFamily="2" charset="0"/>
              </a:rPr>
              <a:t>.</a:t>
            </a:r>
          </a:p>
          <a:p>
            <a:pPr algn="ctr" fontAlgn="auto">
              <a:lnSpc>
                <a:spcPct val="85000"/>
              </a:lnSpc>
              <a:spcBef>
                <a:spcPts val="0"/>
              </a:spcBef>
              <a:spcAft>
                <a:spcPts val="200"/>
              </a:spcAft>
              <a:defRPr/>
            </a:pPr>
            <a:r>
              <a:rPr lang="en-GB" sz="2800" dirty="0" smtClean="0">
                <a:latin typeface="Ebrima" panose="02000000000000000000" pitchFamily="2" charset="0"/>
                <a:ea typeface="Ebrima" panose="02000000000000000000" pitchFamily="2" charset="0"/>
                <a:cs typeface="Ebrima" panose="02000000000000000000" pitchFamily="2" charset="0"/>
              </a:rPr>
              <a:t> </a:t>
            </a:r>
            <a:endParaRPr lang="en-GB" sz="2800" dirty="0">
              <a:latin typeface="Ebrima" panose="02000000000000000000" pitchFamily="2" charset="0"/>
              <a:ea typeface="Ebrima" panose="02000000000000000000" pitchFamily="2" charset="0"/>
              <a:cs typeface="Ebrima" panose="02000000000000000000" pitchFamily="2" charset="0"/>
            </a:endParaRPr>
          </a:p>
          <a:p>
            <a:pPr algn="ctr" fontAlgn="auto">
              <a:lnSpc>
                <a:spcPct val="85000"/>
              </a:lnSpc>
              <a:spcBef>
                <a:spcPts val="0"/>
              </a:spcBef>
              <a:spcAft>
                <a:spcPts val="200"/>
              </a:spcAft>
              <a:defRPr/>
            </a:pPr>
            <a:endParaRPr lang="en-GB" sz="3200" b="1" dirty="0">
              <a:solidFill>
                <a:srgbClr val="492F92"/>
              </a:solidFill>
              <a:latin typeface="Ebrima" panose="02000000000000000000" pitchFamily="2" charset="0"/>
              <a:ea typeface="Ebrima" panose="02000000000000000000" pitchFamily="2" charset="0"/>
              <a:cs typeface="Ebrima" panose="02000000000000000000" pitchFamily="2" charset="0"/>
            </a:endParaRPr>
          </a:p>
          <a:p>
            <a:pPr fontAlgn="auto">
              <a:lnSpc>
                <a:spcPct val="85000"/>
              </a:lnSpc>
              <a:spcBef>
                <a:spcPts val="0"/>
              </a:spcBef>
              <a:spcAft>
                <a:spcPts val="200"/>
              </a:spcAft>
              <a:defRPr/>
            </a:pPr>
            <a:endParaRPr lang="en-GB" sz="3600" dirty="0">
              <a:solidFill>
                <a:srgbClr val="492F92"/>
              </a:solidFill>
              <a:latin typeface="Ebrima" panose="02000000000000000000" pitchFamily="2" charset="0"/>
              <a:ea typeface="Ebrima" panose="02000000000000000000" pitchFamily="2" charset="0"/>
              <a:cs typeface="Ebrima" panose="02000000000000000000" pitchFamily="2" charset="0"/>
            </a:endParaRPr>
          </a:p>
          <a:p>
            <a:pPr fontAlgn="auto">
              <a:lnSpc>
                <a:spcPct val="85000"/>
              </a:lnSpc>
              <a:spcBef>
                <a:spcPts val="0"/>
              </a:spcBef>
              <a:spcAft>
                <a:spcPts val="200"/>
              </a:spcAft>
              <a:defRPr/>
            </a:pPr>
            <a:endParaRPr lang="en-GB" sz="3600" dirty="0" smtClean="0">
              <a:solidFill>
                <a:srgbClr val="492F92"/>
              </a:solidFill>
              <a:latin typeface="Ebrima" panose="02000000000000000000" pitchFamily="2" charset="0"/>
              <a:ea typeface="Ebrima" panose="02000000000000000000" pitchFamily="2" charset="0"/>
              <a:cs typeface="Ebrima" panose="02000000000000000000" pitchFamily="2" charset="0"/>
            </a:endParaRPr>
          </a:p>
          <a:p>
            <a:pPr fontAlgn="auto">
              <a:lnSpc>
                <a:spcPct val="85000"/>
              </a:lnSpc>
              <a:spcBef>
                <a:spcPts val="0"/>
              </a:spcBef>
              <a:spcAft>
                <a:spcPts val="200"/>
              </a:spcAft>
              <a:defRPr/>
            </a:pPr>
            <a:endParaRPr lang="en-GB" sz="3600" dirty="0">
              <a:solidFill>
                <a:srgbClr val="492F92"/>
              </a:solidFill>
              <a:latin typeface="Ebrima" panose="02000000000000000000" pitchFamily="2" charset="0"/>
              <a:ea typeface="Ebrima" panose="02000000000000000000" pitchFamily="2" charset="0"/>
              <a:cs typeface="Ebrima" panose="02000000000000000000" pitchFamily="2" charset="0"/>
            </a:endParaRPr>
          </a:p>
          <a:p>
            <a:pPr fontAlgn="auto">
              <a:lnSpc>
                <a:spcPct val="85000"/>
              </a:lnSpc>
              <a:spcBef>
                <a:spcPts val="0"/>
              </a:spcBef>
              <a:spcAft>
                <a:spcPts val="200"/>
              </a:spcAft>
              <a:defRPr/>
            </a:pPr>
            <a:endParaRPr lang="en-GB" sz="2800" dirty="0">
              <a:solidFill>
                <a:prstClr val="black"/>
              </a:solidFill>
              <a:latin typeface="Ebrima" panose="02000000000000000000" pitchFamily="2" charset="0"/>
              <a:ea typeface="Ebrima" panose="02000000000000000000" pitchFamily="2" charset="0"/>
              <a:cs typeface="Ebrima" panose="02000000000000000000" pitchFamily="2"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1"/>
          <p:cNvGrpSpPr>
            <a:grpSpLocks/>
          </p:cNvGrpSpPr>
          <p:nvPr/>
        </p:nvGrpSpPr>
        <p:grpSpPr bwMode="auto">
          <a:xfrm>
            <a:off x="-7938" y="115888"/>
            <a:ext cx="9144001" cy="864840"/>
            <a:chOff x="-7950" y="116632"/>
            <a:chExt cx="9144000" cy="864667"/>
          </a:xfrm>
        </p:grpSpPr>
        <p:sp>
          <p:nvSpPr>
            <p:cNvPr id="4100" name="Text Box 10"/>
            <p:cNvSpPr txBox="1">
              <a:spLocks noChangeArrowheads="1"/>
            </p:cNvSpPr>
            <p:nvPr/>
          </p:nvSpPr>
          <p:spPr bwMode="auto">
            <a:xfrm>
              <a:off x="-7950" y="116632"/>
              <a:ext cx="9144000" cy="707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4000" b="1" dirty="0" smtClean="0">
                  <a:solidFill>
                    <a:srgbClr val="492F92"/>
                  </a:solidFill>
                  <a:latin typeface="Ebrima" pitchFamily="2" charset="0"/>
                  <a:ea typeface="Ebrima" pitchFamily="2" charset="0"/>
                  <a:cs typeface="Ebrima" pitchFamily="2" charset="0"/>
                </a:rPr>
                <a:t>Administration in Schools</a:t>
              </a:r>
              <a:endParaRPr lang="en-GB" altLang="en-US" sz="4000" b="1" dirty="0">
                <a:solidFill>
                  <a:srgbClr val="492F92"/>
                </a:solidFill>
                <a:latin typeface="Ebrima" pitchFamily="2" charset="0"/>
                <a:ea typeface="Ebrima" pitchFamily="2" charset="0"/>
                <a:cs typeface="Ebrima" pitchFamily="2" charset="0"/>
              </a:endParaRPr>
            </a:p>
          </p:txBody>
        </p:sp>
        <p:cxnSp>
          <p:nvCxnSpPr>
            <p:cNvPr id="4" name="Straight Connector 3"/>
            <p:cNvCxnSpPr/>
            <p:nvPr/>
          </p:nvCxnSpPr>
          <p:spPr bwMode="auto">
            <a:xfrm>
              <a:off x="964049" y="981299"/>
              <a:ext cx="7200000"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5" name="Text Box 10"/>
          <p:cNvSpPr txBox="1">
            <a:spLocks noChangeArrowheads="1"/>
          </p:cNvSpPr>
          <p:nvPr/>
        </p:nvSpPr>
        <p:spPr bwMode="auto">
          <a:xfrm>
            <a:off x="779715" y="1124744"/>
            <a:ext cx="7794625" cy="7148624"/>
          </a:xfrm>
          <a:prstGeom prst="rect">
            <a:avLst/>
          </a:prstGeom>
          <a:noFill/>
          <a:ln>
            <a:noFill/>
          </a:ln>
          <a:effectLst/>
          <a:extLst/>
        </p:spPr>
        <p:txBody>
          <a:bodyPr>
            <a:spAutoFit/>
          </a:bodyPr>
          <a:lstStyle/>
          <a:p>
            <a:pPr algn="ctr" fontAlgn="auto">
              <a:lnSpc>
                <a:spcPct val="85000"/>
              </a:lnSpc>
              <a:spcBef>
                <a:spcPts val="0"/>
              </a:spcBef>
              <a:spcAft>
                <a:spcPts val="200"/>
              </a:spcAft>
              <a:defRPr/>
            </a:pPr>
            <a:r>
              <a:rPr lang="en-GB" sz="3200" b="1" dirty="0">
                <a:solidFill>
                  <a:srgbClr val="492F92"/>
                </a:solidFill>
                <a:latin typeface="Ebrima" panose="02000000000000000000" pitchFamily="2" charset="0"/>
                <a:ea typeface="Ebrima" panose="02000000000000000000" pitchFamily="2" charset="0"/>
                <a:cs typeface="Ebrima" panose="02000000000000000000" pitchFamily="2" charset="0"/>
              </a:rPr>
              <a:t>Key </a:t>
            </a:r>
            <a:r>
              <a:rPr lang="en-GB" sz="3200" b="1" dirty="0" smtClean="0">
                <a:solidFill>
                  <a:srgbClr val="492F92"/>
                </a:solidFill>
                <a:latin typeface="Ebrima" panose="02000000000000000000" pitchFamily="2" charset="0"/>
                <a:ea typeface="Ebrima" panose="02000000000000000000" pitchFamily="2" charset="0"/>
                <a:cs typeface="Ebrima" panose="02000000000000000000" pitchFamily="2" charset="0"/>
              </a:rPr>
              <a:t>Facts</a:t>
            </a:r>
          </a:p>
          <a:p>
            <a:pPr algn="ctr" fontAlgn="auto">
              <a:lnSpc>
                <a:spcPct val="85000"/>
              </a:lnSpc>
              <a:spcBef>
                <a:spcPts val="0"/>
              </a:spcBef>
              <a:spcAft>
                <a:spcPts val="200"/>
              </a:spcAft>
              <a:defRPr/>
            </a:pPr>
            <a:endParaRPr lang="en-GB" sz="3200" b="1" dirty="0">
              <a:solidFill>
                <a:srgbClr val="492F92"/>
              </a:solidFill>
              <a:latin typeface="Ebrima" panose="02000000000000000000" pitchFamily="2" charset="0"/>
              <a:ea typeface="Ebrima" panose="02000000000000000000" pitchFamily="2" charset="0"/>
              <a:cs typeface="Ebrima" panose="02000000000000000000" pitchFamily="2" charset="0"/>
            </a:endParaRPr>
          </a:p>
          <a:p>
            <a:pPr marL="342900" indent="-342900" fontAlgn="auto">
              <a:lnSpc>
                <a:spcPct val="85000"/>
              </a:lnSpc>
              <a:spcBef>
                <a:spcPts val="0"/>
              </a:spcBef>
              <a:spcAft>
                <a:spcPts val="200"/>
              </a:spcAft>
              <a:buFont typeface="Arial" panose="020B0604020202020204" pitchFamily="34" charset="0"/>
              <a:buChar char="•"/>
              <a:defRPr/>
            </a:pPr>
            <a:r>
              <a:rPr lang="en-GB" sz="2800" dirty="0">
                <a:latin typeface="Ebrima" panose="02000000000000000000" pitchFamily="2" charset="0"/>
                <a:ea typeface="Ebrima" panose="02000000000000000000" pitchFamily="2" charset="0"/>
                <a:cs typeface="Ebrima" panose="02000000000000000000" pitchFamily="2" charset="0"/>
              </a:rPr>
              <a:t>29 Secondary Schools/ASGs</a:t>
            </a:r>
          </a:p>
          <a:p>
            <a:pPr marL="342900" indent="-342900" fontAlgn="auto">
              <a:lnSpc>
                <a:spcPct val="85000"/>
              </a:lnSpc>
              <a:spcBef>
                <a:spcPts val="0"/>
              </a:spcBef>
              <a:spcAft>
                <a:spcPts val="200"/>
              </a:spcAft>
              <a:buFont typeface="Arial" panose="020B0604020202020204" pitchFamily="34" charset="0"/>
              <a:buChar char="•"/>
              <a:defRPr/>
            </a:pPr>
            <a:r>
              <a:rPr lang="en-GB" sz="2800" dirty="0">
                <a:latin typeface="Ebrima" panose="02000000000000000000" pitchFamily="2" charset="0"/>
                <a:ea typeface="Ebrima" panose="02000000000000000000" pitchFamily="2" charset="0"/>
                <a:cs typeface="Ebrima" panose="02000000000000000000" pitchFamily="2" charset="0"/>
              </a:rPr>
              <a:t>174 Primary Schools</a:t>
            </a:r>
          </a:p>
          <a:p>
            <a:pPr marL="342900" indent="-342900" fontAlgn="auto">
              <a:lnSpc>
                <a:spcPct val="85000"/>
              </a:lnSpc>
              <a:spcBef>
                <a:spcPts val="0"/>
              </a:spcBef>
              <a:spcAft>
                <a:spcPts val="200"/>
              </a:spcAft>
              <a:buFont typeface="Arial" panose="020B0604020202020204" pitchFamily="34" charset="0"/>
              <a:buChar char="•"/>
              <a:defRPr/>
            </a:pPr>
            <a:r>
              <a:rPr lang="en-GB" sz="2800" dirty="0">
                <a:latin typeface="Ebrima" panose="02000000000000000000" pitchFamily="2" charset="0"/>
                <a:ea typeface="Ebrima" panose="02000000000000000000" pitchFamily="2" charset="0"/>
                <a:cs typeface="Ebrima" panose="02000000000000000000" pitchFamily="2" charset="0"/>
              </a:rPr>
              <a:t>60% of Highland schools under 100 </a:t>
            </a:r>
            <a:r>
              <a:rPr lang="en-GB" sz="2800" dirty="0" smtClean="0">
                <a:latin typeface="Ebrima" panose="02000000000000000000" pitchFamily="2" charset="0"/>
                <a:ea typeface="Ebrima" panose="02000000000000000000" pitchFamily="2" charset="0"/>
                <a:cs typeface="Ebrima" panose="02000000000000000000" pitchFamily="2" charset="0"/>
              </a:rPr>
              <a:t>pupils, 4 of these are secondary schools</a:t>
            </a:r>
          </a:p>
          <a:p>
            <a:pPr fontAlgn="auto">
              <a:lnSpc>
                <a:spcPct val="85000"/>
              </a:lnSpc>
              <a:spcBef>
                <a:spcPts val="0"/>
              </a:spcBef>
              <a:spcAft>
                <a:spcPts val="200"/>
              </a:spcAft>
              <a:defRPr/>
            </a:pPr>
            <a:endParaRPr lang="en-GB" sz="2800" dirty="0" smtClean="0">
              <a:latin typeface="Ebrima" panose="02000000000000000000" pitchFamily="2" charset="0"/>
              <a:ea typeface="Ebrima" panose="02000000000000000000" pitchFamily="2" charset="0"/>
              <a:cs typeface="Ebrima" panose="02000000000000000000" pitchFamily="2" charset="0"/>
            </a:endParaRPr>
          </a:p>
          <a:p>
            <a:pPr marL="342900" indent="-342900" fontAlgn="auto">
              <a:lnSpc>
                <a:spcPct val="85000"/>
              </a:lnSpc>
              <a:spcBef>
                <a:spcPts val="0"/>
              </a:spcBef>
              <a:spcAft>
                <a:spcPts val="200"/>
              </a:spcAft>
              <a:buFont typeface="Arial" panose="020B0604020202020204" pitchFamily="34" charset="0"/>
              <a:buChar char="•"/>
              <a:defRPr/>
            </a:pPr>
            <a:r>
              <a:rPr lang="en-GB" sz="2800" dirty="0" smtClean="0">
                <a:latin typeface="Ebrima" panose="02000000000000000000" pitchFamily="2" charset="0"/>
                <a:ea typeface="Ebrima" panose="02000000000000000000" pitchFamily="2" charset="0"/>
                <a:cs typeface="Ebrima" panose="02000000000000000000" pitchFamily="2" charset="0"/>
              </a:rPr>
              <a:t>c370 </a:t>
            </a:r>
            <a:r>
              <a:rPr lang="en-GB" sz="2800" dirty="0">
                <a:latin typeface="Ebrima" panose="02000000000000000000" pitchFamily="2" charset="0"/>
                <a:ea typeface="Ebrima" panose="02000000000000000000" pitchFamily="2" charset="0"/>
                <a:cs typeface="Ebrima" panose="02000000000000000000" pitchFamily="2" charset="0"/>
              </a:rPr>
              <a:t>support staff (220fte) </a:t>
            </a:r>
          </a:p>
          <a:p>
            <a:pPr marL="342900" indent="-342900" fontAlgn="auto">
              <a:lnSpc>
                <a:spcPct val="85000"/>
              </a:lnSpc>
              <a:spcBef>
                <a:spcPts val="0"/>
              </a:spcBef>
              <a:spcAft>
                <a:spcPts val="200"/>
              </a:spcAft>
              <a:buFont typeface="Arial" panose="020B0604020202020204" pitchFamily="34" charset="0"/>
              <a:buChar char="•"/>
              <a:defRPr/>
            </a:pPr>
            <a:r>
              <a:rPr lang="en-GB" sz="2800" dirty="0">
                <a:latin typeface="Ebrima" panose="02000000000000000000" pitchFamily="2" charset="0"/>
                <a:ea typeface="Ebrima" panose="02000000000000000000" pitchFamily="2" charset="0"/>
                <a:cs typeface="Ebrima" panose="02000000000000000000" pitchFamily="2" charset="0"/>
              </a:rPr>
              <a:t>@£3.5m annual </a:t>
            </a:r>
            <a:r>
              <a:rPr lang="en-GB" sz="2800" dirty="0" smtClean="0">
                <a:latin typeface="Ebrima" panose="02000000000000000000" pitchFamily="2" charset="0"/>
                <a:ea typeface="Ebrima" panose="02000000000000000000" pitchFamily="2" charset="0"/>
                <a:cs typeface="Ebrima" panose="02000000000000000000" pitchFamily="2" charset="0"/>
              </a:rPr>
              <a:t>budget</a:t>
            </a:r>
          </a:p>
          <a:p>
            <a:pPr marL="342900" indent="-342900" fontAlgn="auto">
              <a:lnSpc>
                <a:spcPct val="85000"/>
              </a:lnSpc>
              <a:spcBef>
                <a:spcPts val="0"/>
              </a:spcBef>
              <a:spcAft>
                <a:spcPts val="200"/>
              </a:spcAft>
              <a:buFont typeface="Arial" panose="020B0604020202020204" pitchFamily="34" charset="0"/>
              <a:buChar char="•"/>
              <a:defRPr/>
            </a:pPr>
            <a:endParaRPr lang="en-GB" sz="2800" dirty="0" smtClean="0">
              <a:latin typeface="Ebrima" panose="02000000000000000000" pitchFamily="2" charset="0"/>
              <a:ea typeface="Ebrima" panose="02000000000000000000" pitchFamily="2" charset="0"/>
              <a:cs typeface="Ebrima" panose="02000000000000000000" pitchFamily="2" charset="0"/>
            </a:endParaRPr>
          </a:p>
          <a:p>
            <a:pPr marL="342900" indent="-342900" fontAlgn="auto">
              <a:lnSpc>
                <a:spcPct val="85000"/>
              </a:lnSpc>
              <a:spcBef>
                <a:spcPts val="0"/>
              </a:spcBef>
              <a:spcAft>
                <a:spcPts val="200"/>
              </a:spcAft>
              <a:buFont typeface="Arial" panose="020B0604020202020204" pitchFamily="34" charset="0"/>
              <a:buChar char="•"/>
              <a:defRPr/>
            </a:pPr>
            <a:r>
              <a:rPr lang="en-GB" sz="2800" dirty="0" smtClean="0">
                <a:latin typeface="Ebrima" panose="02000000000000000000" pitchFamily="2" charset="0"/>
                <a:ea typeface="Ebrima" panose="02000000000000000000" pitchFamily="2" charset="0"/>
                <a:cs typeface="Ebrima" panose="02000000000000000000" pitchFamily="2" charset="0"/>
              </a:rPr>
              <a:t>The majority of primary schools have less than 20 clerical hours per week</a:t>
            </a:r>
            <a:endParaRPr lang="en-GB" sz="2800" dirty="0">
              <a:latin typeface="Ebrima" panose="02000000000000000000" pitchFamily="2" charset="0"/>
              <a:ea typeface="Ebrima" panose="02000000000000000000" pitchFamily="2" charset="0"/>
              <a:cs typeface="Ebrima" panose="02000000000000000000" pitchFamily="2" charset="0"/>
            </a:endParaRPr>
          </a:p>
          <a:p>
            <a:pPr algn="ctr" fontAlgn="auto">
              <a:lnSpc>
                <a:spcPct val="85000"/>
              </a:lnSpc>
              <a:spcBef>
                <a:spcPts val="0"/>
              </a:spcBef>
              <a:spcAft>
                <a:spcPts val="200"/>
              </a:spcAft>
              <a:defRPr/>
            </a:pPr>
            <a:endParaRPr lang="en-GB" sz="3200" b="1" dirty="0" smtClean="0">
              <a:solidFill>
                <a:srgbClr val="492F92"/>
              </a:solidFill>
              <a:latin typeface="Ebrima" panose="02000000000000000000" pitchFamily="2" charset="0"/>
              <a:ea typeface="Ebrima" panose="02000000000000000000" pitchFamily="2" charset="0"/>
              <a:cs typeface="Ebrima" panose="02000000000000000000" pitchFamily="2" charset="0"/>
            </a:endParaRPr>
          </a:p>
          <a:p>
            <a:pPr marL="342900" indent="-342900" fontAlgn="auto">
              <a:lnSpc>
                <a:spcPct val="85000"/>
              </a:lnSpc>
              <a:spcBef>
                <a:spcPts val="0"/>
              </a:spcBef>
              <a:spcAft>
                <a:spcPts val="200"/>
              </a:spcAft>
              <a:buFont typeface="Arial" panose="020B0604020202020204" pitchFamily="34" charset="0"/>
              <a:buChar char="•"/>
              <a:defRPr/>
            </a:pPr>
            <a:endParaRPr lang="en-GB" sz="3600" dirty="0">
              <a:solidFill>
                <a:srgbClr val="492F92"/>
              </a:solidFill>
              <a:latin typeface="Ebrima" panose="02000000000000000000" pitchFamily="2" charset="0"/>
              <a:ea typeface="Ebrima" panose="02000000000000000000" pitchFamily="2" charset="0"/>
              <a:cs typeface="Ebrima" panose="02000000000000000000" pitchFamily="2" charset="0"/>
            </a:endParaRPr>
          </a:p>
          <a:p>
            <a:pPr fontAlgn="auto">
              <a:lnSpc>
                <a:spcPct val="85000"/>
              </a:lnSpc>
              <a:spcBef>
                <a:spcPts val="0"/>
              </a:spcBef>
              <a:spcAft>
                <a:spcPts val="200"/>
              </a:spcAft>
              <a:defRPr/>
            </a:pPr>
            <a:endParaRPr lang="en-GB" sz="3600" dirty="0" smtClean="0">
              <a:solidFill>
                <a:srgbClr val="492F92"/>
              </a:solidFill>
              <a:latin typeface="Ebrima" panose="02000000000000000000" pitchFamily="2" charset="0"/>
              <a:ea typeface="Ebrima" panose="02000000000000000000" pitchFamily="2" charset="0"/>
              <a:cs typeface="Ebrima" panose="02000000000000000000" pitchFamily="2" charset="0"/>
            </a:endParaRPr>
          </a:p>
          <a:p>
            <a:pPr fontAlgn="auto">
              <a:lnSpc>
                <a:spcPct val="85000"/>
              </a:lnSpc>
              <a:spcBef>
                <a:spcPts val="0"/>
              </a:spcBef>
              <a:spcAft>
                <a:spcPts val="200"/>
              </a:spcAft>
              <a:defRPr/>
            </a:pPr>
            <a:endParaRPr lang="en-GB" sz="3600" dirty="0">
              <a:solidFill>
                <a:srgbClr val="492F92"/>
              </a:solidFill>
              <a:latin typeface="Ebrima" panose="02000000000000000000" pitchFamily="2" charset="0"/>
              <a:ea typeface="Ebrima" panose="02000000000000000000" pitchFamily="2" charset="0"/>
              <a:cs typeface="Ebrima" panose="02000000000000000000" pitchFamily="2" charset="0"/>
            </a:endParaRPr>
          </a:p>
          <a:p>
            <a:pPr fontAlgn="auto">
              <a:lnSpc>
                <a:spcPct val="85000"/>
              </a:lnSpc>
              <a:spcBef>
                <a:spcPts val="0"/>
              </a:spcBef>
              <a:spcAft>
                <a:spcPts val="200"/>
              </a:spcAft>
              <a:defRPr/>
            </a:pPr>
            <a:endParaRPr lang="en-GB" sz="2800" dirty="0">
              <a:solidFill>
                <a:prstClr val="black"/>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34190644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Group 1"/>
          <p:cNvGrpSpPr>
            <a:grpSpLocks/>
          </p:cNvGrpSpPr>
          <p:nvPr/>
        </p:nvGrpSpPr>
        <p:grpSpPr bwMode="auto">
          <a:xfrm>
            <a:off x="-7938" y="115888"/>
            <a:ext cx="9144001" cy="864840"/>
            <a:chOff x="-7950" y="116632"/>
            <a:chExt cx="9144000" cy="864667"/>
          </a:xfrm>
        </p:grpSpPr>
        <p:sp>
          <p:nvSpPr>
            <p:cNvPr id="4100" name="Text Box 10"/>
            <p:cNvSpPr txBox="1">
              <a:spLocks noChangeArrowheads="1"/>
            </p:cNvSpPr>
            <p:nvPr/>
          </p:nvSpPr>
          <p:spPr bwMode="auto">
            <a:xfrm>
              <a:off x="-7950" y="116632"/>
              <a:ext cx="9144000" cy="707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4000" b="1" dirty="0" smtClean="0">
                  <a:solidFill>
                    <a:srgbClr val="492F92"/>
                  </a:solidFill>
                  <a:latin typeface="Ebrima" pitchFamily="2" charset="0"/>
                  <a:ea typeface="Ebrima" pitchFamily="2" charset="0"/>
                  <a:cs typeface="Ebrima" pitchFamily="2" charset="0"/>
                </a:rPr>
                <a:t>Administration in Schools</a:t>
              </a:r>
              <a:endParaRPr lang="en-GB" altLang="en-US" sz="4000" b="1" dirty="0">
                <a:solidFill>
                  <a:srgbClr val="492F92"/>
                </a:solidFill>
                <a:latin typeface="Ebrima" pitchFamily="2" charset="0"/>
                <a:ea typeface="Ebrima" pitchFamily="2" charset="0"/>
                <a:cs typeface="Ebrima" pitchFamily="2" charset="0"/>
              </a:endParaRPr>
            </a:p>
          </p:txBody>
        </p:sp>
        <p:cxnSp>
          <p:nvCxnSpPr>
            <p:cNvPr id="4" name="Straight Connector 3"/>
            <p:cNvCxnSpPr/>
            <p:nvPr/>
          </p:nvCxnSpPr>
          <p:spPr bwMode="auto">
            <a:xfrm>
              <a:off x="964049" y="981299"/>
              <a:ext cx="7200000"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5" name="Text Box 10"/>
          <p:cNvSpPr txBox="1">
            <a:spLocks noChangeArrowheads="1"/>
          </p:cNvSpPr>
          <p:nvPr/>
        </p:nvSpPr>
        <p:spPr bwMode="auto">
          <a:xfrm>
            <a:off x="779715" y="1124744"/>
            <a:ext cx="7794625" cy="7018332"/>
          </a:xfrm>
          <a:prstGeom prst="rect">
            <a:avLst/>
          </a:prstGeom>
          <a:noFill/>
          <a:ln>
            <a:noFill/>
          </a:ln>
          <a:effectLst/>
          <a:extLst/>
        </p:spPr>
        <p:txBody>
          <a:bodyPr>
            <a:spAutoFit/>
          </a:bodyPr>
          <a:lstStyle/>
          <a:p>
            <a:pPr algn="ctr" fontAlgn="auto">
              <a:lnSpc>
                <a:spcPct val="85000"/>
              </a:lnSpc>
              <a:spcBef>
                <a:spcPts val="0"/>
              </a:spcBef>
              <a:spcAft>
                <a:spcPts val="200"/>
              </a:spcAft>
              <a:defRPr/>
            </a:pPr>
            <a:r>
              <a:rPr lang="en-GB" sz="2800" b="1" dirty="0">
                <a:solidFill>
                  <a:srgbClr val="492F92"/>
                </a:solidFill>
                <a:latin typeface="Ebrima" panose="02000000000000000000" pitchFamily="2" charset="0"/>
                <a:ea typeface="Ebrima" panose="02000000000000000000" pitchFamily="2" charset="0"/>
                <a:cs typeface="Ebrima" panose="02000000000000000000" pitchFamily="2" charset="0"/>
              </a:rPr>
              <a:t>In Scope</a:t>
            </a:r>
          </a:p>
          <a:p>
            <a:pPr marL="285750" indent="-285750" fontAlgn="auto">
              <a:lnSpc>
                <a:spcPct val="85000"/>
              </a:lnSpc>
              <a:spcBef>
                <a:spcPts val="0"/>
              </a:spcBef>
              <a:spcAft>
                <a:spcPts val="200"/>
              </a:spcAft>
              <a:buFont typeface="Arial" panose="020B0604020202020204" pitchFamily="34" charset="0"/>
              <a:buChar char="•"/>
              <a:defRPr/>
            </a:pPr>
            <a:r>
              <a:rPr lang="en-GB" sz="2800" dirty="0" smtClean="0">
                <a:latin typeface="Ebrima" panose="02000000000000000000" pitchFamily="2" charset="0"/>
                <a:ea typeface="Ebrima" panose="02000000000000000000" pitchFamily="2" charset="0"/>
                <a:cs typeface="Ebrima" panose="02000000000000000000" pitchFamily="2" charset="0"/>
              </a:rPr>
              <a:t>Admin</a:t>
            </a:r>
            <a:r>
              <a:rPr lang="en-GB" sz="2800" dirty="0">
                <a:latin typeface="Ebrima" panose="02000000000000000000" pitchFamily="2" charset="0"/>
                <a:ea typeface="Ebrima" panose="02000000000000000000" pitchFamily="2" charset="0"/>
                <a:cs typeface="Ebrima" panose="02000000000000000000" pitchFamily="2" charset="0"/>
              </a:rPr>
              <a:t>, clerical and </a:t>
            </a:r>
            <a:r>
              <a:rPr lang="en-GB" sz="2800" dirty="0" smtClean="0">
                <a:latin typeface="Ebrima" panose="02000000000000000000" pitchFamily="2" charset="0"/>
                <a:ea typeface="Ebrima" panose="02000000000000000000" pitchFamily="2" charset="0"/>
                <a:cs typeface="Ebrima" panose="02000000000000000000" pitchFamily="2" charset="0"/>
              </a:rPr>
              <a:t>auxiliary staff </a:t>
            </a:r>
            <a:r>
              <a:rPr lang="en-GB" sz="2800" dirty="0">
                <a:latin typeface="Ebrima" panose="02000000000000000000" pitchFamily="2" charset="0"/>
                <a:ea typeface="Ebrima" panose="02000000000000000000" pitchFamily="2" charset="0"/>
                <a:cs typeface="Ebrima" panose="02000000000000000000" pitchFamily="2" charset="0"/>
              </a:rPr>
              <a:t>based in schools</a:t>
            </a:r>
          </a:p>
          <a:p>
            <a:pPr marL="285750" indent="-285750" fontAlgn="auto">
              <a:lnSpc>
                <a:spcPct val="85000"/>
              </a:lnSpc>
              <a:spcBef>
                <a:spcPts val="0"/>
              </a:spcBef>
              <a:spcAft>
                <a:spcPts val="200"/>
              </a:spcAft>
              <a:buFont typeface="Arial" panose="020B0604020202020204" pitchFamily="34" charset="0"/>
              <a:buChar char="•"/>
              <a:defRPr/>
            </a:pPr>
            <a:r>
              <a:rPr lang="en-GB" sz="2800" dirty="0">
                <a:latin typeface="Ebrima" panose="02000000000000000000" pitchFamily="2" charset="0"/>
                <a:ea typeface="Ebrima" panose="02000000000000000000" pitchFamily="2" charset="0"/>
                <a:cs typeface="Ebrima" panose="02000000000000000000" pitchFamily="2" charset="0"/>
              </a:rPr>
              <a:t>Education support outside schools – Small Schools Admin; Workforce Planning;  HR Hub; Service Information and </a:t>
            </a:r>
            <a:r>
              <a:rPr lang="en-GB" sz="2800" dirty="0" smtClean="0">
                <a:latin typeface="Ebrima" panose="02000000000000000000" pitchFamily="2" charset="0"/>
                <a:ea typeface="Ebrima" panose="02000000000000000000" pitchFamily="2" charset="0"/>
                <a:cs typeface="Ebrima" panose="02000000000000000000" pitchFamily="2" charset="0"/>
              </a:rPr>
              <a:t>Support</a:t>
            </a:r>
            <a:endParaRPr lang="en-GB" sz="2800" dirty="0">
              <a:latin typeface="Ebrima" panose="02000000000000000000" pitchFamily="2" charset="0"/>
              <a:ea typeface="Ebrima" panose="02000000000000000000" pitchFamily="2" charset="0"/>
              <a:cs typeface="Ebrima" panose="02000000000000000000" pitchFamily="2" charset="0"/>
            </a:endParaRPr>
          </a:p>
          <a:p>
            <a:pPr algn="ctr" fontAlgn="auto">
              <a:lnSpc>
                <a:spcPct val="85000"/>
              </a:lnSpc>
              <a:spcBef>
                <a:spcPts val="0"/>
              </a:spcBef>
              <a:spcAft>
                <a:spcPts val="200"/>
              </a:spcAft>
              <a:defRPr/>
            </a:pPr>
            <a:endParaRPr lang="en-GB" sz="2800" b="1" dirty="0">
              <a:solidFill>
                <a:srgbClr val="492F92"/>
              </a:solidFill>
              <a:latin typeface="Ebrima" panose="02000000000000000000" pitchFamily="2" charset="0"/>
              <a:ea typeface="Ebrima" panose="02000000000000000000" pitchFamily="2" charset="0"/>
              <a:cs typeface="Ebrima" panose="02000000000000000000" pitchFamily="2" charset="0"/>
            </a:endParaRPr>
          </a:p>
          <a:p>
            <a:pPr algn="ctr" fontAlgn="auto">
              <a:lnSpc>
                <a:spcPct val="85000"/>
              </a:lnSpc>
              <a:spcBef>
                <a:spcPts val="0"/>
              </a:spcBef>
              <a:spcAft>
                <a:spcPts val="200"/>
              </a:spcAft>
              <a:defRPr/>
            </a:pPr>
            <a:r>
              <a:rPr lang="en-GB" sz="2800" b="1" dirty="0">
                <a:solidFill>
                  <a:srgbClr val="492F92"/>
                </a:solidFill>
                <a:latin typeface="Ebrima" panose="02000000000000000000" pitchFamily="2" charset="0"/>
                <a:ea typeface="Ebrima" panose="02000000000000000000" pitchFamily="2" charset="0"/>
                <a:cs typeface="Ebrima" panose="02000000000000000000" pitchFamily="2" charset="0"/>
              </a:rPr>
              <a:t>Out of Scope</a:t>
            </a:r>
          </a:p>
          <a:p>
            <a:pPr marL="457200" indent="-457200" fontAlgn="auto">
              <a:lnSpc>
                <a:spcPct val="85000"/>
              </a:lnSpc>
              <a:spcBef>
                <a:spcPts val="0"/>
              </a:spcBef>
              <a:spcAft>
                <a:spcPts val="200"/>
              </a:spcAft>
              <a:buFont typeface="Arial" panose="020B0604020202020204" pitchFamily="34" charset="0"/>
              <a:buChar char="•"/>
              <a:defRPr/>
            </a:pPr>
            <a:r>
              <a:rPr lang="en-GB" sz="2800" dirty="0" smtClean="0">
                <a:latin typeface="Ebrima" panose="02000000000000000000" pitchFamily="2" charset="0"/>
                <a:ea typeface="Ebrima" panose="02000000000000000000" pitchFamily="2" charset="0"/>
                <a:cs typeface="Ebrima" panose="02000000000000000000" pitchFamily="2" charset="0"/>
              </a:rPr>
              <a:t>Pupil </a:t>
            </a:r>
            <a:r>
              <a:rPr lang="en-GB" sz="2800" dirty="0">
                <a:latin typeface="Ebrima" panose="02000000000000000000" pitchFamily="2" charset="0"/>
                <a:ea typeface="Ebrima" panose="02000000000000000000" pitchFamily="2" charset="0"/>
                <a:cs typeface="Ebrima" panose="02000000000000000000" pitchFamily="2" charset="0"/>
              </a:rPr>
              <a:t>Support </a:t>
            </a:r>
            <a:r>
              <a:rPr lang="en-GB" sz="2800" dirty="0" smtClean="0">
                <a:latin typeface="Ebrima" panose="02000000000000000000" pitchFamily="2" charset="0"/>
                <a:ea typeface="Ebrima" panose="02000000000000000000" pitchFamily="2" charset="0"/>
                <a:cs typeface="Ebrima" panose="02000000000000000000" pitchFamily="2" charset="0"/>
              </a:rPr>
              <a:t>Assistants</a:t>
            </a:r>
            <a:endParaRPr lang="en-GB" sz="2800" dirty="0">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200"/>
              </a:spcAft>
              <a:buFont typeface="Arial" panose="020B0604020202020204" pitchFamily="34" charset="0"/>
              <a:buChar char="•"/>
              <a:defRPr/>
            </a:pPr>
            <a:r>
              <a:rPr lang="en-GB" sz="2800" dirty="0" smtClean="0">
                <a:latin typeface="Ebrima" panose="02000000000000000000" pitchFamily="2" charset="0"/>
                <a:ea typeface="Ebrima" panose="02000000000000000000" pitchFamily="2" charset="0"/>
                <a:cs typeface="Ebrima" panose="02000000000000000000" pitchFamily="2" charset="0"/>
              </a:rPr>
              <a:t>ASN</a:t>
            </a:r>
            <a:endParaRPr lang="en-GB" sz="2800" dirty="0">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200"/>
              </a:spcAft>
              <a:buFont typeface="Arial" panose="020B0604020202020204" pitchFamily="34" charset="0"/>
              <a:buChar char="•"/>
              <a:defRPr/>
            </a:pPr>
            <a:r>
              <a:rPr lang="en-GB" sz="2800" dirty="0" smtClean="0">
                <a:latin typeface="Ebrima" panose="02000000000000000000" pitchFamily="2" charset="0"/>
                <a:ea typeface="Ebrima" panose="02000000000000000000" pitchFamily="2" charset="0"/>
                <a:cs typeface="Ebrima" panose="02000000000000000000" pitchFamily="2" charset="0"/>
              </a:rPr>
              <a:t>CCFM</a:t>
            </a:r>
            <a:endParaRPr lang="en-GB" sz="2800" dirty="0">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200"/>
              </a:spcAft>
              <a:buFont typeface="Arial" panose="020B0604020202020204" pitchFamily="34" charset="0"/>
              <a:buChar char="•"/>
              <a:defRPr/>
            </a:pPr>
            <a:r>
              <a:rPr lang="en-GB" sz="2800" dirty="0">
                <a:latin typeface="Ebrima" panose="02000000000000000000" pitchFamily="2" charset="0"/>
                <a:ea typeface="Ebrima" panose="02000000000000000000" pitchFamily="2" charset="0"/>
                <a:cs typeface="Ebrima" panose="02000000000000000000" pitchFamily="2" charset="0"/>
              </a:rPr>
              <a:t>Early Years</a:t>
            </a:r>
          </a:p>
          <a:p>
            <a:pPr algn="ctr" fontAlgn="auto">
              <a:lnSpc>
                <a:spcPct val="85000"/>
              </a:lnSpc>
              <a:spcBef>
                <a:spcPts val="0"/>
              </a:spcBef>
              <a:spcAft>
                <a:spcPts val="200"/>
              </a:spcAft>
              <a:defRPr/>
            </a:pPr>
            <a:endParaRPr lang="en-GB" sz="3200" b="1" dirty="0" smtClean="0">
              <a:solidFill>
                <a:srgbClr val="492F92"/>
              </a:solidFill>
              <a:latin typeface="Ebrima" panose="02000000000000000000" pitchFamily="2" charset="0"/>
              <a:ea typeface="Ebrima" panose="02000000000000000000" pitchFamily="2" charset="0"/>
              <a:cs typeface="Ebrima" panose="02000000000000000000" pitchFamily="2" charset="0"/>
            </a:endParaRPr>
          </a:p>
          <a:p>
            <a:pPr marL="342900" indent="-342900" fontAlgn="auto">
              <a:lnSpc>
                <a:spcPct val="85000"/>
              </a:lnSpc>
              <a:spcBef>
                <a:spcPts val="0"/>
              </a:spcBef>
              <a:spcAft>
                <a:spcPts val="200"/>
              </a:spcAft>
              <a:buFont typeface="Arial" panose="020B0604020202020204" pitchFamily="34" charset="0"/>
              <a:buChar char="•"/>
              <a:defRPr/>
            </a:pPr>
            <a:endParaRPr lang="en-GB" sz="3600" dirty="0">
              <a:solidFill>
                <a:srgbClr val="492F92"/>
              </a:solidFill>
              <a:latin typeface="Ebrima" panose="02000000000000000000" pitchFamily="2" charset="0"/>
              <a:ea typeface="Ebrima" panose="02000000000000000000" pitchFamily="2" charset="0"/>
              <a:cs typeface="Ebrima" panose="02000000000000000000" pitchFamily="2" charset="0"/>
            </a:endParaRPr>
          </a:p>
          <a:p>
            <a:pPr fontAlgn="auto">
              <a:lnSpc>
                <a:spcPct val="85000"/>
              </a:lnSpc>
              <a:spcBef>
                <a:spcPts val="0"/>
              </a:spcBef>
              <a:spcAft>
                <a:spcPts val="200"/>
              </a:spcAft>
              <a:defRPr/>
            </a:pPr>
            <a:endParaRPr lang="en-GB" sz="3600" dirty="0" smtClean="0">
              <a:solidFill>
                <a:srgbClr val="492F92"/>
              </a:solidFill>
              <a:latin typeface="Ebrima" panose="02000000000000000000" pitchFamily="2" charset="0"/>
              <a:ea typeface="Ebrima" panose="02000000000000000000" pitchFamily="2" charset="0"/>
              <a:cs typeface="Ebrima" panose="02000000000000000000" pitchFamily="2" charset="0"/>
            </a:endParaRPr>
          </a:p>
          <a:p>
            <a:pPr fontAlgn="auto">
              <a:lnSpc>
                <a:spcPct val="85000"/>
              </a:lnSpc>
              <a:spcBef>
                <a:spcPts val="0"/>
              </a:spcBef>
              <a:spcAft>
                <a:spcPts val="200"/>
              </a:spcAft>
              <a:defRPr/>
            </a:pPr>
            <a:endParaRPr lang="en-GB" sz="3600" dirty="0">
              <a:solidFill>
                <a:srgbClr val="492F92"/>
              </a:solidFill>
              <a:latin typeface="Ebrima" panose="02000000000000000000" pitchFamily="2" charset="0"/>
              <a:ea typeface="Ebrima" panose="02000000000000000000" pitchFamily="2" charset="0"/>
              <a:cs typeface="Ebrima" panose="02000000000000000000" pitchFamily="2" charset="0"/>
            </a:endParaRPr>
          </a:p>
          <a:p>
            <a:pPr fontAlgn="auto">
              <a:lnSpc>
                <a:spcPct val="85000"/>
              </a:lnSpc>
              <a:spcBef>
                <a:spcPts val="0"/>
              </a:spcBef>
              <a:spcAft>
                <a:spcPts val="200"/>
              </a:spcAft>
              <a:defRPr/>
            </a:pPr>
            <a:endParaRPr lang="en-GB" sz="2800" dirty="0">
              <a:solidFill>
                <a:prstClr val="black"/>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27633320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2" name="Group 5"/>
          <p:cNvGrpSpPr>
            <a:grpSpLocks/>
          </p:cNvGrpSpPr>
          <p:nvPr/>
        </p:nvGrpSpPr>
        <p:grpSpPr bwMode="auto">
          <a:xfrm>
            <a:off x="-180528" y="126532"/>
            <a:ext cx="9144001" cy="708520"/>
            <a:chOff x="-180540" y="127266"/>
            <a:chExt cx="9144000" cy="707886"/>
          </a:xfrm>
        </p:grpSpPr>
        <p:sp>
          <p:nvSpPr>
            <p:cNvPr id="5124" name="Text Box 10"/>
            <p:cNvSpPr txBox="1">
              <a:spLocks noChangeArrowheads="1"/>
            </p:cNvSpPr>
            <p:nvPr/>
          </p:nvSpPr>
          <p:spPr bwMode="auto">
            <a:xfrm>
              <a:off x="-180540" y="127266"/>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4000" b="1" dirty="0" smtClean="0">
                  <a:solidFill>
                    <a:srgbClr val="492F92"/>
                  </a:solidFill>
                  <a:latin typeface="Ebrima" pitchFamily="2" charset="0"/>
                  <a:ea typeface="Ebrima" pitchFamily="2" charset="0"/>
                  <a:cs typeface="Ebrima" pitchFamily="2" charset="0"/>
                </a:rPr>
                <a:t>Strengths</a:t>
              </a:r>
              <a:endParaRPr lang="en-GB" altLang="en-US" sz="4000" b="1" dirty="0">
                <a:solidFill>
                  <a:srgbClr val="492F92"/>
                </a:solidFill>
                <a:latin typeface="Ebrima" pitchFamily="2" charset="0"/>
                <a:ea typeface="Ebrima" pitchFamily="2" charset="0"/>
                <a:cs typeface="Ebrima" pitchFamily="2" charset="0"/>
              </a:endParaRPr>
            </a:p>
          </p:txBody>
        </p:sp>
        <p:cxnSp>
          <p:nvCxnSpPr>
            <p:cNvPr id="8" name="Straight Connector 7"/>
            <p:cNvCxnSpPr/>
            <p:nvPr/>
          </p:nvCxnSpPr>
          <p:spPr bwMode="auto">
            <a:xfrm>
              <a:off x="971600" y="835152"/>
              <a:ext cx="7200000"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13" name="Text Box 10"/>
          <p:cNvSpPr txBox="1">
            <a:spLocks noChangeArrowheads="1"/>
          </p:cNvSpPr>
          <p:nvPr/>
        </p:nvSpPr>
        <p:spPr bwMode="auto">
          <a:xfrm>
            <a:off x="809625" y="1125538"/>
            <a:ext cx="7794625" cy="6632585"/>
          </a:xfrm>
          <a:prstGeom prst="rect">
            <a:avLst/>
          </a:prstGeom>
          <a:noFill/>
          <a:ln>
            <a:noFill/>
          </a:ln>
          <a:effectLst/>
          <a:extLst/>
        </p:spPr>
        <p:txBody>
          <a:bodyPr>
            <a:spAutoFit/>
          </a:bodyPr>
          <a:lstStyle/>
          <a:p>
            <a:pPr marL="457200" indent="-457200" fontAlgn="auto">
              <a:lnSpc>
                <a:spcPct val="85000"/>
              </a:lnSpc>
              <a:spcBef>
                <a:spcPts val="0"/>
              </a:spcBef>
              <a:spcAft>
                <a:spcPts val="0"/>
              </a:spcAft>
              <a:buFont typeface="Arial" pitchFamily="34" charset="0"/>
              <a:buChar char="•"/>
              <a:defRPr/>
            </a:pPr>
            <a:r>
              <a:rPr lang="en-GB" sz="2600" b="1" dirty="0" smtClean="0">
                <a:solidFill>
                  <a:prstClr val="black"/>
                </a:solidFill>
                <a:latin typeface="Ebrima" panose="02000000000000000000" pitchFamily="2" charset="0"/>
                <a:ea typeface="Ebrima" panose="02000000000000000000" pitchFamily="2" charset="0"/>
                <a:cs typeface="Ebrima" panose="02000000000000000000" pitchFamily="2" charset="0"/>
              </a:rPr>
              <a:t>Management in Schools Review: Existing £400k savings target</a:t>
            </a:r>
          </a:p>
          <a:p>
            <a:pPr marL="914400" lvl="1" indent="-457200" fontAlgn="auto">
              <a:lnSpc>
                <a:spcPct val="85000"/>
              </a:lnSpc>
              <a:spcBef>
                <a:spcPts val="0"/>
              </a:spcBef>
              <a:spcAft>
                <a:spcPts val="0"/>
              </a:spcAft>
              <a:buFontTx/>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Sustainable resourcing using cluster-heads</a:t>
            </a:r>
          </a:p>
          <a:p>
            <a:pPr marL="914400" lvl="1" indent="-457200" fontAlgn="auto">
              <a:lnSpc>
                <a:spcPct val="85000"/>
              </a:lnSpc>
              <a:spcBef>
                <a:spcPts val="0"/>
              </a:spcBef>
              <a:spcAft>
                <a:spcPts val="0"/>
              </a:spcAft>
              <a:buFontTx/>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Reducing Bureaucracy and undue workload</a:t>
            </a:r>
          </a:p>
          <a:p>
            <a:pPr marL="914400" lvl="1" indent="-457200" fontAlgn="auto">
              <a:lnSpc>
                <a:spcPct val="85000"/>
              </a:lnSpc>
              <a:spcBef>
                <a:spcPts val="0"/>
              </a:spcBef>
              <a:spcAft>
                <a:spcPts val="0"/>
              </a:spcAft>
              <a:buFontTx/>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To be rolled out over 3 years</a:t>
            </a:r>
          </a:p>
          <a:p>
            <a:pPr marL="914400" lvl="1" indent="-457200" fontAlgn="auto">
              <a:lnSpc>
                <a:spcPct val="85000"/>
              </a:lnSpc>
              <a:spcBef>
                <a:spcPts val="0"/>
              </a:spcBef>
              <a:spcAft>
                <a:spcPts val="0"/>
              </a:spcAft>
              <a:buFontTx/>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1</a:t>
            </a:r>
            <a:r>
              <a:rPr lang="en-GB" sz="2600" baseline="30000" dirty="0" smtClean="0">
                <a:solidFill>
                  <a:prstClr val="black"/>
                </a:solidFill>
                <a:latin typeface="Ebrima" panose="02000000000000000000" pitchFamily="2" charset="0"/>
                <a:ea typeface="Ebrima" panose="02000000000000000000" pitchFamily="2" charset="0"/>
                <a:cs typeface="Ebrima" panose="02000000000000000000" pitchFamily="2" charset="0"/>
              </a:rPr>
              <a:t>st</a:t>
            </a: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 tranche (8 ASGs) Aug 2017</a:t>
            </a:r>
          </a:p>
          <a:p>
            <a:pPr lvl="2" fontAlgn="auto">
              <a:lnSpc>
                <a:spcPct val="85000"/>
              </a:lnSpc>
              <a:spcBef>
                <a:spcPts val="0"/>
              </a:spcBef>
              <a:spcAft>
                <a:spcPts val="0"/>
              </a:spcAft>
              <a:defRPr/>
            </a:pPr>
            <a:endPar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600" b="1" dirty="0" smtClean="0">
                <a:solidFill>
                  <a:prstClr val="black"/>
                </a:solidFill>
                <a:latin typeface="Ebrima" panose="02000000000000000000" pitchFamily="2" charset="0"/>
                <a:ea typeface="Ebrima" panose="02000000000000000000" pitchFamily="2" charset="0"/>
                <a:cs typeface="Ebrima" panose="02000000000000000000" pitchFamily="2" charset="0"/>
              </a:rPr>
              <a:t>Corporate Improvement Projects: Existing £445k savings target</a:t>
            </a:r>
          </a:p>
          <a:p>
            <a:pPr marL="914400" lvl="1" indent="-457200" fontAlgn="auto">
              <a:lnSpc>
                <a:spcPct val="85000"/>
              </a:lnSpc>
              <a:spcBef>
                <a:spcPts val="0"/>
              </a:spcBef>
              <a:spcAft>
                <a:spcPts val="0"/>
              </a:spcAft>
              <a:buFontTx/>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School payments</a:t>
            </a:r>
          </a:p>
          <a:p>
            <a:pPr marL="914400" lvl="1" indent="-457200" fontAlgn="auto">
              <a:lnSpc>
                <a:spcPct val="85000"/>
              </a:lnSpc>
              <a:spcBef>
                <a:spcPts val="0"/>
              </a:spcBef>
              <a:spcAft>
                <a:spcPts val="0"/>
              </a:spcAft>
              <a:buFontTx/>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School enrolment</a:t>
            </a:r>
          </a:p>
          <a:p>
            <a:pPr marL="914400" lvl="1" indent="-457200" fontAlgn="auto">
              <a:lnSpc>
                <a:spcPct val="85000"/>
              </a:lnSpc>
              <a:spcBef>
                <a:spcPts val="0"/>
              </a:spcBef>
              <a:spcAft>
                <a:spcPts val="0"/>
              </a:spcAft>
              <a:buFontTx/>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Annual Family </a:t>
            </a:r>
            <a:r>
              <a:rPr lang="en-GB" sz="2600" dirty="0">
                <a:solidFill>
                  <a:prstClr val="black"/>
                </a:solidFill>
                <a:latin typeface="Ebrima" panose="02000000000000000000" pitchFamily="2" charset="0"/>
                <a:ea typeface="Ebrima" panose="02000000000000000000" pitchFamily="2" charset="0"/>
                <a:cs typeface="Ebrima" panose="02000000000000000000" pitchFamily="2" charset="0"/>
              </a:rPr>
              <a:t>D</a:t>
            </a: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ata Review</a:t>
            </a:r>
          </a:p>
          <a:p>
            <a:pPr marL="914400" lvl="1" indent="-457200" fontAlgn="auto">
              <a:lnSpc>
                <a:spcPct val="85000"/>
              </a:lnSpc>
              <a:spcBef>
                <a:spcPts val="0"/>
              </a:spcBef>
              <a:spcAft>
                <a:spcPts val="0"/>
              </a:spcAft>
              <a:buFontTx/>
              <a:buChar char="-"/>
              <a:defRPr/>
            </a:pPr>
            <a:endParaRPr lang="en-GB" sz="26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600" b="1" dirty="0" smtClean="0">
                <a:solidFill>
                  <a:prstClr val="black"/>
                </a:solidFill>
                <a:latin typeface="Ebrima" panose="02000000000000000000" pitchFamily="2" charset="0"/>
                <a:ea typeface="Ebrima" panose="02000000000000000000" pitchFamily="2" charset="0"/>
                <a:cs typeface="Ebrima" panose="02000000000000000000" pitchFamily="2" charset="0"/>
              </a:rPr>
              <a:t>Previous 3 Schools Admin Reviews</a:t>
            </a:r>
          </a:p>
          <a:p>
            <a:pPr fontAlgn="auto">
              <a:lnSpc>
                <a:spcPct val="85000"/>
              </a:lnSpc>
              <a:spcBef>
                <a:spcPts val="0"/>
              </a:spcBef>
              <a:spcAft>
                <a:spcPts val="0"/>
              </a:spcAft>
              <a:defRPr/>
            </a:pPr>
            <a:endParaRPr lang="en-GB" sz="2600" b="1"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r>
              <a:rPr lang="en-GB" sz="2600" b="1" dirty="0" smtClean="0">
                <a:solidFill>
                  <a:prstClr val="black"/>
                </a:solidFill>
                <a:latin typeface="Ebrima" panose="02000000000000000000" pitchFamily="2" charset="0"/>
                <a:ea typeface="Ebrima" panose="02000000000000000000" pitchFamily="2" charset="0"/>
                <a:cs typeface="Ebrima" panose="02000000000000000000" pitchFamily="2" charset="0"/>
              </a:rPr>
              <a:t>Best </a:t>
            </a:r>
            <a:r>
              <a:rPr lang="en-GB" sz="2600" b="1" dirty="0">
                <a:solidFill>
                  <a:prstClr val="black"/>
                </a:solidFill>
                <a:latin typeface="Ebrima" panose="02000000000000000000" pitchFamily="2" charset="0"/>
                <a:ea typeface="Ebrima" panose="02000000000000000000" pitchFamily="2" charset="0"/>
                <a:cs typeface="Ebrima" panose="02000000000000000000" pitchFamily="2" charset="0"/>
              </a:rPr>
              <a:t>p</a:t>
            </a:r>
            <a:r>
              <a:rPr lang="en-GB" sz="2600" b="1" dirty="0" smtClean="0">
                <a:solidFill>
                  <a:prstClr val="black"/>
                </a:solidFill>
                <a:latin typeface="Ebrima" panose="02000000000000000000" pitchFamily="2" charset="0"/>
                <a:ea typeface="Ebrima" panose="02000000000000000000" pitchFamily="2" charset="0"/>
                <a:cs typeface="Ebrima" panose="02000000000000000000" pitchFamily="2" charset="0"/>
              </a:rPr>
              <a:t>ractice examples from elsewhere</a:t>
            </a:r>
          </a:p>
          <a:p>
            <a:pPr marL="457200" indent="-457200" fontAlgn="auto">
              <a:lnSpc>
                <a:spcPct val="85000"/>
              </a:lnSpc>
              <a:spcBef>
                <a:spcPts val="0"/>
              </a:spcBef>
              <a:spcAft>
                <a:spcPts val="0"/>
              </a:spcAft>
              <a:buFont typeface="Arial" pitchFamily="34" charset="0"/>
              <a:buChar char="•"/>
              <a:defRPr/>
            </a:pPr>
            <a:endParaRPr lang="en-GB" sz="28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8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800" dirty="0">
              <a:solidFill>
                <a:prstClr val="black"/>
              </a:solidFill>
              <a:latin typeface="Ebrima" panose="02000000000000000000" pitchFamily="2" charset="0"/>
              <a:ea typeface="Ebrima" panose="02000000000000000000" pitchFamily="2" charset="0"/>
              <a:cs typeface="Ebrima" panose="02000000000000000000" pitchFamily="2"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2" name="Group 5"/>
          <p:cNvGrpSpPr>
            <a:grpSpLocks/>
          </p:cNvGrpSpPr>
          <p:nvPr/>
        </p:nvGrpSpPr>
        <p:grpSpPr bwMode="auto">
          <a:xfrm>
            <a:off x="-180528" y="126532"/>
            <a:ext cx="9144001" cy="708520"/>
            <a:chOff x="-180540" y="127266"/>
            <a:chExt cx="9144000" cy="707886"/>
          </a:xfrm>
        </p:grpSpPr>
        <p:sp>
          <p:nvSpPr>
            <p:cNvPr id="5124" name="Text Box 10"/>
            <p:cNvSpPr txBox="1">
              <a:spLocks noChangeArrowheads="1"/>
            </p:cNvSpPr>
            <p:nvPr/>
          </p:nvSpPr>
          <p:spPr bwMode="auto">
            <a:xfrm>
              <a:off x="-180540" y="127266"/>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4000" b="1" dirty="0" smtClean="0">
                  <a:solidFill>
                    <a:srgbClr val="492F92"/>
                  </a:solidFill>
                  <a:latin typeface="Ebrima" pitchFamily="2" charset="0"/>
                  <a:ea typeface="Ebrima" pitchFamily="2" charset="0"/>
                  <a:cs typeface="Ebrima" pitchFamily="2" charset="0"/>
                </a:rPr>
                <a:t>Weaknesses/threats</a:t>
              </a:r>
              <a:endParaRPr lang="en-GB" altLang="en-US" sz="4000" b="1" dirty="0">
                <a:solidFill>
                  <a:srgbClr val="492F92"/>
                </a:solidFill>
                <a:latin typeface="Ebrima" pitchFamily="2" charset="0"/>
                <a:ea typeface="Ebrima" pitchFamily="2" charset="0"/>
                <a:cs typeface="Ebrima" pitchFamily="2" charset="0"/>
              </a:endParaRPr>
            </a:p>
          </p:txBody>
        </p:sp>
        <p:cxnSp>
          <p:nvCxnSpPr>
            <p:cNvPr id="8" name="Straight Connector 7"/>
            <p:cNvCxnSpPr/>
            <p:nvPr/>
          </p:nvCxnSpPr>
          <p:spPr bwMode="auto">
            <a:xfrm>
              <a:off x="971600" y="835152"/>
              <a:ext cx="7200000"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13" name="Text Box 10"/>
          <p:cNvSpPr txBox="1">
            <a:spLocks noChangeArrowheads="1"/>
          </p:cNvSpPr>
          <p:nvPr/>
        </p:nvSpPr>
        <p:spPr bwMode="auto">
          <a:xfrm>
            <a:off x="809625" y="1125538"/>
            <a:ext cx="7794625" cy="9117881"/>
          </a:xfrm>
          <a:prstGeom prst="rect">
            <a:avLst/>
          </a:prstGeom>
          <a:noFill/>
          <a:ln>
            <a:noFill/>
          </a:ln>
          <a:effectLst/>
          <a:extLst/>
        </p:spPr>
        <p:txBody>
          <a:bodyPr>
            <a:spAutoFit/>
          </a:bodyPr>
          <a:lstStyle/>
          <a:p>
            <a:pPr fontAlgn="auto">
              <a:lnSpc>
                <a:spcPct val="85000"/>
              </a:lnSpc>
              <a:spcBef>
                <a:spcPts val="0"/>
              </a:spcBef>
              <a:spcAft>
                <a:spcPts val="0"/>
              </a:spcAft>
              <a:defRPr/>
            </a:pPr>
            <a:r>
              <a:rPr lang="en-GB" sz="2600" b="1" dirty="0">
                <a:solidFill>
                  <a:prstClr val="black"/>
                </a:solidFill>
                <a:latin typeface="Ebrima" panose="02000000000000000000" pitchFamily="2" charset="0"/>
                <a:ea typeface="Ebrima" panose="02000000000000000000" pitchFamily="2" charset="0"/>
                <a:cs typeface="Ebrima" panose="02000000000000000000" pitchFamily="2" charset="0"/>
              </a:rPr>
              <a:t>T</a:t>
            </a:r>
            <a:r>
              <a:rPr lang="en-GB" sz="2600" b="1" dirty="0" smtClean="0">
                <a:solidFill>
                  <a:prstClr val="black"/>
                </a:solidFill>
                <a:latin typeface="Ebrima" panose="02000000000000000000" pitchFamily="2" charset="0"/>
                <a:ea typeface="Ebrima" panose="02000000000000000000" pitchFamily="2" charset="0"/>
                <a:cs typeface="Ebrima" panose="02000000000000000000" pitchFamily="2" charset="0"/>
              </a:rPr>
              <a:t>imescales</a:t>
            </a:r>
          </a:p>
          <a:p>
            <a:pPr algn="ctr" fontAlgn="auto">
              <a:lnSpc>
                <a:spcPct val="85000"/>
              </a:lnSpc>
              <a:spcBef>
                <a:spcPts val="0"/>
              </a:spcBef>
              <a:spcAft>
                <a:spcPts val="0"/>
              </a:spcAft>
              <a:defRPr/>
            </a:pPr>
            <a:endParaRPr lang="en-GB" sz="2600" b="1"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Tx/>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Must dovetail with Management Review.  Some quick wins can go ahead anyway, other improvements will have to wait</a:t>
            </a:r>
          </a:p>
          <a:p>
            <a:pPr marL="457200" indent="-457200" fontAlgn="auto">
              <a:lnSpc>
                <a:spcPct val="85000"/>
              </a:lnSpc>
              <a:spcBef>
                <a:spcPts val="0"/>
              </a:spcBef>
              <a:spcAft>
                <a:spcPts val="0"/>
              </a:spcAft>
              <a:buFontTx/>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Digital First projects still a number of months from completion</a:t>
            </a:r>
          </a:p>
          <a:p>
            <a:pPr marL="457200" indent="-457200" fontAlgn="auto">
              <a:lnSpc>
                <a:spcPct val="85000"/>
              </a:lnSpc>
              <a:spcBef>
                <a:spcPts val="0"/>
              </a:spcBef>
              <a:spcAft>
                <a:spcPts val="0"/>
              </a:spcAft>
              <a:buFontTx/>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Significant savings already identified</a:t>
            </a:r>
          </a:p>
          <a:p>
            <a:pPr marL="457200" indent="-457200" fontAlgn="auto">
              <a:lnSpc>
                <a:spcPct val="85000"/>
              </a:lnSpc>
              <a:spcBef>
                <a:spcPts val="0"/>
              </a:spcBef>
              <a:spcAft>
                <a:spcPts val="0"/>
              </a:spcAft>
              <a:buFontTx/>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Limitations imposed by ICT </a:t>
            </a:r>
            <a:r>
              <a:rPr lang="en-GB" sz="2600" dirty="0">
                <a:solidFill>
                  <a:prstClr val="black"/>
                </a:solidFill>
                <a:latin typeface="Ebrima" panose="02000000000000000000" pitchFamily="2" charset="0"/>
                <a:ea typeface="Ebrima" panose="02000000000000000000" pitchFamily="2" charset="0"/>
                <a:cs typeface="Ebrima" panose="02000000000000000000" pitchFamily="2" charset="0"/>
              </a:rPr>
              <a:t>c</a:t>
            </a: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hange </a:t>
            </a:r>
            <a:r>
              <a:rPr lang="en-GB" sz="2600" dirty="0">
                <a:solidFill>
                  <a:prstClr val="black"/>
                </a:solidFill>
                <a:latin typeface="Ebrima" panose="02000000000000000000" pitchFamily="2" charset="0"/>
                <a:ea typeface="Ebrima" panose="02000000000000000000" pitchFamily="2" charset="0"/>
                <a:cs typeface="Ebrima" panose="02000000000000000000" pitchFamily="2" charset="0"/>
              </a:rPr>
              <a:t>f</a:t>
            </a: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reeze </a:t>
            </a:r>
          </a:p>
          <a:p>
            <a:pPr fontAlgn="auto">
              <a:lnSpc>
                <a:spcPct val="85000"/>
              </a:lnSpc>
              <a:spcBef>
                <a:spcPts val="0"/>
              </a:spcBef>
              <a:spcAft>
                <a:spcPts val="0"/>
              </a:spcAft>
              <a:defRPr/>
            </a:pPr>
            <a:endParaRPr lang="en-GB" sz="2600" b="1"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fontAlgn="auto">
              <a:lnSpc>
                <a:spcPct val="85000"/>
              </a:lnSpc>
              <a:spcBef>
                <a:spcPts val="0"/>
              </a:spcBef>
              <a:spcAft>
                <a:spcPts val="0"/>
              </a:spcAft>
              <a:defRPr/>
            </a:pPr>
            <a:r>
              <a:rPr lang="en-GB" sz="2600" b="1" dirty="0" smtClean="0">
                <a:solidFill>
                  <a:prstClr val="black"/>
                </a:solidFill>
                <a:latin typeface="Ebrima" panose="02000000000000000000" pitchFamily="2" charset="0"/>
                <a:ea typeface="Ebrima" panose="02000000000000000000" pitchFamily="2" charset="0"/>
                <a:cs typeface="Ebrima" panose="02000000000000000000" pitchFamily="2" charset="0"/>
              </a:rPr>
              <a:t>Communication and Engagement</a:t>
            </a:r>
          </a:p>
          <a:p>
            <a:pPr marL="457200" indent="-457200" fontAlgn="auto">
              <a:lnSpc>
                <a:spcPct val="85000"/>
              </a:lnSpc>
              <a:spcBef>
                <a:spcPts val="0"/>
              </a:spcBef>
              <a:spcAft>
                <a:spcPts val="0"/>
              </a:spcAft>
              <a:buFontTx/>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Limited communication to affected staff so far</a:t>
            </a:r>
          </a:p>
          <a:p>
            <a:pPr marL="457200" indent="-457200" fontAlgn="auto">
              <a:lnSpc>
                <a:spcPct val="85000"/>
              </a:lnSpc>
              <a:spcBef>
                <a:spcPts val="0"/>
              </a:spcBef>
              <a:spcAft>
                <a:spcPts val="0"/>
              </a:spcAft>
              <a:buFontTx/>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Project requires input from a wider group of stakeholders in order to reach robust conclusions and achieve buy-in</a:t>
            </a:r>
          </a:p>
          <a:p>
            <a:pPr marL="457200" indent="-457200" fontAlgn="auto">
              <a:lnSpc>
                <a:spcPct val="85000"/>
              </a:lnSpc>
              <a:spcBef>
                <a:spcPts val="0"/>
              </a:spcBef>
              <a:spcAft>
                <a:spcPts val="0"/>
              </a:spcAft>
              <a:buFontTx/>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Can step up activities following ECAS at the end of January</a:t>
            </a:r>
          </a:p>
          <a:p>
            <a:pPr marL="457200" indent="-457200" fontAlgn="auto">
              <a:lnSpc>
                <a:spcPct val="85000"/>
              </a:lnSpc>
              <a:spcBef>
                <a:spcPts val="0"/>
              </a:spcBef>
              <a:spcAft>
                <a:spcPts val="0"/>
              </a:spcAft>
              <a:buFontTx/>
              <a:buChar char="-"/>
              <a:defRPr/>
            </a:pPr>
            <a:endParaRPr lang="en-GB" sz="26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Tx/>
              <a:buChar char="-"/>
              <a:defRPr/>
            </a:pPr>
            <a:endParaRPr lang="en-GB" sz="26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914400" lvl="1" indent="-457200" fontAlgn="auto">
              <a:lnSpc>
                <a:spcPct val="85000"/>
              </a:lnSpc>
              <a:spcBef>
                <a:spcPts val="0"/>
              </a:spcBef>
              <a:spcAft>
                <a:spcPts val="0"/>
              </a:spcAft>
              <a:buFont typeface="Arial" pitchFamily="34" charset="0"/>
              <a:buChar char="•"/>
              <a:defRPr/>
            </a:pPr>
            <a:endParaRPr lang="en-GB" sz="28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914400" lvl="1" indent="-457200" fontAlgn="auto">
              <a:lnSpc>
                <a:spcPct val="85000"/>
              </a:lnSpc>
              <a:spcBef>
                <a:spcPts val="0"/>
              </a:spcBef>
              <a:spcAft>
                <a:spcPts val="0"/>
              </a:spcAft>
              <a:buFont typeface="Arial" pitchFamily="34" charset="0"/>
              <a:buChar char="•"/>
              <a:defRPr/>
            </a:pPr>
            <a:endParaRPr lang="en-GB" sz="28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1371600" lvl="2" indent="-457200" fontAlgn="auto">
              <a:lnSpc>
                <a:spcPct val="85000"/>
              </a:lnSpc>
              <a:spcBef>
                <a:spcPts val="0"/>
              </a:spcBef>
              <a:spcAft>
                <a:spcPts val="0"/>
              </a:spcAft>
              <a:buFontTx/>
              <a:buChar char="-"/>
              <a:defRPr/>
            </a:pPr>
            <a:endParaRPr lang="en-GB" sz="28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914400" lvl="1" indent="-457200" fontAlgn="auto">
              <a:lnSpc>
                <a:spcPct val="85000"/>
              </a:lnSpc>
              <a:spcBef>
                <a:spcPts val="0"/>
              </a:spcBef>
              <a:spcAft>
                <a:spcPts val="0"/>
              </a:spcAft>
              <a:buFontTx/>
              <a:buChar char="-"/>
              <a:defRPr/>
            </a:pPr>
            <a:endParaRPr lang="en-GB" sz="28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fontAlgn="auto">
              <a:lnSpc>
                <a:spcPct val="85000"/>
              </a:lnSpc>
              <a:spcBef>
                <a:spcPts val="0"/>
              </a:spcBef>
              <a:spcAft>
                <a:spcPts val="0"/>
              </a:spcAft>
              <a:defRPr/>
            </a:pPr>
            <a:endParaRPr lang="en-GB" sz="28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8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800" dirty="0">
              <a:solidFill>
                <a:prstClr val="black"/>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20215923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2" name="Group 5"/>
          <p:cNvGrpSpPr>
            <a:grpSpLocks/>
          </p:cNvGrpSpPr>
          <p:nvPr/>
        </p:nvGrpSpPr>
        <p:grpSpPr bwMode="auto">
          <a:xfrm>
            <a:off x="-180528" y="126532"/>
            <a:ext cx="9144001" cy="708520"/>
            <a:chOff x="-180540" y="127266"/>
            <a:chExt cx="9144000" cy="707886"/>
          </a:xfrm>
        </p:grpSpPr>
        <p:sp>
          <p:nvSpPr>
            <p:cNvPr id="5124" name="Text Box 10"/>
            <p:cNvSpPr txBox="1">
              <a:spLocks noChangeArrowheads="1"/>
            </p:cNvSpPr>
            <p:nvPr/>
          </p:nvSpPr>
          <p:spPr bwMode="auto">
            <a:xfrm>
              <a:off x="-180540" y="127266"/>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4000" b="1" dirty="0" smtClean="0">
                  <a:solidFill>
                    <a:srgbClr val="492F92"/>
                  </a:solidFill>
                  <a:latin typeface="Ebrima" pitchFamily="2" charset="0"/>
                  <a:ea typeface="Ebrima" pitchFamily="2" charset="0"/>
                  <a:cs typeface="Ebrima" pitchFamily="2" charset="0"/>
                </a:rPr>
                <a:t>Opportunities/Quick Wins</a:t>
              </a:r>
              <a:endParaRPr lang="en-GB" altLang="en-US" sz="4000" b="1" dirty="0">
                <a:solidFill>
                  <a:srgbClr val="492F92"/>
                </a:solidFill>
                <a:latin typeface="Ebrima" pitchFamily="2" charset="0"/>
                <a:ea typeface="Ebrima" pitchFamily="2" charset="0"/>
                <a:cs typeface="Ebrima" pitchFamily="2" charset="0"/>
              </a:endParaRPr>
            </a:p>
          </p:txBody>
        </p:sp>
        <p:cxnSp>
          <p:nvCxnSpPr>
            <p:cNvPr id="8" name="Straight Connector 7"/>
            <p:cNvCxnSpPr/>
            <p:nvPr/>
          </p:nvCxnSpPr>
          <p:spPr bwMode="auto">
            <a:xfrm>
              <a:off x="971600" y="835152"/>
              <a:ext cx="7200000"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13" name="Text Box 10"/>
          <p:cNvSpPr txBox="1">
            <a:spLocks noChangeArrowheads="1"/>
          </p:cNvSpPr>
          <p:nvPr/>
        </p:nvSpPr>
        <p:spPr bwMode="auto">
          <a:xfrm>
            <a:off x="798862" y="980728"/>
            <a:ext cx="7794625" cy="7757508"/>
          </a:xfrm>
          <a:prstGeom prst="rect">
            <a:avLst/>
          </a:prstGeom>
          <a:noFill/>
          <a:ln>
            <a:noFill/>
          </a:ln>
          <a:effectLst/>
          <a:extLst/>
        </p:spPr>
        <p:txBody>
          <a:bodyPr>
            <a:spAutoFit/>
          </a:bodyPr>
          <a:lstStyle/>
          <a:p>
            <a:pPr fontAlgn="auto">
              <a:lnSpc>
                <a:spcPct val="85000"/>
              </a:lnSpc>
              <a:spcBef>
                <a:spcPts val="0"/>
              </a:spcBef>
              <a:spcAft>
                <a:spcPts val="0"/>
              </a:spcAft>
              <a:defRPr/>
            </a:pPr>
            <a:r>
              <a:rPr lang="en-GB" sz="2600" b="1" dirty="0" smtClean="0">
                <a:solidFill>
                  <a:prstClr val="black"/>
                </a:solidFill>
                <a:latin typeface="Ebrima" panose="02000000000000000000" pitchFamily="2" charset="0"/>
                <a:ea typeface="Ebrima" panose="02000000000000000000" pitchFamily="2" charset="0"/>
                <a:cs typeface="Ebrima" panose="02000000000000000000" pitchFamily="2" charset="0"/>
              </a:rPr>
              <a:t>Reducing Bureaucracy &amp; Improving Processes</a:t>
            </a:r>
          </a:p>
          <a:p>
            <a:pPr algn="ctr" fontAlgn="auto">
              <a:lnSpc>
                <a:spcPct val="85000"/>
              </a:lnSpc>
              <a:spcBef>
                <a:spcPts val="0"/>
              </a:spcBef>
              <a:spcAft>
                <a:spcPts val="0"/>
              </a:spcAft>
              <a:defRPr/>
            </a:pPr>
            <a:endParaRPr lang="en-GB" sz="2600" b="1"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fontAlgn="auto">
              <a:lnSpc>
                <a:spcPct val="85000"/>
              </a:lnSpc>
              <a:spcBef>
                <a:spcPts val="0"/>
              </a:spcBef>
              <a:spcAft>
                <a:spcPts val="0"/>
              </a:spcAft>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1. Reducing bureaucracy:</a:t>
            </a:r>
          </a:p>
          <a:p>
            <a:pPr marL="914400" lvl="1" indent="-457200" fontAlgn="auto">
              <a:lnSpc>
                <a:spcPct val="85000"/>
              </a:lnSpc>
              <a:spcBef>
                <a:spcPts val="0"/>
              </a:spcBef>
              <a:spcAft>
                <a:spcPts val="0"/>
              </a:spcAft>
              <a:buFont typeface="Arial" pitchFamily="34" charset="0"/>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HR/Talent Link/Change Forms </a:t>
            </a:r>
            <a:r>
              <a:rPr lang="en-GB" sz="2600" b="1" dirty="0" smtClean="0">
                <a:solidFill>
                  <a:prstClr val="black"/>
                </a:solidFill>
                <a:latin typeface="Ebrima" panose="02000000000000000000" pitchFamily="2" charset="0"/>
                <a:ea typeface="Ebrima" panose="02000000000000000000" pitchFamily="2" charset="0"/>
                <a:cs typeface="Ebrima" panose="02000000000000000000" pitchFamily="2" charset="0"/>
              </a:rPr>
              <a:t>QW</a:t>
            </a:r>
          </a:p>
          <a:p>
            <a:pPr marL="914400" lvl="1" indent="-457200" fontAlgn="auto">
              <a:lnSpc>
                <a:spcPct val="85000"/>
              </a:lnSpc>
              <a:spcBef>
                <a:spcPts val="0"/>
              </a:spcBef>
              <a:spcAft>
                <a:spcPts val="0"/>
              </a:spcAft>
              <a:buFont typeface="Arial" pitchFamily="34" charset="0"/>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RPO responsibilities</a:t>
            </a:r>
          </a:p>
          <a:p>
            <a:pPr marL="914400" lvl="1" indent="-457200" fontAlgn="auto">
              <a:lnSpc>
                <a:spcPct val="85000"/>
              </a:lnSpc>
              <a:spcBef>
                <a:spcPts val="0"/>
              </a:spcBef>
              <a:spcAft>
                <a:spcPts val="0"/>
              </a:spcAft>
              <a:buFont typeface="Arial" pitchFamily="34" charset="0"/>
              <a:buChar char="•"/>
              <a:defRPr/>
            </a:pPr>
            <a:r>
              <a:rPr lang="en-GB" sz="2600" dirty="0">
                <a:solidFill>
                  <a:prstClr val="black"/>
                </a:solidFill>
                <a:latin typeface="Ebrima" panose="02000000000000000000" pitchFamily="2" charset="0"/>
                <a:ea typeface="Ebrima" panose="02000000000000000000" pitchFamily="2" charset="0"/>
                <a:cs typeface="Ebrima" panose="02000000000000000000" pitchFamily="2" charset="0"/>
              </a:rPr>
              <a:t>Budget </a:t>
            </a: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delegations</a:t>
            </a:r>
          </a:p>
          <a:p>
            <a:pPr fontAlgn="auto">
              <a:lnSpc>
                <a:spcPct val="85000"/>
              </a:lnSpc>
              <a:spcBef>
                <a:spcPts val="0"/>
              </a:spcBef>
              <a:spcAft>
                <a:spcPts val="0"/>
              </a:spcAft>
              <a:defRPr/>
            </a:pPr>
            <a:endParaRPr lang="en-GB" sz="2600" b="1"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fontAlgn="auto">
              <a:lnSpc>
                <a:spcPct val="85000"/>
              </a:lnSpc>
              <a:spcBef>
                <a:spcPts val="0"/>
              </a:spcBef>
              <a:spcAft>
                <a:spcPts val="0"/>
              </a:spcAft>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2. Improving processes/reducing cost:</a:t>
            </a:r>
            <a:endParaRPr lang="en-GB" sz="26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914400" lvl="1" indent="-457200" fontAlgn="auto">
              <a:lnSpc>
                <a:spcPct val="85000"/>
              </a:lnSpc>
              <a:spcBef>
                <a:spcPts val="0"/>
              </a:spcBef>
              <a:spcAft>
                <a:spcPts val="0"/>
              </a:spcAft>
              <a:buFont typeface="Arial" pitchFamily="34" charset="0"/>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Increased </a:t>
            </a:r>
            <a:r>
              <a:rPr lang="en-GB" sz="2600" dirty="0">
                <a:solidFill>
                  <a:prstClr val="black"/>
                </a:solidFill>
                <a:latin typeface="Ebrima" panose="02000000000000000000" pitchFamily="2" charset="0"/>
                <a:ea typeface="Ebrima" panose="02000000000000000000" pitchFamily="2" charset="0"/>
                <a:cs typeface="Ebrima" panose="02000000000000000000" pitchFamily="2" charset="0"/>
              </a:rPr>
              <a:t>digitisation </a:t>
            </a: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to streamline processes; remove double handling; reduce paper, improve records management and performance information </a:t>
            </a:r>
            <a:r>
              <a:rPr lang="en-GB" sz="2600" b="1" dirty="0" smtClean="0">
                <a:solidFill>
                  <a:prstClr val="black"/>
                </a:solidFill>
                <a:latin typeface="Ebrima" panose="02000000000000000000" pitchFamily="2" charset="0"/>
                <a:ea typeface="Ebrima" panose="02000000000000000000" pitchFamily="2" charset="0"/>
                <a:cs typeface="Ebrima" panose="02000000000000000000" pitchFamily="2" charset="0"/>
              </a:rPr>
              <a:t>QW</a:t>
            </a:r>
          </a:p>
          <a:p>
            <a:pPr marL="914400" lvl="1" indent="-457200" fontAlgn="auto">
              <a:lnSpc>
                <a:spcPct val="85000"/>
              </a:lnSpc>
              <a:spcBef>
                <a:spcPts val="0"/>
              </a:spcBef>
              <a:spcAft>
                <a:spcPts val="0"/>
              </a:spcAft>
              <a:buFont typeface="Arial" pitchFamily="34" charset="0"/>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Attendance/class register </a:t>
            </a:r>
            <a:r>
              <a:rPr lang="en-GB" sz="2600" b="1" dirty="0" smtClean="0">
                <a:solidFill>
                  <a:prstClr val="black"/>
                </a:solidFill>
                <a:latin typeface="Ebrima" panose="02000000000000000000" pitchFamily="2" charset="0"/>
                <a:ea typeface="Ebrima" panose="02000000000000000000" pitchFamily="2" charset="0"/>
                <a:cs typeface="Ebrima" panose="02000000000000000000" pitchFamily="2" charset="0"/>
              </a:rPr>
              <a:t>QW</a:t>
            </a:r>
          </a:p>
          <a:p>
            <a:pPr marL="914400" lvl="1" indent="-457200" fontAlgn="auto">
              <a:lnSpc>
                <a:spcPct val="85000"/>
              </a:lnSpc>
              <a:spcBef>
                <a:spcPts val="0"/>
              </a:spcBef>
              <a:spcAft>
                <a:spcPts val="0"/>
              </a:spcAft>
              <a:buFont typeface="Arial" pitchFamily="34" charset="0"/>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Interruption management</a:t>
            </a:r>
          </a:p>
          <a:p>
            <a:pPr marL="914400" lvl="1" indent="-457200" fontAlgn="auto">
              <a:lnSpc>
                <a:spcPct val="85000"/>
              </a:lnSpc>
              <a:spcBef>
                <a:spcPts val="0"/>
              </a:spcBef>
              <a:spcAft>
                <a:spcPts val="0"/>
              </a:spcAft>
              <a:buFont typeface="Arial" pitchFamily="34" charset="0"/>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Establish decentralised centres of expertise</a:t>
            </a:r>
          </a:p>
          <a:p>
            <a:pPr lvl="1" fontAlgn="auto">
              <a:lnSpc>
                <a:spcPct val="85000"/>
              </a:lnSpc>
              <a:spcBef>
                <a:spcPts val="0"/>
              </a:spcBef>
              <a:spcAft>
                <a:spcPts val="0"/>
              </a:spcAft>
              <a:defRPr/>
            </a:pPr>
            <a:endParaRPr lang="en-GB" sz="28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914400" lvl="1" indent="-457200" fontAlgn="auto">
              <a:lnSpc>
                <a:spcPct val="85000"/>
              </a:lnSpc>
              <a:spcBef>
                <a:spcPts val="0"/>
              </a:spcBef>
              <a:spcAft>
                <a:spcPts val="0"/>
              </a:spcAft>
              <a:buFont typeface="Arial" pitchFamily="34" charset="0"/>
              <a:buChar char="•"/>
              <a:defRPr/>
            </a:pPr>
            <a:endParaRPr lang="en-GB" sz="28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1371600" lvl="2" indent="-457200" fontAlgn="auto">
              <a:lnSpc>
                <a:spcPct val="85000"/>
              </a:lnSpc>
              <a:spcBef>
                <a:spcPts val="0"/>
              </a:spcBef>
              <a:spcAft>
                <a:spcPts val="0"/>
              </a:spcAft>
              <a:buFontTx/>
              <a:buChar char="-"/>
              <a:defRPr/>
            </a:pPr>
            <a:endParaRPr lang="en-GB" sz="28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914400" lvl="1" indent="-457200" fontAlgn="auto">
              <a:lnSpc>
                <a:spcPct val="85000"/>
              </a:lnSpc>
              <a:spcBef>
                <a:spcPts val="0"/>
              </a:spcBef>
              <a:spcAft>
                <a:spcPts val="0"/>
              </a:spcAft>
              <a:buFontTx/>
              <a:buChar char="-"/>
              <a:defRPr/>
            </a:pPr>
            <a:endParaRPr lang="en-GB" sz="28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fontAlgn="auto">
              <a:lnSpc>
                <a:spcPct val="85000"/>
              </a:lnSpc>
              <a:spcBef>
                <a:spcPts val="0"/>
              </a:spcBef>
              <a:spcAft>
                <a:spcPts val="0"/>
              </a:spcAft>
              <a:defRPr/>
            </a:pPr>
            <a:endParaRPr lang="en-GB" sz="28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8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800" dirty="0">
              <a:solidFill>
                <a:prstClr val="black"/>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20754175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2" name="Group 5"/>
          <p:cNvGrpSpPr>
            <a:grpSpLocks/>
          </p:cNvGrpSpPr>
          <p:nvPr/>
        </p:nvGrpSpPr>
        <p:grpSpPr bwMode="auto">
          <a:xfrm>
            <a:off x="-180528" y="126532"/>
            <a:ext cx="9144001" cy="708520"/>
            <a:chOff x="-180540" y="127266"/>
            <a:chExt cx="9144000" cy="707886"/>
          </a:xfrm>
        </p:grpSpPr>
        <p:sp>
          <p:nvSpPr>
            <p:cNvPr id="5124" name="Text Box 10"/>
            <p:cNvSpPr txBox="1">
              <a:spLocks noChangeArrowheads="1"/>
            </p:cNvSpPr>
            <p:nvPr/>
          </p:nvSpPr>
          <p:spPr bwMode="auto">
            <a:xfrm>
              <a:off x="-180540" y="127266"/>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4000" b="1" dirty="0" smtClean="0">
                  <a:solidFill>
                    <a:srgbClr val="492F92"/>
                  </a:solidFill>
                  <a:latin typeface="Ebrima" pitchFamily="2" charset="0"/>
                  <a:ea typeface="Ebrima" pitchFamily="2" charset="0"/>
                  <a:cs typeface="Ebrima" pitchFamily="2" charset="0"/>
                </a:rPr>
                <a:t>Reducing cost</a:t>
              </a:r>
              <a:endParaRPr lang="en-GB" altLang="en-US" sz="4000" b="1" dirty="0">
                <a:solidFill>
                  <a:srgbClr val="492F92"/>
                </a:solidFill>
                <a:latin typeface="Ebrima" pitchFamily="2" charset="0"/>
                <a:ea typeface="Ebrima" pitchFamily="2" charset="0"/>
                <a:cs typeface="Ebrima" pitchFamily="2" charset="0"/>
              </a:endParaRPr>
            </a:p>
          </p:txBody>
        </p:sp>
        <p:cxnSp>
          <p:nvCxnSpPr>
            <p:cNvPr id="8" name="Straight Connector 7"/>
            <p:cNvCxnSpPr/>
            <p:nvPr/>
          </p:nvCxnSpPr>
          <p:spPr bwMode="auto">
            <a:xfrm>
              <a:off x="971600" y="835152"/>
              <a:ext cx="7200000"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13" name="Text Box 10"/>
          <p:cNvSpPr txBox="1">
            <a:spLocks noChangeArrowheads="1"/>
          </p:cNvSpPr>
          <p:nvPr/>
        </p:nvSpPr>
        <p:spPr bwMode="auto">
          <a:xfrm>
            <a:off x="809625" y="1125538"/>
            <a:ext cx="7794625" cy="8437694"/>
          </a:xfrm>
          <a:prstGeom prst="rect">
            <a:avLst/>
          </a:prstGeom>
          <a:noFill/>
          <a:ln>
            <a:noFill/>
          </a:ln>
          <a:effectLst/>
          <a:extLst/>
        </p:spPr>
        <p:txBody>
          <a:bodyPr>
            <a:spAutoFit/>
          </a:bodyPr>
          <a:lstStyle/>
          <a:p>
            <a:pPr fontAlgn="auto">
              <a:lnSpc>
                <a:spcPct val="85000"/>
              </a:lnSpc>
              <a:spcBef>
                <a:spcPts val="0"/>
              </a:spcBef>
              <a:spcAft>
                <a:spcPts val="0"/>
              </a:spcAft>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In addition to c£3.5m budget for schools office staff, assistance </a:t>
            </a:r>
            <a:r>
              <a:rPr lang="en-GB" sz="2600" b="1" dirty="0" smtClean="0">
                <a:solidFill>
                  <a:prstClr val="black"/>
                </a:solidFill>
                <a:latin typeface="Ebrima" panose="02000000000000000000" pitchFamily="2" charset="0"/>
                <a:ea typeface="Ebrima" panose="02000000000000000000" pitchFamily="2" charset="0"/>
                <a:cs typeface="Ebrima" panose="02000000000000000000" pitchFamily="2" charset="0"/>
              </a:rPr>
              <a:t>also</a:t>
            </a: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 provided to schools from:</a:t>
            </a:r>
          </a:p>
          <a:p>
            <a:pPr marL="457200" indent="-457200" fontAlgn="auto">
              <a:lnSpc>
                <a:spcPct val="85000"/>
              </a:lnSpc>
              <a:spcBef>
                <a:spcPts val="0"/>
              </a:spcBef>
              <a:spcAft>
                <a:spcPts val="0"/>
              </a:spcAft>
              <a:buFontTx/>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Workforce Planning Team</a:t>
            </a:r>
          </a:p>
          <a:p>
            <a:pPr marL="457200" indent="-457200" fontAlgn="auto">
              <a:lnSpc>
                <a:spcPct val="85000"/>
              </a:lnSpc>
              <a:spcBef>
                <a:spcPts val="0"/>
              </a:spcBef>
              <a:spcAft>
                <a:spcPts val="0"/>
              </a:spcAft>
              <a:buFontTx/>
              <a:buChar char="-"/>
              <a:defRPr/>
            </a:pPr>
            <a:r>
              <a:rPr lang="en-GB" sz="2600" dirty="0">
                <a:solidFill>
                  <a:prstClr val="black"/>
                </a:solidFill>
                <a:latin typeface="Ebrima" panose="02000000000000000000" pitchFamily="2" charset="0"/>
                <a:ea typeface="Ebrima" panose="02000000000000000000" pitchFamily="2" charset="0"/>
                <a:cs typeface="Ebrima" panose="02000000000000000000" pitchFamily="2" charset="0"/>
              </a:rPr>
              <a:t>Shared Business Support HR Hub</a:t>
            </a:r>
          </a:p>
          <a:p>
            <a:pPr marL="457200" indent="-457200" fontAlgn="auto">
              <a:lnSpc>
                <a:spcPct val="85000"/>
              </a:lnSpc>
              <a:spcBef>
                <a:spcPts val="0"/>
              </a:spcBef>
              <a:spcAft>
                <a:spcPts val="0"/>
              </a:spcAft>
              <a:buFontTx/>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Shared Business Support Small Schools Unit</a:t>
            </a:r>
          </a:p>
          <a:p>
            <a:pPr marL="457200" indent="-457200" fontAlgn="auto">
              <a:lnSpc>
                <a:spcPct val="85000"/>
              </a:lnSpc>
              <a:spcBef>
                <a:spcPts val="0"/>
              </a:spcBef>
              <a:spcAft>
                <a:spcPts val="0"/>
              </a:spcAft>
              <a:buFontTx/>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Service Information and Support Unit</a:t>
            </a:r>
          </a:p>
          <a:p>
            <a:pPr marL="457200" indent="-457200" fontAlgn="auto">
              <a:lnSpc>
                <a:spcPct val="85000"/>
              </a:lnSpc>
              <a:spcBef>
                <a:spcPts val="0"/>
              </a:spcBef>
              <a:spcAft>
                <a:spcPts val="0"/>
              </a:spcAft>
              <a:buFontTx/>
              <a:buChar char="-"/>
              <a:defRPr/>
            </a:pPr>
            <a:endPar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fontAlgn="auto">
              <a:lnSpc>
                <a:spcPct val="85000"/>
              </a:lnSpc>
              <a:spcBef>
                <a:spcPts val="0"/>
              </a:spcBef>
              <a:spcAft>
                <a:spcPts val="0"/>
              </a:spcAft>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Savings will be made by requiring fewer staff to undertake core activities by:</a:t>
            </a:r>
          </a:p>
          <a:p>
            <a:pPr marL="457200" indent="-457200" fontAlgn="auto">
              <a:lnSpc>
                <a:spcPct val="85000"/>
              </a:lnSpc>
              <a:spcBef>
                <a:spcPts val="0"/>
              </a:spcBef>
              <a:spcAft>
                <a:spcPts val="0"/>
              </a:spcAft>
              <a:buFontTx/>
              <a:buChar char="-"/>
              <a:defRPr/>
            </a:pPr>
            <a:r>
              <a:rPr lang="en-GB" sz="2600" dirty="0">
                <a:solidFill>
                  <a:prstClr val="black"/>
                </a:solidFill>
                <a:latin typeface="Ebrima" panose="02000000000000000000" pitchFamily="2" charset="0"/>
                <a:ea typeface="Ebrima" panose="02000000000000000000" pitchFamily="2" charset="0"/>
                <a:cs typeface="Ebrima" panose="02000000000000000000" pitchFamily="2" charset="0"/>
              </a:rPr>
              <a:t>s</a:t>
            </a: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treamlining and digitising </a:t>
            </a:r>
            <a:r>
              <a:rPr lang="en-GB" sz="2600" dirty="0">
                <a:solidFill>
                  <a:prstClr val="black"/>
                </a:solidFill>
                <a:latin typeface="Ebrima" panose="02000000000000000000" pitchFamily="2" charset="0"/>
                <a:ea typeface="Ebrima" panose="02000000000000000000" pitchFamily="2" charset="0"/>
                <a:cs typeface="Ebrima" panose="02000000000000000000" pitchFamily="2" charset="0"/>
              </a:rPr>
              <a:t>manual </a:t>
            </a: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processes to be more efficient; </a:t>
            </a:r>
            <a:endParaRPr lang="en-GB" sz="26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Tx/>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equipping schools to undertake activities currently undertaken by SBS and releasing SBS spare capacity;</a:t>
            </a:r>
          </a:p>
          <a:p>
            <a:pPr marL="457200" indent="-457200" fontAlgn="auto">
              <a:lnSpc>
                <a:spcPct val="85000"/>
              </a:lnSpc>
              <a:spcBef>
                <a:spcPts val="0"/>
              </a:spcBef>
              <a:spcAft>
                <a:spcPts val="0"/>
              </a:spcAft>
              <a:buFontTx/>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Removing duplication of tasks between schools, </a:t>
            </a:r>
            <a:r>
              <a:rPr lang="en-GB" sz="2600" dirty="0">
                <a:solidFill>
                  <a:prstClr val="black"/>
                </a:solidFill>
                <a:latin typeface="Ebrima" panose="02000000000000000000" pitchFamily="2" charset="0"/>
                <a:ea typeface="Ebrima" panose="02000000000000000000" pitchFamily="2" charset="0"/>
                <a:cs typeface="Ebrima" panose="02000000000000000000" pitchFamily="2" charset="0"/>
              </a:rPr>
              <a:t>W</a:t>
            </a: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orkforce Planning Unit and HR Hub</a:t>
            </a:r>
          </a:p>
          <a:p>
            <a:pPr marL="457200" indent="-457200" fontAlgn="auto">
              <a:lnSpc>
                <a:spcPct val="85000"/>
              </a:lnSpc>
              <a:spcBef>
                <a:spcPts val="0"/>
              </a:spcBef>
              <a:spcAft>
                <a:spcPts val="0"/>
              </a:spcAft>
              <a:buFontTx/>
              <a:buChar char="-"/>
              <a:defRPr/>
            </a:pPr>
            <a:endParaRPr lang="en-GB" sz="26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914400" lvl="1" indent="-457200" fontAlgn="auto">
              <a:lnSpc>
                <a:spcPct val="85000"/>
              </a:lnSpc>
              <a:spcBef>
                <a:spcPts val="0"/>
              </a:spcBef>
              <a:spcAft>
                <a:spcPts val="0"/>
              </a:spcAft>
              <a:buFont typeface="Arial" pitchFamily="34" charset="0"/>
              <a:buChar char="•"/>
              <a:defRPr/>
            </a:pPr>
            <a:endParaRPr lang="en-GB" sz="28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914400" lvl="1" indent="-457200" fontAlgn="auto">
              <a:lnSpc>
                <a:spcPct val="85000"/>
              </a:lnSpc>
              <a:spcBef>
                <a:spcPts val="0"/>
              </a:spcBef>
              <a:spcAft>
                <a:spcPts val="0"/>
              </a:spcAft>
              <a:buFont typeface="Arial" pitchFamily="34" charset="0"/>
              <a:buChar char="•"/>
              <a:defRPr/>
            </a:pPr>
            <a:endParaRPr lang="en-GB" sz="28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1371600" lvl="2" indent="-457200" fontAlgn="auto">
              <a:lnSpc>
                <a:spcPct val="85000"/>
              </a:lnSpc>
              <a:spcBef>
                <a:spcPts val="0"/>
              </a:spcBef>
              <a:spcAft>
                <a:spcPts val="0"/>
              </a:spcAft>
              <a:buFontTx/>
              <a:buChar char="-"/>
              <a:defRPr/>
            </a:pPr>
            <a:endParaRPr lang="en-GB" sz="28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914400" lvl="1" indent="-457200" fontAlgn="auto">
              <a:lnSpc>
                <a:spcPct val="85000"/>
              </a:lnSpc>
              <a:spcBef>
                <a:spcPts val="0"/>
              </a:spcBef>
              <a:spcAft>
                <a:spcPts val="0"/>
              </a:spcAft>
              <a:buFontTx/>
              <a:buChar char="-"/>
              <a:defRPr/>
            </a:pPr>
            <a:endParaRPr lang="en-GB" sz="28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fontAlgn="auto">
              <a:lnSpc>
                <a:spcPct val="85000"/>
              </a:lnSpc>
              <a:spcBef>
                <a:spcPts val="0"/>
              </a:spcBef>
              <a:spcAft>
                <a:spcPts val="0"/>
              </a:spcAft>
              <a:defRPr/>
            </a:pPr>
            <a:endParaRPr lang="en-GB" sz="28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8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800" dirty="0">
              <a:solidFill>
                <a:prstClr val="black"/>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41962423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2" name="Group 5"/>
          <p:cNvGrpSpPr>
            <a:grpSpLocks/>
          </p:cNvGrpSpPr>
          <p:nvPr/>
        </p:nvGrpSpPr>
        <p:grpSpPr bwMode="auto">
          <a:xfrm>
            <a:off x="-180528" y="126532"/>
            <a:ext cx="9144001" cy="708520"/>
            <a:chOff x="-180540" y="127266"/>
            <a:chExt cx="9144000" cy="707886"/>
          </a:xfrm>
        </p:grpSpPr>
        <p:sp>
          <p:nvSpPr>
            <p:cNvPr id="5124" name="Text Box 10"/>
            <p:cNvSpPr txBox="1">
              <a:spLocks noChangeArrowheads="1"/>
            </p:cNvSpPr>
            <p:nvPr/>
          </p:nvSpPr>
          <p:spPr bwMode="auto">
            <a:xfrm>
              <a:off x="-180540" y="127266"/>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GB" altLang="en-US" sz="4000" b="1" dirty="0" smtClean="0">
                  <a:solidFill>
                    <a:srgbClr val="492F92"/>
                  </a:solidFill>
                  <a:latin typeface="Ebrima" pitchFamily="2" charset="0"/>
                  <a:ea typeface="Ebrima" pitchFamily="2" charset="0"/>
                  <a:cs typeface="Ebrima" pitchFamily="2" charset="0"/>
                </a:rPr>
                <a:t>Recommendations</a:t>
              </a:r>
              <a:endParaRPr lang="en-GB" altLang="en-US" sz="4000" b="1" dirty="0">
                <a:solidFill>
                  <a:srgbClr val="492F92"/>
                </a:solidFill>
                <a:latin typeface="Ebrima" pitchFamily="2" charset="0"/>
                <a:ea typeface="Ebrima" pitchFamily="2" charset="0"/>
                <a:cs typeface="Ebrima" pitchFamily="2" charset="0"/>
              </a:endParaRPr>
            </a:p>
          </p:txBody>
        </p:sp>
        <p:cxnSp>
          <p:nvCxnSpPr>
            <p:cNvPr id="8" name="Straight Connector 7"/>
            <p:cNvCxnSpPr/>
            <p:nvPr/>
          </p:nvCxnSpPr>
          <p:spPr bwMode="auto">
            <a:xfrm>
              <a:off x="971600" y="835152"/>
              <a:ext cx="7200000"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grpSp>
      <p:sp>
        <p:nvSpPr>
          <p:cNvPr id="13" name="Text Box 10"/>
          <p:cNvSpPr txBox="1">
            <a:spLocks noChangeArrowheads="1"/>
          </p:cNvSpPr>
          <p:nvPr/>
        </p:nvSpPr>
        <p:spPr bwMode="auto">
          <a:xfrm>
            <a:off x="809625" y="1125538"/>
            <a:ext cx="7794625" cy="8777788"/>
          </a:xfrm>
          <a:prstGeom prst="rect">
            <a:avLst/>
          </a:prstGeom>
          <a:noFill/>
          <a:ln>
            <a:noFill/>
          </a:ln>
          <a:effectLst/>
          <a:extLst/>
        </p:spPr>
        <p:txBody>
          <a:bodyPr>
            <a:spAutoFit/>
          </a:bodyPr>
          <a:lstStyle/>
          <a:p>
            <a:pPr fontAlgn="auto">
              <a:lnSpc>
                <a:spcPct val="85000"/>
              </a:lnSpc>
              <a:spcBef>
                <a:spcPts val="0"/>
              </a:spcBef>
              <a:spcAft>
                <a:spcPts val="0"/>
              </a:spcAft>
              <a:defRPr/>
            </a:pPr>
            <a:r>
              <a:rPr lang="en-GB" sz="2600" b="1" dirty="0" smtClean="0">
                <a:solidFill>
                  <a:prstClr val="black"/>
                </a:solidFill>
                <a:latin typeface="Ebrima" panose="02000000000000000000" pitchFamily="2" charset="0"/>
                <a:ea typeface="Ebrima" panose="02000000000000000000" pitchFamily="2" charset="0"/>
                <a:cs typeface="Ebrima" panose="02000000000000000000" pitchFamily="2" charset="0"/>
              </a:rPr>
              <a:t>Short Term</a:t>
            </a:r>
          </a:p>
          <a:p>
            <a:pPr marL="457200" indent="-457200" fontAlgn="auto">
              <a:lnSpc>
                <a:spcPct val="85000"/>
              </a:lnSpc>
              <a:spcBef>
                <a:spcPts val="0"/>
              </a:spcBef>
              <a:spcAft>
                <a:spcPts val="0"/>
              </a:spcAft>
              <a:buFontTx/>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Proceed with ‘Quick Wins’ </a:t>
            </a:r>
          </a:p>
          <a:p>
            <a:pPr marL="457200" indent="-457200" fontAlgn="auto">
              <a:lnSpc>
                <a:spcPct val="85000"/>
              </a:lnSpc>
              <a:spcBef>
                <a:spcPts val="0"/>
              </a:spcBef>
              <a:spcAft>
                <a:spcPts val="0"/>
              </a:spcAft>
              <a:buFontTx/>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Undertake wider engagement with stakeholders with a view to medium term requirements. </a:t>
            </a:r>
          </a:p>
          <a:p>
            <a:pPr fontAlgn="auto">
              <a:lnSpc>
                <a:spcPct val="85000"/>
              </a:lnSpc>
              <a:spcBef>
                <a:spcPts val="0"/>
              </a:spcBef>
              <a:spcAft>
                <a:spcPts val="0"/>
              </a:spcAft>
              <a:defRPr/>
            </a:pPr>
            <a:endPar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fontAlgn="auto">
              <a:lnSpc>
                <a:spcPct val="85000"/>
              </a:lnSpc>
              <a:spcBef>
                <a:spcPts val="0"/>
              </a:spcBef>
              <a:spcAft>
                <a:spcPts val="0"/>
              </a:spcAft>
              <a:defRPr/>
            </a:pPr>
            <a:r>
              <a:rPr lang="en-GB" sz="2600" b="1" dirty="0" smtClean="0">
                <a:solidFill>
                  <a:prstClr val="black"/>
                </a:solidFill>
                <a:latin typeface="Ebrima" panose="02000000000000000000" pitchFamily="2" charset="0"/>
                <a:ea typeface="Ebrima" panose="02000000000000000000" pitchFamily="2" charset="0"/>
                <a:cs typeface="Ebrima" panose="02000000000000000000" pitchFamily="2" charset="0"/>
              </a:rPr>
              <a:t>Medium Term</a:t>
            </a:r>
            <a:endParaRPr lang="en-GB" sz="2600" b="1"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Tx/>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Develop a range of ASG-based admin models to support the Management in Schools project</a:t>
            </a:r>
          </a:p>
          <a:p>
            <a:pPr marL="457200" indent="-457200" fontAlgn="auto">
              <a:lnSpc>
                <a:spcPct val="85000"/>
              </a:lnSpc>
              <a:spcBef>
                <a:spcPts val="0"/>
              </a:spcBef>
              <a:spcAft>
                <a:spcPts val="0"/>
              </a:spcAft>
              <a:buFontTx/>
              <a:buChar char="-"/>
              <a:defRPr/>
            </a:pPr>
            <a:r>
              <a:rPr lang="en-GB" sz="2600" dirty="0">
                <a:solidFill>
                  <a:prstClr val="black"/>
                </a:solidFill>
                <a:latin typeface="Ebrima" panose="02000000000000000000" pitchFamily="2" charset="0"/>
                <a:ea typeface="Ebrima" panose="02000000000000000000" pitchFamily="2" charset="0"/>
                <a:cs typeface="Ebrima" panose="02000000000000000000" pitchFamily="2" charset="0"/>
              </a:rPr>
              <a:t>Reduce activities undertaken by SBS on behalf of schools and push to outlying areas to capitalise on spare </a:t>
            </a: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capacity – release SBS savings</a:t>
            </a:r>
            <a:endParaRPr lang="en-GB" sz="26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Tx/>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Establish actual and virtual ‘centres of expertise’ for key processes to tackle bureaucracy, improve efficiency </a:t>
            </a:r>
            <a:r>
              <a:rPr lang="en-GB" sz="2600" dirty="0">
                <a:solidFill>
                  <a:prstClr val="black"/>
                </a:solidFill>
                <a:latin typeface="Ebrima" panose="02000000000000000000" pitchFamily="2" charset="0"/>
                <a:ea typeface="Ebrima" panose="02000000000000000000" pitchFamily="2" charset="0"/>
                <a:cs typeface="Ebrima" panose="02000000000000000000" pitchFamily="2" charset="0"/>
              </a:rPr>
              <a:t>and </a:t>
            </a: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reduce interruption rate</a:t>
            </a:r>
            <a:endParaRPr lang="en-GB" sz="26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Tx/>
              <a:buChar char="-"/>
              <a:defRPr/>
            </a:pPr>
            <a:r>
              <a:rPr lang="en-GB" sz="2600" dirty="0" smtClean="0">
                <a:solidFill>
                  <a:prstClr val="black"/>
                </a:solidFill>
                <a:latin typeface="Ebrima" panose="02000000000000000000" pitchFamily="2" charset="0"/>
                <a:ea typeface="Ebrima" panose="02000000000000000000" pitchFamily="2" charset="0"/>
                <a:cs typeface="Ebrima" panose="02000000000000000000" pitchFamily="2" charset="0"/>
              </a:rPr>
              <a:t>Establish KPIs to enable the Service to drive improved performance and identify ongoing efficiencies</a:t>
            </a:r>
          </a:p>
          <a:p>
            <a:pPr marL="457200" indent="-457200" fontAlgn="auto">
              <a:lnSpc>
                <a:spcPct val="85000"/>
              </a:lnSpc>
              <a:spcBef>
                <a:spcPts val="0"/>
              </a:spcBef>
              <a:spcAft>
                <a:spcPts val="0"/>
              </a:spcAft>
              <a:buFontTx/>
              <a:buChar char="-"/>
              <a:defRPr/>
            </a:pPr>
            <a:endParaRPr lang="en-GB" sz="26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marL="914400" lvl="1" indent="-457200" fontAlgn="auto">
              <a:lnSpc>
                <a:spcPct val="85000"/>
              </a:lnSpc>
              <a:spcBef>
                <a:spcPts val="0"/>
              </a:spcBef>
              <a:spcAft>
                <a:spcPts val="0"/>
              </a:spcAft>
              <a:buFont typeface="Arial" pitchFamily="34" charset="0"/>
              <a:buChar char="•"/>
              <a:defRPr/>
            </a:pPr>
            <a:endParaRPr lang="en-GB" sz="28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914400" lvl="1" indent="-457200" fontAlgn="auto">
              <a:lnSpc>
                <a:spcPct val="85000"/>
              </a:lnSpc>
              <a:spcBef>
                <a:spcPts val="0"/>
              </a:spcBef>
              <a:spcAft>
                <a:spcPts val="0"/>
              </a:spcAft>
              <a:buFont typeface="Arial" pitchFamily="34" charset="0"/>
              <a:buChar char="•"/>
              <a:defRPr/>
            </a:pPr>
            <a:endParaRPr lang="en-GB" sz="28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1371600" lvl="2" indent="-457200" fontAlgn="auto">
              <a:lnSpc>
                <a:spcPct val="85000"/>
              </a:lnSpc>
              <a:spcBef>
                <a:spcPts val="0"/>
              </a:spcBef>
              <a:spcAft>
                <a:spcPts val="0"/>
              </a:spcAft>
              <a:buFontTx/>
              <a:buChar char="-"/>
              <a:defRPr/>
            </a:pPr>
            <a:endParaRPr lang="en-GB" sz="28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914400" lvl="1" indent="-457200" fontAlgn="auto">
              <a:lnSpc>
                <a:spcPct val="85000"/>
              </a:lnSpc>
              <a:spcBef>
                <a:spcPts val="0"/>
              </a:spcBef>
              <a:spcAft>
                <a:spcPts val="0"/>
              </a:spcAft>
              <a:buFontTx/>
              <a:buChar char="-"/>
              <a:defRPr/>
            </a:pPr>
            <a:endParaRPr lang="en-GB" sz="2800" dirty="0">
              <a:solidFill>
                <a:prstClr val="black"/>
              </a:solidFill>
              <a:latin typeface="Ebrima" panose="02000000000000000000" pitchFamily="2" charset="0"/>
              <a:ea typeface="Ebrima" panose="02000000000000000000" pitchFamily="2" charset="0"/>
              <a:cs typeface="Ebrima" panose="02000000000000000000" pitchFamily="2" charset="0"/>
            </a:endParaRPr>
          </a:p>
          <a:p>
            <a:pPr fontAlgn="auto">
              <a:lnSpc>
                <a:spcPct val="85000"/>
              </a:lnSpc>
              <a:spcBef>
                <a:spcPts val="0"/>
              </a:spcBef>
              <a:spcAft>
                <a:spcPts val="0"/>
              </a:spcAft>
              <a:defRPr/>
            </a:pPr>
            <a:endParaRPr lang="en-GB" sz="28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800" dirty="0" smtClean="0">
              <a:solidFill>
                <a:prstClr val="black"/>
              </a:solidFill>
              <a:latin typeface="Ebrima" panose="02000000000000000000" pitchFamily="2" charset="0"/>
              <a:ea typeface="Ebrima" panose="02000000000000000000" pitchFamily="2" charset="0"/>
              <a:cs typeface="Ebrima" panose="02000000000000000000" pitchFamily="2" charset="0"/>
            </a:endParaRPr>
          </a:p>
          <a:p>
            <a:pPr marL="457200" indent="-457200" fontAlgn="auto">
              <a:lnSpc>
                <a:spcPct val="85000"/>
              </a:lnSpc>
              <a:spcBef>
                <a:spcPts val="0"/>
              </a:spcBef>
              <a:spcAft>
                <a:spcPts val="0"/>
              </a:spcAft>
              <a:buFont typeface="Arial" pitchFamily="34" charset="0"/>
              <a:buChar char="•"/>
              <a:defRPr/>
            </a:pPr>
            <a:endParaRPr lang="en-GB" sz="2800" dirty="0">
              <a:solidFill>
                <a:prstClr val="black"/>
              </a:solidFill>
              <a:latin typeface="Ebrima" panose="02000000000000000000" pitchFamily="2" charset="0"/>
              <a:ea typeface="Ebrima" panose="02000000000000000000" pitchFamily="2" charset="0"/>
              <a:cs typeface="Ebrima" panose="02000000000000000000" pitchFamily="2" charset="0"/>
            </a:endParaRPr>
          </a:p>
        </p:txBody>
      </p:sp>
    </p:spTree>
    <p:extLst>
      <p:ext uri="{BB962C8B-B14F-4D97-AF65-F5344CB8AC3E}">
        <p14:creationId xmlns:p14="http://schemas.microsoft.com/office/powerpoint/2010/main" val="902772095"/>
      </p:ext>
    </p:extLst>
  </p:cSld>
  <p:clrMapOvr>
    <a:masterClrMapping/>
  </p:clrMapOvr>
  <p:timing>
    <p:tnLst>
      <p:par>
        <p:cTn id="1" dur="indefinite" restart="never" nodeType="tmRoot"/>
      </p:par>
    </p:tnLst>
  </p:timing>
</p:sld>
</file>

<file path=ppt/theme/theme1.xml><?xml version="1.0" encoding="utf-8"?>
<a:theme xmlns:a="http://schemas.openxmlformats.org/drawingml/2006/main" name="HC Corporate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x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HC Corporate Template</Template>
  <TotalTime>336</TotalTime>
  <Words>567</Words>
  <Application>Microsoft Office PowerPoint</Application>
  <PresentationFormat>On-screen Show (4:3)</PresentationFormat>
  <Paragraphs>142</Paragraphs>
  <Slides>10</Slides>
  <Notes>0</Notes>
  <HiddenSlides>0</HiddenSlides>
  <MMClips>0</MMClips>
  <ScaleCrop>false</ScaleCrop>
  <HeadingPairs>
    <vt:vector size="4" baseType="variant">
      <vt:variant>
        <vt:lpstr>Theme</vt:lpstr>
      </vt:variant>
      <vt:variant>
        <vt:i4>2</vt:i4>
      </vt:variant>
      <vt:variant>
        <vt:lpstr>Slide Titles</vt:lpstr>
      </vt:variant>
      <vt:variant>
        <vt:i4>10</vt:i4>
      </vt:variant>
    </vt:vector>
  </HeadingPairs>
  <TitlesOfParts>
    <vt:vector size="12" baseType="lpstr">
      <vt:lpstr>HC Corporate Template</vt:lpstr>
      <vt:lpstr>Text 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fujitsu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Lackie</dc:creator>
  <cp:lastModifiedBy>Carron McDiarmid</cp:lastModifiedBy>
  <cp:revision>28</cp:revision>
  <cp:lastPrinted>2017-01-10T11:49:46Z</cp:lastPrinted>
  <dcterms:created xsi:type="dcterms:W3CDTF">2017-01-09T21:31:24Z</dcterms:created>
  <dcterms:modified xsi:type="dcterms:W3CDTF">2017-01-10T11:49:51Z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a57e0011-4d92-40e2-893e-f4c1b165f48a</vt:lpwstr>
  </property>
  <property fmtid="{D5CDD505-2E9C-101B-9397-08002B2CF9AE}" pid="3" name="TITUS">
    <vt:lpwstr>&lt;div style="text-align: center;"&gt;&lt;span style="font-family: Arial; font-weight: bold; font-size: large;"&gt;OFFICIAL&lt;/span&gt;&lt;/div&gt;</vt:lpwstr>
  </property>
  <property fmtid="{D5CDD505-2E9C-101B-9397-08002B2CF9AE}" pid="4" name="HCClassification">
    <vt:lpwstr>OFFICIAL</vt:lpwstr>
  </property>
  <property fmtid="{D5CDD505-2E9C-101B-9397-08002B2CF9AE}" pid="5" name="HCMarking">
    <vt:lpwstr>Enable Marking</vt:lpwstr>
  </property>
</Properties>
</file>