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handoutMasterIdLst>
    <p:handoutMasterId r:id="rId10"/>
  </p:handoutMasterIdLst>
  <p:sldIdLst>
    <p:sldId id="338" r:id="rId5"/>
    <p:sldId id="349" r:id="rId6"/>
    <p:sldId id="354" r:id="rId7"/>
    <p:sldId id="356" r:id="rId8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2F92"/>
    <a:srgbClr val="2F7C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35" autoAdjust="0"/>
    <p:restoredTop sz="94660"/>
  </p:normalViewPr>
  <p:slideViewPr>
    <p:cSldViewPr>
      <p:cViewPr varScale="1">
        <p:scale>
          <a:sx n="78" d="100"/>
          <a:sy n="78" d="100"/>
        </p:scale>
        <p:origin x="96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 McIntyre (Estates)" userId="3e8b31d7-5aea-4b11-8391-34c1a49a53a2" providerId="ADAL" clId="{AFA3E994-4736-4003-B2A9-DE9DAA6A140C}"/>
    <pc:docChg chg="modSld">
      <pc:chgData name="Carol McIntyre (Estates)" userId="3e8b31d7-5aea-4b11-8391-34c1a49a53a2" providerId="ADAL" clId="{AFA3E994-4736-4003-B2A9-DE9DAA6A140C}" dt="2025-07-17T11:03:28.298" v="5" actId="962"/>
      <pc:docMkLst>
        <pc:docMk/>
      </pc:docMkLst>
      <pc:sldChg chg="modSp mod">
        <pc:chgData name="Carol McIntyre (Estates)" userId="3e8b31d7-5aea-4b11-8391-34c1a49a53a2" providerId="ADAL" clId="{AFA3E994-4736-4003-B2A9-DE9DAA6A140C}" dt="2025-07-17T11:02:33.516" v="1" actId="962"/>
        <pc:sldMkLst>
          <pc:docMk/>
          <pc:sldMk cId="1348446055" sldId="349"/>
        </pc:sldMkLst>
        <pc:spChg chg="mod">
          <ac:chgData name="Carol McIntyre (Estates)" userId="3e8b31d7-5aea-4b11-8391-34c1a49a53a2" providerId="ADAL" clId="{AFA3E994-4736-4003-B2A9-DE9DAA6A140C}" dt="2025-07-17T11:02:33.516" v="1" actId="962"/>
          <ac:spMkLst>
            <pc:docMk/>
            <pc:sldMk cId="1348446055" sldId="349"/>
            <ac:spMk id="3" creationId="{00000000-0000-0000-0000-000000000000}"/>
          </ac:spMkLst>
        </pc:spChg>
      </pc:sldChg>
      <pc:sldChg chg="modSp mod">
        <pc:chgData name="Carol McIntyre (Estates)" userId="3e8b31d7-5aea-4b11-8391-34c1a49a53a2" providerId="ADAL" clId="{AFA3E994-4736-4003-B2A9-DE9DAA6A140C}" dt="2025-07-17T11:03:11.482" v="3" actId="962"/>
        <pc:sldMkLst>
          <pc:docMk/>
          <pc:sldMk cId="1532174631" sldId="354"/>
        </pc:sldMkLst>
        <pc:spChg chg="mod">
          <ac:chgData name="Carol McIntyre (Estates)" userId="3e8b31d7-5aea-4b11-8391-34c1a49a53a2" providerId="ADAL" clId="{AFA3E994-4736-4003-B2A9-DE9DAA6A140C}" dt="2025-07-17T11:03:11.482" v="3" actId="962"/>
          <ac:spMkLst>
            <pc:docMk/>
            <pc:sldMk cId="1532174631" sldId="354"/>
            <ac:spMk id="3" creationId="{00000000-0000-0000-0000-000000000000}"/>
          </ac:spMkLst>
        </pc:spChg>
      </pc:sldChg>
      <pc:sldChg chg="modSp mod">
        <pc:chgData name="Carol McIntyre (Estates)" userId="3e8b31d7-5aea-4b11-8391-34c1a49a53a2" providerId="ADAL" clId="{AFA3E994-4736-4003-B2A9-DE9DAA6A140C}" dt="2025-07-17T11:03:28.298" v="5" actId="962"/>
        <pc:sldMkLst>
          <pc:docMk/>
          <pc:sldMk cId="3363777441" sldId="356"/>
        </pc:sldMkLst>
        <pc:spChg chg="mod">
          <ac:chgData name="Carol McIntyre (Estates)" userId="3e8b31d7-5aea-4b11-8391-34c1a49a53a2" providerId="ADAL" clId="{AFA3E994-4736-4003-B2A9-DE9DAA6A140C}" dt="2025-07-17T11:03:28.298" v="5" actId="962"/>
          <ac:spMkLst>
            <pc:docMk/>
            <pc:sldMk cId="3363777441" sldId="356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DE6A9-B5E9-490D-B889-1CC33586F091}" type="datetimeFigureOut">
              <a:rPr lang="en-GB" smtClean="0"/>
              <a:t>17/07/2025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865D1D-29FC-47E2-A574-DEFA3174C72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hc" descr="OFFICIAL"/>
          <p:cNvSpPr txBox="1"/>
          <p:nvPr/>
        </p:nvSpPr>
        <p:spPr>
          <a:xfrm>
            <a:off x="0" y="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7" name="fc" descr="OFFICIAL"/>
          <p:cNvSpPr txBox="1"/>
          <p:nvPr/>
        </p:nvSpPr>
        <p:spPr>
          <a:xfrm>
            <a:off x="0" y="9569669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530188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DE036E-460B-4C1D-A880-EABA5EF82C50}" type="datetimeFigureOut">
              <a:rPr lang="en-GB" smtClean="0"/>
              <a:t>17/07/2025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7AA53-D485-48C4-A1C3-631D24EF375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hc" descr="OFFICIAL"/>
          <p:cNvSpPr txBox="1"/>
          <p:nvPr/>
        </p:nvSpPr>
        <p:spPr>
          <a:xfrm>
            <a:off x="0" y="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i="0" u="none" baseline="0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9" name="fc" descr="OFFICIAL"/>
          <p:cNvSpPr txBox="1"/>
          <p:nvPr/>
        </p:nvSpPr>
        <p:spPr>
          <a:xfrm>
            <a:off x="0" y="9569669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i="0" u="none" baseline="0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61494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0553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9459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7045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0926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723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486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43607" y="548680"/>
            <a:ext cx="2648273" cy="1162050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caption title 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635896" y="548680"/>
            <a:ext cx="4762872" cy="585311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4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3607" y="1710730"/>
            <a:ext cx="264827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body text</a:t>
            </a:r>
          </a:p>
        </p:txBody>
      </p:sp>
    </p:spTree>
    <p:extLst>
      <p:ext uri="{BB962C8B-B14F-4D97-AF65-F5344CB8AC3E}">
        <p14:creationId xmlns:p14="http://schemas.microsoft.com/office/powerpoint/2010/main" val="574268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515374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photo title</a:t>
            </a:r>
            <a:endParaRPr lang="en-GB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4"/>
            <a:ext cx="5486400" cy="44724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720482"/>
            <a:ext cx="5486400" cy="876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photo description</a:t>
            </a:r>
          </a:p>
        </p:txBody>
      </p:sp>
    </p:spTree>
    <p:extLst>
      <p:ext uri="{BB962C8B-B14F-4D97-AF65-F5344CB8AC3E}">
        <p14:creationId xmlns:p14="http://schemas.microsoft.com/office/powerpoint/2010/main" val="189234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22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556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 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5920" y="1772816"/>
            <a:ext cx="7622504" cy="468052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12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210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03244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0588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196752"/>
            <a:ext cx="7632848" cy="525658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826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532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423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83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2529" cy="2376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289" y="4482000"/>
            <a:ext cx="1371711" cy="23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2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5" r:id="rId2"/>
    <p:sldLayoutId id="2147483676" r:id="rId3"/>
    <p:sldLayoutId id="2147483668" r:id="rId4"/>
    <p:sldLayoutId id="2147483666" r:id="rId5"/>
    <p:sldLayoutId id="2147483669" r:id="rId6"/>
    <p:sldLayoutId id="2147483670" r:id="rId7"/>
    <p:sldLayoutId id="2147483672" r:id="rId8"/>
    <p:sldLayoutId id="2147483671" r:id="rId9"/>
    <p:sldLayoutId id="2147483674" r:id="rId10"/>
    <p:sldLayoutId id="2147483673" r:id="rId11"/>
    <p:sldLayoutId id="2147483678" r:id="rId12"/>
    <p:sldLayoutId id="214748367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9F2A0-3D16-46D4-90C4-6C5E52A15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Broadford Primary School/Community Hub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B8D3A9A-D2C9-4446-8651-CDB5AD3C0EC8}"/>
              </a:ext>
            </a:extLst>
          </p:cNvPr>
          <p:cNvSpPr/>
          <p:nvPr/>
        </p:nvSpPr>
        <p:spPr>
          <a:xfrm>
            <a:off x="1979712" y="1916832"/>
            <a:ext cx="52565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Stakeholder Group Meeting</a:t>
            </a:r>
          </a:p>
          <a:p>
            <a:pPr algn="ctr"/>
            <a:endParaRPr lang="en-GB" sz="2400" b="1" dirty="0">
              <a:solidFill>
                <a:srgbClr val="492F9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Project Update</a:t>
            </a:r>
          </a:p>
          <a:p>
            <a:pPr algn="ctr"/>
            <a:endParaRPr lang="en-GB" sz="2400" b="1" dirty="0">
              <a:solidFill>
                <a:srgbClr val="492F9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22</a:t>
            </a:r>
            <a:r>
              <a:rPr lang="en-GB" sz="2400" b="1" baseline="300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nd</a:t>
            </a:r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June 2022</a:t>
            </a: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b="1" dirty="0">
                <a:solidFill>
                  <a:srgbClr val="2F7C3A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Robert Campbell, Estate Strategy Manager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9224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Recent Progress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Design Stage 2 for the new primary school has been completed and work has commenced on Stage 3.&#10;Funding – meeting held on 7th June with MSP’s (Kate Forbes and Mairi Gougeon) to discuss community hub and future funding application to the Islands Programme.&#10;Available area for the artificial training pitch has been reviewed and needs to be discussed later in this meeting (59 x 39m playing area with 3m run-offs).&#10;"/>
          <p:cNvSpPr>
            <a:spLocks noGrp="1"/>
          </p:cNvSpPr>
          <p:nvPr>
            <p:ph idx="4294967295"/>
          </p:nvPr>
        </p:nvSpPr>
        <p:spPr>
          <a:xfrm>
            <a:off x="539552" y="120098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539552" y="1260000"/>
            <a:ext cx="8136904" cy="30008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Design Stage 2 for the new primary school has been completed and work has commenced on Stage 3.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Funding – meeting held on 7</a:t>
            </a:r>
            <a:r>
              <a:rPr lang="en-GB" sz="2000" baseline="30000" dirty="0"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 June with MSP’s (Kate Forbes and Mairi Gougeon) to discuss community hub and future funding application to the Islands Programme.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Available area for the artificial training pitch has been reviewed and needs to be discussed later in this meeting (59 x 39m playing area with 3m run-offs).</a:t>
            </a:r>
          </a:p>
        </p:txBody>
      </p:sp>
    </p:spTree>
    <p:extLst>
      <p:ext uri="{BB962C8B-B14F-4D97-AF65-F5344CB8AC3E}">
        <p14:creationId xmlns:p14="http://schemas.microsoft.com/office/powerpoint/2010/main" val="1348446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Programme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The programme for the scheme shows a planning application being submitted in March 2023.&#10;This would follow on from a 3 month Pre-Application Notice period (September to December) during which public consultation events would be held.&#10;It is proposed that the application would also include the community facilities (artificial pitch and changing pavilion).&#10;This is based on construction work starting on the school building in October 2023 with completion by March 2025.&#10;The demolition of the existing buildings would be carried out separately thereafter."/>
          <p:cNvSpPr>
            <a:spLocks noGrp="1"/>
          </p:cNvSpPr>
          <p:nvPr>
            <p:ph idx="4294967295"/>
          </p:nvPr>
        </p:nvSpPr>
        <p:spPr>
          <a:xfrm>
            <a:off x="539552" y="120098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539552" y="1260000"/>
            <a:ext cx="8136904" cy="46935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programme for the scheme shows a planning application being submitted in March 2023.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This would follow on from a 3 month Pre-Application Notice period (September to December) during which public consultation events would be held.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It is proposed that the application would also include the community facilities (artificial pitch and changing pavilion).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This is based on construction work starting on the school building in October 2023 with completion by March 2025.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The demolition of the existing buildings would be carried out separately thereafter.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</a:rPr>
              <a:t>      </a:t>
            </a: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174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Next Steps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Continue to develop the Stage 3 design and work with user groups over the rest of this year to allow a planning application to be lodged in March.&#10;Continue to work with the community hub representatives to identify funding opportunities, develop supporting information for funding applications and agree timelines."/>
          <p:cNvSpPr>
            <a:spLocks noGrp="1"/>
          </p:cNvSpPr>
          <p:nvPr>
            <p:ph idx="4294967295"/>
          </p:nvPr>
        </p:nvSpPr>
        <p:spPr>
          <a:xfrm>
            <a:off x="539552" y="120098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539552" y="1260000"/>
            <a:ext cx="8136904" cy="23852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Continue to develop the Stage 3 design and work with user groups over the rest of this year to allow a planning application to be lodged in March.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</a:rPr>
              <a:t>Continue to work with the community hub representatives to identify funding opportunities, develop supporting information for funding applications and agree timelines.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777441"/>
      </p:ext>
    </p:extLst>
  </p:cSld>
  <p:clrMapOvr>
    <a:masterClrMapping/>
  </p:clrMapOvr>
</p:sld>
</file>

<file path=ppt/theme/theme1.xml><?xml version="1.0" encoding="utf-8"?>
<a:theme xmlns:a="http://schemas.openxmlformats.org/drawingml/2006/main" name="Text 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9b44844-f7a8-43bf-8910-957b726a602c" xsi:nil="true"/>
    <lcf76f155ced4ddcb4097134ff3c332f xmlns="4d0b3d68-4fad-46c5-9a2a-dfda0907368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3836A8371FB84985A03C7977185216" ma:contentTypeVersion="13" ma:contentTypeDescription="Create a new document." ma:contentTypeScope="" ma:versionID="b7c033259ba5e2bf94499269151b0e05">
  <xsd:schema xmlns:xsd="http://www.w3.org/2001/XMLSchema" xmlns:xs="http://www.w3.org/2001/XMLSchema" xmlns:p="http://schemas.microsoft.com/office/2006/metadata/properties" xmlns:ns2="4d0b3d68-4fad-46c5-9a2a-dfda0907368f" xmlns:ns3="89b44844-f7a8-43bf-8910-957b726a602c" targetNamespace="http://schemas.microsoft.com/office/2006/metadata/properties" ma:root="true" ma:fieldsID="71176a9390e60bdf7c1d3fd85d86a83a" ns2:_="" ns3:_="">
    <xsd:import namespace="4d0b3d68-4fad-46c5-9a2a-dfda0907368f"/>
    <xsd:import namespace="89b44844-f7a8-43bf-8910-957b726a60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0b3d68-4fad-46c5-9a2a-dfda090736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bd8d7fc4-e056-491b-b14d-914997007d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b44844-f7a8-43bf-8910-957b726a602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f30de796-fe2a-4b50-8279-6784e9f37519}" ma:internalName="TaxCatchAll" ma:showField="CatchAllData" ma:web="89b44844-f7a8-43bf-8910-957b726a60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60B48BA-72AB-4EF7-9C1E-CB9B5EC6EA06}">
  <ds:schemaRefs>
    <ds:schemaRef ds:uri="http://www.w3.org/XML/1998/namespace"/>
    <ds:schemaRef ds:uri="http://schemas.microsoft.com/office/2006/documentManagement/types"/>
    <ds:schemaRef ds:uri="http://purl.org/dc/terms/"/>
    <ds:schemaRef ds:uri="http://purl.org/dc/dcmitype/"/>
    <ds:schemaRef ds:uri="http://schemas.openxmlformats.org/package/2006/metadata/core-properties"/>
    <ds:schemaRef ds:uri="89b44844-f7a8-43bf-8910-957b726a602c"/>
    <ds:schemaRef ds:uri="http://schemas.microsoft.com/office/2006/metadata/properties"/>
    <ds:schemaRef ds:uri="http://purl.org/dc/elements/1.1/"/>
    <ds:schemaRef ds:uri="http://schemas.microsoft.com/office/infopath/2007/PartnerControls"/>
    <ds:schemaRef ds:uri="31b2461b-3a4d-4fd4-a2e5-3f2f28f534f3"/>
    <ds:schemaRef ds:uri="4d0b3d68-4fad-46c5-9a2a-dfda0907368f"/>
  </ds:schemaRefs>
</ds:datastoreItem>
</file>

<file path=customXml/itemProps2.xml><?xml version="1.0" encoding="utf-8"?>
<ds:datastoreItem xmlns:ds="http://schemas.openxmlformats.org/officeDocument/2006/customXml" ds:itemID="{BC998A0D-5E9F-4D11-9180-5FE0EADA48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D5570B-5CC0-4390-B2C2-8EB3F4ADD5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0b3d68-4fad-46c5-9a2a-dfda0907368f"/>
    <ds:schemaRef ds:uri="89b44844-f7a8-43bf-8910-957b726a60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HC Corporate Template -OnScreen 4;3</Template>
  <TotalTime>6576</TotalTime>
  <Words>274</Words>
  <Application>Microsoft Office PowerPoint</Application>
  <PresentationFormat>On-screen Show (4:3)</PresentationFormat>
  <Paragraphs>38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</vt:lpstr>
      <vt:lpstr>Calibri</vt:lpstr>
      <vt:lpstr>Ebrima</vt:lpstr>
      <vt:lpstr>Text Slides</vt:lpstr>
      <vt:lpstr>Broadford Primary School/Community Hub</vt:lpstr>
      <vt:lpstr>Recent Progress</vt:lpstr>
      <vt:lpstr>Programme</vt:lpstr>
      <vt:lpstr>Next Steps</vt:lpstr>
    </vt:vector>
  </TitlesOfParts>
  <Company>Fujitsu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Foster</dc:creator>
  <cp:lastModifiedBy>Carol McIntyre (Estates)</cp:lastModifiedBy>
  <cp:revision>247</cp:revision>
  <cp:lastPrinted>2017-01-18T14:17:09Z</cp:lastPrinted>
  <dcterms:created xsi:type="dcterms:W3CDTF">2019-04-25T09:35:54Z</dcterms:created>
  <dcterms:modified xsi:type="dcterms:W3CDTF">2025-07-17T11:03:29Z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a57e0011-4d92-40e2-893e-f4c1b165f48a</vt:lpwstr>
  </property>
  <property fmtid="{D5CDD505-2E9C-101B-9397-08002B2CF9AE}" pid="3" name="TITUS">
    <vt:lpwstr>&lt;div style="text-align: center;"&gt;&lt;span style="font-family: Arial; font-weight: bold; font-size: large;"&gt;OFFICIAL&lt;/span&gt;&lt;/div&gt;</vt:lpwstr>
  </property>
  <property fmtid="{D5CDD505-2E9C-101B-9397-08002B2CF9AE}" pid="4" name="HCClassification">
    <vt:lpwstr>OFFICIAL</vt:lpwstr>
  </property>
  <property fmtid="{D5CDD505-2E9C-101B-9397-08002B2CF9AE}" pid="5" name="HCMarking">
    <vt:lpwstr>Enable Marking</vt:lpwstr>
  </property>
  <property fmtid="{D5CDD505-2E9C-101B-9397-08002B2CF9AE}" pid="6" name="_NewReviewCycle">
    <vt:lpwstr/>
  </property>
  <property fmtid="{D5CDD505-2E9C-101B-9397-08002B2CF9AE}" pid="7" name="ContentTypeId">
    <vt:lpwstr>0x0101009C3836A8371FB84985A03C7977185216</vt:lpwstr>
  </property>
  <property fmtid="{D5CDD505-2E9C-101B-9397-08002B2CF9AE}" pid="8" name="MediaServiceImageTags">
    <vt:lpwstr/>
  </property>
</Properties>
</file>