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338" r:id="rId5"/>
    <p:sldId id="349" r:id="rId6"/>
    <p:sldId id="344" r:id="rId7"/>
    <p:sldId id="350" r:id="rId8"/>
    <p:sldId id="351" r:id="rId9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2F92"/>
    <a:srgbClr val="2F7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35" autoAdjust="0"/>
    <p:restoredTop sz="94660"/>
  </p:normalViewPr>
  <p:slideViewPr>
    <p:cSldViewPr>
      <p:cViewPr varScale="1">
        <p:scale>
          <a:sx n="78" d="100"/>
          <a:sy n="78" d="100"/>
        </p:scale>
        <p:origin x="96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 McIntyre (Estates)" userId="3e8b31d7-5aea-4b11-8391-34c1a49a53a2" providerId="ADAL" clId="{E5694854-24D1-4182-BA09-CF86AD5D1B93}"/>
    <pc:docChg chg="modSld">
      <pc:chgData name="Carol McIntyre (Estates)" userId="3e8b31d7-5aea-4b11-8391-34c1a49a53a2" providerId="ADAL" clId="{E5694854-24D1-4182-BA09-CF86AD5D1B93}" dt="2025-07-17T11:13:17.068" v="7" actId="962"/>
      <pc:docMkLst>
        <pc:docMk/>
      </pc:docMkLst>
      <pc:sldChg chg="modSp mod">
        <pc:chgData name="Carol McIntyre (Estates)" userId="3e8b31d7-5aea-4b11-8391-34c1a49a53a2" providerId="ADAL" clId="{E5694854-24D1-4182-BA09-CF86AD5D1B93}" dt="2025-07-17T11:10:39.435" v="3" actId="962"/>
        <pc:sldMkLst>
          <pc:docMk/>
          <pc:sldMk cId="578446858" sldId="344"/>
        </pc:sldMkLst>
        <pc:spChg chg="mod">
          <ac:chgData name="Carol McIntyre (Estates)" userId="3e8b31d7-5aea-4b11-8391-34c1a49a53a2" providerId="ADAL" clId="{E5694854-24D1-4182-BA09-CF86AD5D1B93}" dt="2025-07-17T11:10:39.435" v="3" actId="962"/>
          <ac:spMkLst>
            <pc:docMk/>
            <pc:sldMk cId="578446858" sldId="344"/>
            <ac:spMk id="3" creationId="{00000000-0000-0000-0000-000000000000}"/>
          </ac:spMkLst>
        </pc:spChg>
      </pc:sldChg>
      <pc:sldChg chg="modSp mod">
        <pc:chgData name="Carol McIntyre (Estates)" userId="3e8b31d7-5aea-4b11-8391-34c1a49a53a2" providerId="ADAL" clId="{E5694854-24D1-4182-BA09-CF86AD5D1B93}" dt="2025-07-17T11:07:52.959" v="1" actId="962"/>
        <pc:sldMkLst>
          <pc:docMk/>
          <pc:sldMk cId="1348446055" sldId="349"/>
        </pc:sldMkLst>
        <pc:spChg chg="mod">
          <ac:chgData name="Carol McIntyre (Estates)" userId="3e8b31d7-5aea-4b11-8391-34c1a49a53a2" providerId="ADAL" clId="{E5694854-24D1-4182-BA09-CF86AD5D1B93}" dt="2025-07-17T11:07:52.959" v="1" actId="962"/>
          <ac:spMkLst>
            <pc:docMk/>
            <pc:sldMk cId="1348446055" sldId="349"/>
            <ac:spMk id="3" creationId="{00000000-0000-0000-0000-000000000000}"/>
          </ac:spMkLst>
        </pc:spChg>
      </pc:sldChg>
      <pc:sldChg chg="modSp mod">
        <pc:chgData name="Carol McIntyre (Estates)" userId="3e8b31d7-5aea-4b11-8391-34c1a49a53a2" providerId="ADAL" clId="{E5694854-24D1-4182-BA09-CF86AD5D1B93}" dt="2025-07-17T11:11:24.768" v="5" actId="962"/>
        <pc:sldMkLst>
          <pc:docMk/>
          <pc:sldMk cId="1903725961" sldId="350"/>
        </pc:sldMkLst>
        <pc:spChg chg="mod">
          <ac:chgData name="Carol McIntyre (Estates)" userId="3e8b31d7-5aea-4b11-8391-34c1a49a53a2" providerId="ADAL" clId="{E5694854-24D1-4182-BA09-CF86AD5D1B93}" dt="2025-07-17T11:11:24.768" v="5" actId="962"/>
          <ac:spMkLst>
            <pc:docMk/>
            <pc:sldMk cId="1903725961" sldId="350"/>
            <ac:spMk id="3" creationId="{00000000-0000-0000-0000-000000000000}"/>
          </ac:spMkLst>
        </pc:spChg>
      </pc:sldChg>
      <pc:sldChg chg="modSp mod">
        <pc:chgData name="Carol McIntyre (Estates)" userId="3e8b31d7-5aea-4b11-8391-34c1a49a53a2" providerId="ADAL" clId="{E5694854-24D1-4182-BA09-CF86AD5D1B93}" dt="2025-07-17T11:13:17.068" v="7" actId="962"/>
        <pc:sldMkLst>
          <pc:docMk/>
          <pc:sldMk cId="3057137453" sldId="351"/>
        </pc:sldMkLst>
        <pc:spChg chg="mod">
          <ac:chgData name="Carol McIntyre (Estates)" userId="3e8b31d7-5aea-4b11-8391-34c1a49a53a2" providerId="ADAL" clId="{E5694854-24D1-4182-BA09-CF86AD5D1B93}" dt="2025-07-17T11:13:17.068" v="7" actId="962"/>
          <ac:spMkLst>
            <pc:docMk/>
            <pc:sldMk cId="3057137453" sldId="351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DE6A9-B5E9-490D-B889-1CC33586F091}" type="datetimeFigureOut">
              <a:rPr lang="en-GB" smtClean="0"/>
              <a:t>17/07/2025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65D1D-29FC-47E2-A574-DEFA3174C72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7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530188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E036E-460B-4C1D-A880-EABA5EF82C50}" type="datetimeFigureOut">
              <a:rPr lang="en-GB" smtClean="0"/>
              <a:t>17/07/2025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7AA53-D485-48C4-A1C3-631D24EF375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9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49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0553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1965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6626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7474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092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23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86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43607" y="548680"/>
            <a:ext cx="2648273" cy="1162050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caption title 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35896" y="548680"/>
            <a:ext cx="4762872" cy="585311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3607" y="1710730"/>
            <a:ext cx="264827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body text</a:t>
            </a:r>
          </a:p>
        </p:txBody>
      </p:sp>
    </p:spTree>
    <p:extLst>
      <p:ext uri="{BB962C8B-B14F-4D97-AF65-F5344CB8AC3E}">
        <p14:creationId xmlns:p14="http://schemas.microsoft.com/office/powerpoint/2010/main" val="57426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515374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photo title</a:t>
            </a:r>
            <a:endParaRPr lang="en-GB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4"/>
            <a:ext cx="5486400" cy="44724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720482"/>
            <a:ext cx="5486400" cy="87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photo description</a:t>
            </a:r>
          </a:p>
        </p:txBody>
      </p:sp>
    </p:spTree>
    <p:extLst>
      <p:ext uri="{BB962C8B-B14F-4D97-AF65-F5344CB8AC3E}">
        <p14:creationId xmlns:p14="http://schemas.microsoft.com/office/powerpoint/2010/main" val="189234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2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5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 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5920" y="1772816"/>
            <a:ext cx="7622504" cy="468052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12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210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0324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58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196752"/>
            <a:ext cx="7632848" cy="525658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82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53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42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83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2529" cy="23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289" y="4482000"/>
            <a:ext cx="1371711" cy="23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5" r:id="rId2"/>
    <p:sldLayoutId id="2147483676" r:id="rId3"/>
    <p:sldLayoutId id="2147483668" r:id="rId4"/>
    <p:sldLayoutId id="2147483666" r:id="rId5"/>
    <p:sldLayoutId id="2147483669" r:id="rId6"/>
    <p:sldLayoutId id="2147483670" r:id="rId7"/>
    <p:sldLayoutId id="2147483672" r:id="rId8"/>
    <p:sldLayoutId id="2147483671" r:id="rId9"/>
    <p:sldLayoutId id="2147483674" r:id="rId10"/>
    <p:sldLayoutId id="2147483673" r:id="rId11"/>
    <p:sldLayoutId id="2147483678" r:id="rId12"/>
    <p:sldLayoutId id="214748367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hinty.com/wp-content/uploads/2021/06/Updated-Dimensions.p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9F2A0-3D16-46D4-90C4-6C5E52A15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Broadford Primary/Community Hub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8D3A9A-D2C9-4446-8651-CDB5AD3C0EC8}"/>
              </a:ext>
            </a:extLst>
          </p:cNvPr>
          <p:cNvSpPr/>
          <p:nvPr/>
        </p:nvSpPr>
        <p:spPr>
          <a:xfrm>
            <a:off x="1979712" y="1916832"/>
            <a:ext cx="52565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Stakeholder Group Meeting No. 8</a:t>
            </a: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Community Update</a:t>
            </a: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</a:t>
            </a:r>
            <a:r>
              <a:rPr lang="en-GB" sz="2400" b="1" baseline="300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th</a:t>
            </a:r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April 2022</a:t>
            </a: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b="1" dirty="0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Robert Campbell, Estate Strategy Manager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922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Timescales/Planning Process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The draft programme for the primary school shows a planning application being submitted in September 2022.&#10;This is based on construction starting in the second half of 2023 to meet the target opening date of August 2025.&#10;A masterplan will be produced showing the location of the school building, pavilion and synthetic pitch, along with parking, access etc.&#10;The masterplan could be submitted to support an application for Permission in Principle for the entire development.&#10;An application for Full Planning Permission for the entire development could then be submitted, or separate applications for the school and community elements.&#10;Ground investigations will be carried out next month."/>
          <p:cNvSpPr>
            <a:spLocks noGrp="1"/>
          </p:cNvSpPr>
          <p:nvPr>
            <p:ph idx="4294967295"/>
          </p:nvPr>
        </p:nvSpPr>
        <p:spPr>
          <a:xfrm>
            <a:off x="539552" y="120098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539552" y="1260000"/>
            <a:ext cx="8136904" cy="4078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draft programme for the primary school shows a planning application being submitted in September 2022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This is based on construction starting in the second half of 2023 to meet the target opening date of August 2025.</a:t>
            </a:r>
            <a:endParaRPr lang="en-GB"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 masterplan will be produced showing the location of the school building, pavilion and synthetic pitch, along with parking, access etc.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masterplan could be submitted to support an application for Permission in Principle for the entire development.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An application for Full Planning Permission for the entire development could then be submitted, or separate applications for the school and community elements.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Ground investigations will be carried out next month.</a:t>
            </a:r>
          </a:p>
        </p:txBody>
      </p:sp>
    </p:spTree>
    <p:extLst>
      <p:ext uri="{BB962C8B-B14F-4D97-AF65-F5344CB8AC3E}">
        <p14:creationId xmlns:p14="http://schemas.microsoft.com/office/powerpoint/2010/main" val="1348446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Procurement Options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Pavilion and synthetic playing field could be included in Robertson’s contract for the primary school, subject to funding being in place.&#10;Pavilion and synthetic playing field could be built by separate contractors, and possibly at different times.&#10;Pavilion could be built by a separate contractor; synthetic playing field could be included in Robertson’s contract; possibly at different times.&#10;Notes&#10;The pavilion could be a relatively simple timber frame design and delivered by a local contractor on a design and build basis. &#10;The contractor would need to be appointed through a competitive tendering process to meet requirements of funders.&#10;The synthetic playing field should be carried out by a specialist contractor, either appointed directly or through Robertson’s."/>
          <p:cNvSpPr>
            <a:spLocks noGrp="1"/>
          </p:cNvSpPr>
          <p:nvPr>
            <p:ph idx="4294967295"/>
          </p:nvPr>
        </p:nvSpPr>
        <p:spPr>
          <a:xfrm>
            <a:off x="539552" y="120098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540000" y="1260000"/>
            <a:ext cx="8136904" cy="50013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Pavilion and synthetic playing field could be included in Robertson’s contract for the primary school, subject to funding being in place.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Pavilion and synthetic playing field could be built by separate contractors, and possibly at different times.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Pavilion could be built by a separate contractor; synthetic playing field could be included in Robertson’s contract; possibly at different times.</a:t>
            </a:r>
          </a:p>
          <a:p>
            <a:pPr lvl="0">
              <a:spcAft>
                <a:spcPts val="600"/>
              </a:spcAft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      </a:t>
            </a:r>
            <a:r>
              <a:rPr lang="en-GB" sz="2000" b="1" u="sng" dirty="0">
                <a:latin typeface="Calibri" panose="020F0502020204030204" pitchFamily="34" charset="0"/>
                <a:ea typeface="Calibri" panose="020F0502020204030204" pitchFamily="34" charset="0"/>
              </a:rPr>
              <a:t>Notes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pavilion could be a relatively simple timber frame design and delivered by a local contractor on a design and build basis. 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contractor would need to be appointed through a competitive tendering process to meet requirements of funders.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synthetic playing field should be carried out by a specialist contractor, either appointed directly or through Robertson’s.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446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Approximate Costs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Pavilion&#10;Based on a floor area of 170m2, the estimated cost of this would be £750K.&#10;      Synthetic Playing Field&#10;A full size pitch (90 x 45m with 3m run-offs), with fencing and floodlighting would cost up to £1M.&#10;A pitch for competitive women’s 8-a-side shinty (73 x 55m minimum with 3m run-offs), with fencing and floodlighting would also cost up to £1M.&#10;Updated-Dimensions.png (1002×730) (shinty.com)&#10;A typical “7-a-side” pitch (60 x 40m with 3m run-offs), with fencing and floodlighting would cost up to £750K.&#10;Notes&#10;All costs are indicative at this stage and are dependent on timescale, ground conditions and procurement approach. It is also assumed that no additional parking would be required."/>
          <p:cNvSpPr>
            <a:spLocks noGrp="1"/>
          </p:cNvSpPr>
          <p:nvPr>
            <p:ph idx="4294967295"/>
          </p:nvPr>
        </p:nvSpPr>
        <p:spPr>
          <a:xfrm>
            <a:off x="539552" y="120098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540000" y="1260000"/>
            <a:ext cx="8136904" cy="53091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>
              <a:spcAft>
                <a:spcPts val="600"/>
              </a:spcAft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      </a:t>
            </a:r>
            <a:r>
              <a:rPr lang="en-GB" sz="2000" b="1" u="sng" dirty="0">
                <a:latin typeface="Calibri" panose="020F0502020204030204" pitchFamily="34" charset="0"/>
                <a:ea typeface="Calibri" panose="020F0502020204030204" pitchFamily="34" charset="0"/>
              </a:rPr>
              <a:t>Pavilion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Based on a floor area of 170m2, the estimated cost of this would be </a:t>
            </a:r>
            <a:r>
              <a:rPr lang="en-GB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£750K.</a:t>
            </a:r>
          </a:p>
          <a:p>
            <a:pPr lvl="0">
              <a:spcAft>
                <a:spcPts val="600"/>
              </a:spcAft>
            </a:pP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</a:rPr>
              <a:t>      </a:t>
            </a:r>
            <a:r>
              <a:rPr lang="en-GB" sz="2000" b="1" u="sng" dirty="0">
                <a:latin typeface="Calibri" panose="020F0502020204030204" pitchFamily="34" charset="0"/>
                <a:ea typeface="Calibri" panose="020F0502020204030204" pitchFamily="34" charset="0"/>
              </a:rPr>
              <a:t>Synthetic Playing Field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 full size pitch (90 x 45m with 3m run-offs), with fencing and floodlighting would cost up to </a:t>
            </a:r>
            <a:r>
              <a:rPr lang="en-GB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£1M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 pitch for competitive women’s 8-a-side shinty </a:t>
            </a:r>
            <a:r>
              <a:rPr lang="en-GB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(73 x 55m minimum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with 3m run-offs), with fencing and floodlighting would also cost up to </a:t>
            </a:r>
            <a:r>
              <a:rPr lang="en-GB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£1M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hlinkClick r:id="rId3"/>
              </a:rPr>
              <a:t>Updated-Dimensions.png (1002×730) (shinty.com)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 typical “7-a-side” pitch (60 x 40m with 3m run-offs), with fencing and floodlighting would cost up to </a:t>
            </a:r>
            <a:r>
              <a:rPr lang="en-GB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£750K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lvl="0">
              <a:spcAft>
                <a:spcPts val="600"/>
              </a:spcAft>
            </a:pP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</a:rPr>
              <a:t>      </a:t>
            </a:r>
            <a:r>
              <a:rPr lang="en-GB" sz="2000" b="1" u="sng" dirty="0">
                <a:latin typeface="Calibri" panose="020F0502020204030204" pitchFamily="34" charset="0"/>
                <a:ea typeface="Calibri" panose="020F0502020204030204" pitchFamily="34" charset="0"/>
              </a:rPr>
              <a:t>Notes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All costs are indicative at this stage and are dependent on timescale, ground conditions and procurement approach. It is also assumed that no additional parking would be required.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725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Considerations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Sportscotland funding application/draw-down timescales.&#10;Lead applicant for funding applications.&#10;Application criteria.&#10;Procurement/timescales/phasing/planning.&#10;Security of tenure.&#10;Access agreement for use of games hall.&#10;VAT/Cash-flow.&#10;Other funding opportunities."/>
          <p:cNvSpPr>
            <a:spLocks noGrp="1"/>
          </p:cNvSpPr>
          <p:nvPr>
            <p:ph idx="4294967295"/>
          </p:nvPr>
        </p:nvSpPr>
        <p:spPr>
          <a:xfrm>
            <a:off x="539552" y="120098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540000" y="1260000"/>
            <a:ext cx="8136904" cy="4770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/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      </a:t>
            </a:r>
            <a:endParaRPr lang="en-GB" sz="2000" b="1" u="sng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Sportscotland funding application/draw-down timescales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Lead applicant for funding applications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Application criteria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Procurement/timescales/phasing/planning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Security of tenure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Access agreement for use of games hall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VAT/Cash-flow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Other funding opportunities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/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</a:rPr>
              <a:t>     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137453"/>
      </p:ext>
    </p:extLst>
  </p:cSld>
  <p:clrMapOvr>
    <a:masterClrMapping/>
  </p:clrMapOvr>
</p:sld>
</file>

<file path=ppt/theme/theme1.xml><?xml version="1.0" encoding="utf-8"?>
<a:theme xmlns:a="http://schemas.openxmlformats.org/drawingml/2006/main" name="Tex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d0b3d68-4fad-46c5-9a2a-dfda0907368f">
      <Terms xmlns="http://schemas.microsoft.com/office/infopath/2007/PartnerControls"/>
    </lcf76f155ced4ddcb4097134ff3c332f>
    <TaxCatchAll xmlns="89b44844-f7a8-43bf-8910-957b726a602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3836A8371FB84985A03C7977185216" ma:contentTypeVersion="13" ma:contentTypeDescription="Create a new document." ma:contentTypeScope="" ma:versionID="b7c033259ba5e2bf94499269151b0e05">
  <xsd:schema xmlns:xsd="http://www.w3.org/2001/XMLSchema" xmlns:xs="http://www.w3.org/2001/XMLSchema" xmlns:p="http://schemas.microsoft.com/office/2006/metadata/properties" xmlns:ns2="4d0b3d68-4fad-46c5-9a2a-dfda0907368f" xmlns:ns3="89b44844-f7a8-43bf-8910-957b726a602c" targetNamespace="http://schemas.microsoft.com/office/2006/metadata/properties" ma:root="true" ma:fieldsID="71176a9390e60bdf7c1d3fd85d86a83a" ns2:_="" ns3:_="">
    <xsd:import namespace="4d0b3d68-4fad-46c5-9a2a-dfda0907368f"/>
    <xsd:import namespace="89b44844-f7a8-43bf-8910-957b726a60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b3d68-4fad-46c5-9a2a-dfda090736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d8d7fc4-e056-491b-b14d-914997007d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44844-f7a8-43bf-8910-957b726a602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30de796-fe2a-4b50-8279-6784e9f37519}" ma:internalName="TaxCatchAll" ma:showField="CatchAllData" ma:web="89b44844-f7a8-43bf-8910-957b726a60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0B48BA-72AB-4EF7-9C1E-CB9B5EC6EA06}">
  <ds:schemaRefs>
    <ds:schemaRef ds:uri="f208d9d4-ab53-4bb8-846a-65b2416c60b1"/>
    <ds:schemaRef ds:uri="67b068b7-2e2b-4052-af03-84bdb19f149d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openxmlformats.org/package/2006/metadata/core-properties"/>
    <ds:schemaRef ds:uri="http://purl.org/dc/terms/"/>
    <ds:schemaRef ds:uri="4d0b3d68-4fad-46c5-9a2a-dfda0907368f"/>
    <ds:schemaRef ds:uri="89b44844-f7a8-43bf-8910-957b726a602c"/>
  </ds:schemaRefs>
</ds:datastoreItem>
</file>

<file path=customXml/itemProps2.xml><?xml version="1.0" encoding="utf-8"?>
<ds:datastoreItem xmlns:ds="http://schemas.openxmlformats.org/officeDocument/2006/customXml" ds:itemID="{DC61FE1C-C868-4A32-8F90-407CAE8326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0b3d68-4fad-46c5-9a2a-dfda0907368f"/>
    <ds:schemaRef ds:uri="89b44844-f7a8-43bf-8910-957b726a60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C998A0D-5E9F-4D11-9180-5FE0EADA48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HC Corporate Template -OnScreen 4;3</Template>
  <TotalTime>6129</TotalTime>
  <Words>492</Words>
  <Application>Microsoft Office PowerPoint</Application>
  <PresentationFormat>On-screen Show (4:3)</PresentationFormat>
  <Paragraphs>60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</vt:lpstr>
      <vt:lpstr>Calibri</vt:lpstr>
      <vt:lpstr>Ebrima</vt:lpstr>
      <vt:lpstr>Text Slides</vt:lpstr>
      <vt:lpstr>Broadford Primary/Community Hub</vt:lpstr>
      <vt:lpstr>Timescales/Planning Process</vt:lpstr>
      <vt:lpstr>Procurement Options</vt:lpstr>
      <vt:lpstr>Approximate Costs</vt:lpstr>
      <vt:lpstr>Considerations</vt:lpstr>
    </vt:vector>
  </TitlesOfParts>
  <Company>Fujitsu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Foster</dc:creator>
  <cp:lastModifiedBy>Carol McIntyre (Estates)</cp:lastModifiedBy>
  <cp:revision>229</cp:revision>
  <cp:lastPrinted>2017-01-18T14:17:09Z</cp:lastPrinted>
  <dcterms:created xsi:type="dcterms:W3CDTF">2019-04-25T09:35:54Z</dcterms:created>
  <dcterms:modified xsi:type="dcterms:W3CDTF">2025-07-17T11:13:27Z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a57e0011-4d92-40e2-893e-f4c1b165f48a</vt:lpwstr>
  </property>
  <property fmtid="{D5CDD505-2E9C-101B-9397-08002B2CF9AE}" pid="3" name="TITUS">
    <vt:lpwstr>&lt;div style="text-align: center;"&gt;&lt;span style="font-family: Arial; font-weight: bold; font-size: large;"&gt;OFFICIAL&lt;/span&gt;&lt;/div&gt;</vt:lpwstr>
  </property>
  <property fmtid="{D5CDD505-2E9C-101B-9397-08002B2CF9AE}" pid="4" name="HCClassification">
    <vt:lpwstr>OFFICIAL</vt:lpwstr>
  </property>
  <property fmtid="{D5CDD505-2E9C-101B-9397-08002B2CF9AE}" pid="5" name="HCMarking">
    <vt:lpwstr>Enable Marking</vt:lpwstr>
  </property>
  <property fmtid="{D5CDD505-2E9C-101B-9397-08002B2CF9AE}" pid="6" name="_NewReviewCycle">
    <vt:lpwstr/>
  </property>
  <property fmtid="{D5CDD505-2E9C-101B-9397-08002B2CF9AE}" pid="7" name="ContentTypeId">
    <vt:lpwstr>0x0101009C3836A8371FB84985A03C7977185216</vt:lpwstr>
  </property>
  <property fmtid="{D5CDD505-2E9C-101B-9397-08002B2CF9AE}" pid="8" name="MediaServiceImageTags">
    <vt:lpwstr/>
  </property>
</Properties>
</file>