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38" r:id="rId5"/>
    <p:sldId id="344" r:id="rId6"/>
    <p:sldId id="354" r:id="rId7"/>
    <p:sldId id="353" r:id="rId8"/>
    <p:sldId id="355" r:id="rId9"/>
    <p:sldId id="334" r:id="rId10"/>
    <p:sldId id="342" r:id="rId11"/>
    <p:sldId id="350" r:id="rId1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94660"/>
  </p:normalViewPr>
  <p:slideViewPr>
    <p:cSldViewPr>
      <p:cViewPr varScale="1">
        <p:scale>
          <a:sx n="105" d="100"/>
          <a:sy n="10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back to income and expenditure slides…..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96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back to income and expenditure slides…..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22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back to income and expenditure slides…..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94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back to income and expenditure slides…..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56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back to income and expenditure slides…..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back to income and expenditure slides…..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09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back to income and expenditure slides…..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17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2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3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8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7426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23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6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2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8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42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83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68" r:id="rId4"/>
    <p:sldLayoutId id="2147483666" r:id="rId5"/>
    <p:sldLayoutId id="2147483669" r:id="rId6"/>
    <p:sldLayoutId id="2147483670" r:id="rId7"/>
    <p:sldLayoutId id="2147483672" r:id="rId8"/>
    <p:sldLayoutId id="2147483671" r:id="rId9"/>
    <p:sldLayoutId id="2147483674" r:id="rId10"/>
    <p:sldLayoutId id="2147483673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F2A0-3D16-46D4-90C4-6C5E52A1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Charleston Academy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8D3A9A-D2C9-4446-8651-CDB5AD3C0EC8}"/>
              </a:ext>
            </a:extLst>
          </p:cNvPr>
          <p:cNvSpPr/>
          <p:nvPr/>
        </p:nvSpPr>
        <p:spPr>
          <a:xfrm>
            <a:off x="1979712" y="1916832"/>
            <a:ext cx="52565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Stakeholder Group Meeting No. 4</a:t>
            </a:r>
          </a:p>
          <a:p>
            <a:pPr algn="ctr"/>
            <a:endParaRPr lang="en-GB" sz="2400" b="1" dirty="0">
              <a:solidFill>
                <a:srgbClr val="492F9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Update</a:t>
            </a:r>
          </a:p>
          <a:p>
            <a:pPr algn="ctr"/>
            <a:endParaRPr lang="en-GB" sz="2400" b="1" dirty="0">
              <a:solidFill>
                <a:srgbClr val="492F9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</a:t>
            </a:r>
            <a:r>
              <a:rPr lang="en-GB" sz="2400" b="1" baseline="300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November 2021</a:t>
            </a:r>
          </a:p>
          <a:p>
            <a:pPr algn="ctr"/>
            <a:endParaRPr lang="en-GB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b="1" dirty="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Robert Campbell, Estate Strategy Manager</a:t>
            </a:r>
          </a:p>
        </p:txBody>
      </p:sp>
    </p:spTree>
    <p:extLst>
      <p:ext uri="{BB962C8B-B14F-4D97-AF65-F5344CB8AC3E}">
        <p14:creationId xmlns:p14="http://schemas.microsoft.com/office/powerpoint/2010/main" val="125922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00802"/>
            <a:ext cx="8229600" cy="706437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Current Position</a:t>
            </a:r>
            <a:endParaRPr lang="en-GB" sz="1800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00985"/>
            <a:ext cx="7632700" cy="5256213"/>
          </a:xfrm>
          <a:prstGeom prst="rect">
            <a:avLst/>
          </a:prstGeom>
        </p:spPr>
        <p:txBody>
          <a:bodyPr/>
          <a:lstStyle/>
          <a:p>
            <a:r>
              <a:rPr lang="en-GB" sz="2000" dirty="0"/>
              <a:t>Report on the review of the capital programme deferred from October meeting to December meeting of Council.</a:t>
            </a:r>
          </a:p>
          <a:p>
            <a:endParaRPr lang="en-GB" sz="1000" dirty="0"/>
          </a:p>
          <a:p>
            <a:r>
              <a:rPr lang="en-GB" sz="2000" dirty="0"/>
              <a:t>Further dialogue with colleagues in Planning regarding the masterplan for Charleston Academy and Kinmylies Primary.</a:t>
            </a:r>
          </a:p>
          <a:p>
            <a:endParaRPr lang="en-GB" sz="1000" dirty="0"/>
          </a:p>
          <a:p>
            <a:r>
              <a:rPr lang="en-GB" sz="2000" dirty="0"/>
              <a:t>More detail on proposals for work to the existing building as part of the project.</a:t>
            </a:r>
          </a:p>
          <a:p>
            <a:endParaRPr lang="en-GB" sz="1000" dirty="0"/>
          </a:p>
          <a:p>
            <a:r>
              <a:rPr lang="en-GB" sz="2000" dirty="0"/>
              <a:t>Continue to provide information to support the bid for additional funding to allow larger extension block to be built (Science, Art, Technical and Music).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7844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00802"/>
            <a:ext cx="8229600" cy="706437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Phase 1 – Site Plan</a:t>
            </a:r>
            <a:endParaRPr lang="en-GB" sz="1800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Content Placeholder 5" descr="Phase 1 site plan drawing">
            <a:extLst>
              <a:ext uri="{FF2B5EF4-FFF2-40B4-BE49-F238E27FC236}">
                <a16:creationId xmlns:a16="http://schemas.microsoft.com/office/drawing/2014/main" id="{DBBEAB66-63C2-4614-955F-8BDFDA8CDC4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25472" t="21913" r="33018" b="6850"/>
          <a:stretch/>
        </p:blipFill>
        <p:spPr>
          <a:xfrm>
            <a:off x="1601489" y="908720"/>
            <a:ext cx="5941021" cy="57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8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00802"/>
            <a:ext cx="8229600" cy="706437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Phase 1 – Alterations to Main Building</a:t>
            </a:r>
            <a:endParaRPr lang="en-GB" sz="1800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 descr="Phase 1 alterations to main building drawing"/>
          <p:cNvSpPr>
            <a:spLocks noGrp="1"/>
          </p:cNvSpPr>
          <p:nvPr>
            <p:ph idx="4294967295"/>
          </p:nvPr>
        </p:nvSpPr>
        <p:spPr>
          <a:xfrm>
            <a:off x="539552" y="1200985"/>
            <a:ext cx="7632700" cy="52562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Phase 1 alterations to main building drawing">
            <a:extLst>
              <a:ext uri="{FF2B5EF4-FFF2-40B4-BE49-F238E27FC236}">
                <a16:creationId xmlns:a16="http://schemas.microsoft.com/office/drawing/2014/main" id="{CB728908-F97C-4797-A7EB-610B01F47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21987" r="38975" b="16384"/>
          <a:stretch/>
        </p:blipFill>
        <p:spPr>
          <a:xfrm>
            <a:off x="971748" y="1124120"/>
            <a:ext cx="5655791" cy="5409942"/>
          </a:xfrm>
          <a:prstGeom prst="rect">
            <a:avLst/>
          </a:prstGeom>
        </p:spPr>
      </p:pic>
      <p:pic>
        <p:nvPicPr>
          <p:cNvPr id="8" name="Picture 7" descr="Phase 1 alterations to main building drawing key">
            <a:extLst>
              <a:ext uri="{FF2B5EF4-FFF2-40B4-BE49-F238E27FC236}">
                <a16:creationId xmlns:a16="http://schemas.microsoft.com/office/drawing/2014/main" id="{76002CCF-8D4D-4914-8BA5-E9CE498617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37" t="17785" r="21651" b="72411"/>
          <a:stretch/>
        </p:blipFill>
        <p:spPr>
          <a:xfrm>
            <a:off x="7094991" y="1556788"/>
            <a:ext cx="1690565" cy="7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2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00802"/>
            <a:ext cx="8229600" cy="706437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Phase 1 – Refurbishment/Re-Roofing</a:t>
            </a:r>
            <a:endParaRPr lang="en-GB" sz="1800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 descr="Phase 1 refurbishment/re-roofing drawing"/>
          <p:cNvSpPr>
            <a:spLocks noGrp="1"/>
          </p:cNvSpPr>
          <p:nvPr>
            <p:ph idx="4294967295"/>
          </p:nvPr>
        </p:nvSpPr>
        <p:spPr>
          <a:xfrm>
            <a:off x="539552" y="1200985"/>
            <a:ext cx="7632700" cy="52562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 descr="Phase 1 refurbishment/re-roofing drawing">
            <a:extLst>
              <a:ext uri="{FF2B5EF4-FFF2-40B4-BE49-F238E27FC236}">
                <a16:creationId xmlns:a16="http://schemas.microsoft.com/office/drawing/2014/main" id="{F4C78B15-370A-4776-9647-7E180FC2D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8" t="20586" r="46063" b="16384"/>
          <a:stretch/>
        </p:blipFill>
        <p:spPr>
          <a:xfrm>
            <a:off x="1187624" y="1107239"/>
            <a:ext cx="5354075" cy="5071848"/>
          </a:xfrm>
          <a:prstGeom prst="rect">
            <a:avLst/>
          </a:prstGeom>
        </p:spPr>
      </p:pic>
      <p:pic>
        <p:nvPicPr>
          <p:cNvPr id="9" name="Picture 8" descr="Phase 1 refurbishment/re-roofing drawing key">
            <a:extLst>
              <a:ext uri="{FF2B5EF4-FFF2-40B4-BE49-F238E27FC236}">
                <a16:creationId xmlns:a16="http://schemas.microsoft.com/office/drawing/2014/main" id="{C2A0A8BA-8941-4356-A04A-7BF29EE49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7" t="27589" r="29526" b="68831"/>
          <a:stretch/>
        </p:blipFill>
        <p:spPr>
          <a:xfrm>
            <a:off x="7295378" y="1484770"/>
            <a:ext cx="1864731" cy="366638"/>
          </a:xfrm>
          <a:prstGeom prst="rect">
            <a:avLst/>
          </a:prstGeom>
        </p:spPr>
      </p:pic>
      <p:pic>
        <p:nvPicPr>
          <p:cNvPr id="11" name="Picture 10" descr="Phase 1 refurbishment/re-roofing drawing key">
            <a:extLst>
              <a:ext uri="{FF2B5EF4-FFF2-40B4-BE49-F238E27FC236}">
                <a16:creationId xmlns:a16="http://schemas.microsoft.com/office/drawing/2014/main" id="{56937B63-8731-4AE1-8F9C-A113BE408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7" t="37394" r="30313" b="58404"/>
          <a:stretch/>
        </p:blipFill>
        <p:spPr>
          <a:xfrm>
            <a:off x="7295384" y="1887552"/>
            <a:ext cx="1721376" cy="4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7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8272" y="400803"/>
            <a:ext cx="8136904" cy="507918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Complete New Build – Site Plan</a:t>
            </a:r>
            <a:endParaRPr lang="en-GB" sz="1800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 descr="Complete new build site plan drawing"/>
          <p:cNvSpPr>
            <a:spLocks noGrp="1"/>
          </p:cNvSpPr>
          <p:nvPr>
            <p:ph idx="4294967295"/>
          </p:nvPr>
        </p:nvSpPr>
        <p:spPr>
          <a:xfrm>
            <a:off x="0" y="1196975"/>
            <a:ext cx="7632700" cy="52562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 descr="Complete new build site plan drawing">
            <a:extLst>
              <a:ext uri="{FF2B5EF4-FFF2-40B4-BE49-F238E27FC236}">
                <a16:creationId xmlns:a16="http://schemas.microsoft.com/office/drawing/2014/main" id="{2A00C6A9-5C82-48DB-8B9A-C03E0CEE91F8}"/>
              </a:ext>
            </a:extLst>
          </p:cNvPr>
          <p:cNvSpPr/>
          <p:nvPr/>
        </p:nvSpPr>
        <p:spPr>
          <a:xfrm>
            <a:off x="540000" y="1080000"/>
            <a:ext cx="8100000" cy="27392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Complete new build site plan drawing">
            <a:extLst>
              <a:ext uri="{FF2B5EF4-FFF2-40B4-BE49-F238E27FC236}">
                <a16:creationId xmlns:a16="http://schemas.microsoft.com/office/drawing/2014/main" id="{E75BE823-F3C1-4064-B5AA-1DFEC91C1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21987" r="39762" b="6584"/>
          <a:stretch/>
        </p:blipFill>
        <p:spPr>
          <a:xfrm>
            <a:off x="1758471" y="908721"/>
            <a:ext cx="5860873" cy="57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2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00802"/>
            <a:ext cx="8229600" cy="706437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Primary School Building – Completed Site Plan</a:t>
            </a:r>
            <a:endParaRPr lang="en-GB" sz="1800" b="1" dirty="0">
              <a:solidFill>
                <a:srgbClr val="2F7C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 descr="New primary school building completed site plan drawing"/>
          <p:cNvSpPr>
            <a:spLocks noGrp="1"/>
          </p:cNvSpPr>
          <p:nvPr>
            <p:ph idx="4294967295"/>
          </p:nvPr>
        </p:nvSpPr>
        <p:spPr>
          <a:xfrm>
            <a:off x="0" y="1196975"/>
            <a:ext cx="7632700" cy="52562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 descr="New primary school building completed site plan drawing">
            <a:extLst>
              <a:ext uri="{FF2B5EF4-FFF2-40B4-BE49-F238E27FC236}">
                <a16:creationId xmlns:a16="http://schemas.microsoft.com/office/drawing/2014/main" id="{2A00C6A9-5C82-48DB-8B9A-C03E0CEE91F8}"/>
              </a:ext>
            </a:extLst>
          </p:cNvPr>
          <p:cNvSpPr/>
          <p:nvPr/>
        </p:nvSpPr>
        <p:spPr>
          <a:xfrm>
            <a:off x="540000" y="1080000"/>
            <a:ext cx="810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ew primary school building completed site plan drawing">
            <a:extLst>
              <a:ext uri="{FF2B5EF4-FFF2-40B4-BE49-F238E27FC236}">
                <a16:creationId xmlns:a16="http://schemas.microsoft.com/office/drawing/2014/main" id="{5EB3ED30-0FF1-4704-982A-ECD47670A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21987" r="32675" b="6584"/>
          <a:stretch/>
        </p:blipFill>
        <p:spPr>
          <a:xfrm>
            <a:off x="1570525" y="951235"/>
            <a:ext cx="5860873" cy="57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00802"/>
            <a:ext cx="8229600" cy="706437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Next Steps</a:t>
            </a:r>
          </a:p>
        </p:txBody>
      </p:sp>
      <p:sp>
        <p:nvSpPr>
          <p:cNvPr id="3" name="Content Placeholder 2" descr="Conclude dialogue with colleagues in Planning, Transport etc on updated masterplan.&#10;&#10;Engage with Morrison’s and their design team on the proposals.&#10;&#10;Report on the review of the capital programme to the Council meeting on December 9th."/>
          <p:cNvSpPr>
            <a:spLocks noGrp="1"/>
          </p:cNvSpPr>
          <p:nvPr>
            <p:ph idx="4294967295"/>
          </p:nvPr>
        </p:nvSpPr>
        <p:spPr>
          <a:xfrm>
            <a:off x="0" y="1196975"/>
            <a:ext cx="7632700" cy="52562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0C6A9-5C82-48DB-8B9A-C03E0CEE91F8}"/>
              </a:ext>
            </a:extLst>
          </p:cNvPr>
          <p:cNvSpPr/>
          <p:nvPr/>
        </p:nvSpPr>
        <p:spPr>
          <a:xfrm>
            <a:off x="540000" y="1260000"/>
            <a:ext cx="8136904" cy="467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Conclude dialogue with colleagues in Planning, Transport etc on updated masterplan.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Engage with Morrison’s and their design team on the proposals.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Report on the review of the capital programme to the Council meeting on December 9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spcAft>
                <a:spcPts val="0"/>
              </a:spcAft>
            </a:pP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spcAft>
                <a:spcPts val="0"/>
              </a:spcAft>
            </a:pP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spcAft>
                <a:spcPts val="0"/>
              </a:spcAft>
            </a:pP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50218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b44844-f7a8-43bf-8910-957b726a602c" xsi:nil="true"/>
    <lcf76f155ced4ddcb4097134ff3c332f xmlns="4d0b3d68-4fad-46c5-9a2a-dfda0907368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836A8371FB84985A03C7977185216" ma:contentTypeVersion="13" ma:contentTypeDescription="Create a new document." ma:contentTypeScope="" ma:versionID="b7c033259ba5e2bf94499269151b0e05">
  <xsd:schema xmlns:xsd="http://www.w3.org/2001/XMLSchema" xmlns:xs="http://www.w3.org/2001/XMLSchema" xmlns:p="http://schemas.microsoft.com/office/2006/metadata/properties" xmlns:ns2="4d0b3d68-4fad-46c5-9a2a-dfda0907368f" xmlns:ns3="89b44844-f7a8-43bf-8910-957b726a602c" targetNamespace="http://schemas.microsoft.com/office/2006/metadata/properties" ma:root="true" ma:fieldsID="71176a9390e60bdf7c1d3fd85d86a83a" ns2:_="" ns3:_="">
    <xsd:import namespace="4d0b3d68-4fad-46c5-9a2a-dfda0907368f"/>
    <xsd:import namespace="89b44844-f7a8-43bf-8910-957b726a60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3d68-4fad-46c5-9a2a-dfda09073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d8d7fc4-e056-491b-b14d-914997007d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44844-f7a8-43bf-8910-957b726a602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30de796-fe2a-4b50-8279-6784e9f37519}" ma:internalName="TaxCatchAll" ma:showField="CatchAllData" ma:web="89b44844-f7a8-43bf-8910-957b726a60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B48BA-72AB-4EF7-9C1E-CB9B5EC6EA06}">
  <ds:schemaRefs>
    <ds:schemaRef ds:uri="f208d9d4-ab53-4bb8-846a-65b2416c60b1"/>
    <ds:schemaRef ds:uri="67b068b7-2e2b-4052-af03-84bdb19f149d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31b2461b-3a4d-4fd4-a2e5-3f2f28f534f3"/>
    <ds:schemaRef ds:uri="89b44844-f7a8-43bf-8910-957b726a602c"/>
    <ds:schemaRef ds:uri="4d0b3d68-4fad-46c5-9a2a-dfda0907368f"/>
  </ds:schemaRefs>
</ds:datastoreItem>
</file>

<file path=customXml/itemProps2.xml><?xml version="1.0" encoding="utf-8"?>
<ds:datastoreItem xmlns:ds="http://schemas.openxmlformats.org/officeDocument/2006/customXml" ds:itemID="{E7F71B20-8151-4DC9-A28B-06CA77BEE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0b3d68-4fad-46c5-9a2a-dfda0907368f"/>
    <ds:schemaRef ds:uri="89b44844-f7a8-43bf-8910-957b726a6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998A0D-5E9F-4D11-9180-5FE0EADA48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 Corporate Template -OnScreen 4;3</Template>
  <TotalTime>6071</TotalTime>
  <Words>239</Words>
  <Application>Microsoft Office PowerPoint</Application>
  <PresentationFormat>On-screen Show (4:3)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Ebrima</vt:lpstr>
      <vt:lpstr>Symbol</vt:lpstr>
      <vt:lpstr>Wingdings</vt:lpstr>
      <vt:lpstr>Text Slides</vt:lpstr>
      <vt:lpstr>Charleston Academy</vt:lpstr>
      <vt:lpstr>Current Position</vt:lpstr>
      <vt:lpstr>Phase 1 – Site Plan</vt:lpstr>
      <vt:lpstr>Phase 1 – Alterations to Main Building</vt:lpstr>
      <vt:lpstr>Phase 1 – Refurbishment/Re-Roofing</vt:lpstr>
      <vt:lpstr>Complete New Build – Site Plan</vt:lpstr>
      <vt:lpstr>New Primary School Building – Completed Site Plan</vt:lpstr>
      <vt:lpstr>Next Steps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Foster</dc:creator>
  <cp:lastModifiedBy>Mairi Cowie (Digital Innovation)</cp:lastModifiedBy>
  <cp:revision>230</cp:revision>
  <cp:lastPrinted>2017-01-18T14:17:09Z</cp:lastPrinted>
  <dcterms:created xsi:type="dcterms:W3CDTF">2019-04-25T09:35:54Z</dcterms:created>
  <dcterms:modified xsi:type="dcterms:W3CDTF">2025-07-22T08:07:41Z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_NewReviewCycle">
    <vt:lpwstr/>
  </property>
  <property fmtid="{D5CDD505-2E9C-101B-9397-08002B2CF9AE}" pid="7" name="ContentTypeId">
    <vt:lpwstr>0x0101009C3836A8371FB84985A03C7977185216</vt:lpwstr>
  </property>
  <property fmtid="{D5CDD505-2E9C-101B-9397-08002B2CF9AE}" pid="8" name="MediaServiceImageTags">
    <vt:lpwstr/>
  </property>
</Properties>
</file>