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3"/>
  </p:notesMasterIdLst>
  <p:handoutMasterIdLst>
    <p:handoutMasterId r:id="rId14"/>
  </p:handoutMasterIdLst>
  <p:sldIdLst>
    <p:sldId id="338" r:id="rId5"/>
    <p:sldId id="344" r:id="rId6"/>
    <p:sldId id="354" r:id="rId7"/>
    <p:sldId id="353" r:id="rId8"/>
    <p:sldId id="355" r:id="rId9"/>
    <p:sldId id="334" r:id="rId10"/>
    <p:sldId id="342" r:id="rId11"/>
    <p:sldId id="350" r:id="rId12"/>
  </p:sldIdLst>
  <p:sldSz cx="9144000" cy="6858000" type="screen4x3"/>
  <p:notesSz cx="6810375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2F92"/>
    <a:srgbClr val="2F7C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93" autoAdjust="0"/>
    <p:restoredTop sz="94660"/>
  </p:normalViewPr>
  <p:slideViewPr>
    <p:cSldViewPr>
      <p:cViewPr varScale="1">
        <p:scale>
          <a:sx n="105" d="100"/>
          <a:sy n="105" d="100"/>
        </p:scale>
        <p:origin x="1152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3DE6A9-B5E9-490D-B889-1CC33586F091}" type="datetimeFigureOut">
              <a:rPr lang="en-GB" smtClean="0"/>
              <a:t>22/07/2025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865D1D-29FC-47E2-A574-DEFA3174C723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hc" descr="OFFICIAL"/>
          <p:cNvSpPr txBox="1"/>
          <p:nvPr/>
        </p:nvSpPr>
        <p:spPr>
          <a:xfrm>
            <a:off x="0" y="0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dirty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  <p:sp>
        <p:nvSpPr>
          <p:cNvPr id="7" name="fc" descr="OFFICIAL"/>
          <p:cNvSpPr txBox="1"/>
          <p:nvPr/>
        </p:nvSpPr>
        <p:spPr>
          <a:xfrm>
            <a:off x="0" y="9569669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dirty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5301886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DE036E-460B-4C1D-A880-EABA5EF82C50}" type="datetimeFigureOut">
              <a:rPr lang="en-GB" smtClean="0"/>
              <a:t>22/07/2025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27AA53-D485-48C4-A1C3-631D24EF375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hc" descr="OFFICIAL"/>
          <p:cNvSpPr txBox="1"/>
          <p:nvPr/>
        </p:nvSpPr>
        <p:spPr>
          <a:xfrm>
            <a:off x="0" y="0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i="0" u="none" baseline="0" dirty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  <p:sp>
        <p:nvSpPr>
          <p:cNvPr id="9" name="fc" descr="OFFICIAL"/>
          <p:cNvSpPr txBox="1"/>
          <p:nvPr/>
        </p:nvSpPr>
        <p:spPr>
          <a:xfrm>
            <a:off x="0" y="9569669"/>
            <a:ext cx="6810375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1000" b="1" i="0" u="none" baseline="0" dirty="0">
                <a:solidFill>
                  <a:srgbClr val="000000"/>
                </a:solidFill>
                <a:latin typeface="arial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614943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1965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5221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09493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2566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3275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5009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Think back to income and expenditure slides…..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7AA53-D485-48C4-A1C3-631D24EF3759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0179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0926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Layout + Sub-title - 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772816"/>
            <a:ext cx="3744416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124744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1" hasCustomPrompt="1"/>
          </p:nvPr>
        </p:nvSpPr>
        <p:spPr>
          <a:xfrm>
            <a:off x="4644008" y="1772816"/>
            <a:ext cx="3744416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7237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Layout + Sub-title -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2348880"/>
            <a:ext cx="3744416" cy="41044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700809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1" hasCustomPrompt="1"/>
          </p:nvPr>
        </p:nvSpPr>
        <p:spPr>
          <a:xfrm>
            <a:off x="4644008" y="2348880"/>
            <a:ext cx="3744416" cy="41044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9486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843607" y="548680"/>
            <a:ext cx="2648273" cy="1162050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caption title </a:t>
            </a:r>
            <a:endParaRPr lang="en-GB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635896" y="548680"/>
            <a:ext cx="4762872" cy="585311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4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18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18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43607" y="1710730"/>
            <a:ext cx="264827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body text</a:t>
            </a:r>
          </a:p>
        </p:txBody>
      </p:sp>
    </p:spTree>
    <p:extLst>
      <p:ext uri="{BB962C8B-B14F-4D97-AF65-F5344CB8AC3E}">
        <p14:creationId xmlns:p14="http://schemas.microsoft.com/office/powerpoint/2010/main" val="5742688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5153744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photo title</a:t>
            </a:r>
            <a:endParaRPr lang="en-GB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4"/>
            <a:ext cx="5486400" cy="44724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720482"/>
            <a:ext cx="5486400" cy="8768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photo description</a:t>
            </a:r>
          </a:p>
        </p:txBody>
      </p:sp>
    </p:spTree>
    <p:extLst>
      <p:ext uri="{BB962C8B-B14F-4D97-AF65-F5344CB8AC3E}">
        <p14:creationId xmlns:p14="http://schemas.microsoft.com/office/powerpoint/2010/main" val="1892344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cxnSp>
        <p:nvCxnSpPr>
          <p:cNvPr id="3" name="Straight Connector 2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9221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in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567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 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765920" y="1772816"/>
            <a:ext cx="7622504" cy="468052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lvl="0"/>
            <a:r>
              <a:rPr lang="en-US" dirty="0"/>
              <a:t>Click to edit body text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Click to edit bullet lists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124744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9120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210146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2348880"/>
            <a:ext cx="7632848" cy="403244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lvl="0"/>
            <a:r>
              <a:rPr lang="en-US" dirty="0"/>
              <a:t>Click to edit body text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Click to edit bullet lists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700809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0588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- 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196752"/>
            <a:ext cx="7632848" cy="5256584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0826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-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772816"/>
            <a:ext cx="7632848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0532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+ Sub-title - 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one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1772816"/>
            <a:ext cx="7632848" cy="468052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899592" y="1052736"/>
            <a:ext cx="7632408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124744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2423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+ sub-title -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354162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two line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55576" y="2348880"/>
            <a:ext cx="7632848" cy="41044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bullet list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 bwMode="auto">
          <a:xfrm>
            <a:off x="755576" y="1628800"/>
            <a:ext cx="7776424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/>
          <p:cNvSpPr>
            <a:spLocks noGrp="1"/>
          </p:cNvSpPr>
          <p:nvPr>
            <p:ph idx="10" hasCustomPrompt="1"/>
          </p:nvPr>
        </p:nvSpPr>
        <p:spPr>
          <a:xfrm>
            <a:off x="755576" y="1700809"/>
            <a:ext cx="7632848" cy="5760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aseline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6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Click to edit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4838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72529" cy="2376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289" y="4482000"/>
            <a:ext cx="1371711" cy="23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829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5" r:id="rId2"/>
    <p:sldLayoutId id="2147483676" r:id="rId3"/>
    <p:sldLayoutId id="2147483668" r:id="rId4"/>
    <p:sldLayoutId id="2147483666" r:id="rId5"/>
    <p:sldLayoutId id="2147483669" r:id="rId6"/>
    <p:sldLayoutId id="2147483670" r:id="rId7"/>
    <p:sldLayoutId id="2147483672" r:id="rId8"/>
    <p:sldLayoutId id="2147483671" r:id="rId9"/>
    <p:sldLayoutId id="2147483674" r:id="rId10"/>
    <p:sldLayoutId id="2147483673" r:id="rId11"/>
    <p:sldLayoutId id="2147483678" r:id="rId12"/>
    <p:sldLayoutId id="214748367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9F2A0-3D16-46D4-90C4-6C5E52A15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Charleston Academy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8D3A9A-D2C9-4446-8651-CDB5AD3C0EC8}"/>
              </a:ext>
            </a:extLst>
          </p:cNvPr>
          <p:cNvSpPr/>
          <p:nvPr/>
        </p:nvSpPr>
        <p:spPr>
          <a:xfrm>
            <a:off x="1979712" y="1916832"/>
            <a:ext cx="5256584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Stakeholder Group Meeting No. 4</a:t>
            </a:r>
          </a:p>
          <a:p>
            <a:pPr algn="ctr"/>
            <a:endParaRPr lang="en-GB" sz="2400" b="1" dirty="0">
              <a:solidFill>
                <a:srgbClr val="492F92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Project Update</a:t>
            </a:r>
          </a:p>
          <a:p>
            <a:pPr algn="ctr"/>
            <a:endParaRPr lang="en-GB" sz="2400" b="1" dirty="0">
              <a:solidFill>
                <a:srgbClr val="492F92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17</a:t>
            </a:r>
            <a:r>
              <a:rPr lang="en-GB" sz="2400" b="1" baseline="30000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th</a:t>
            </a:r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November 2021</a:t>
            </a: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endParaRPr lang="en-GB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en-GB" b="1" dirty="0">
                <a:solidFill>
                  <a:srgbClr val="2F7C3A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Robert Campbell, Estate Strategy Manager</a:t>
            </a:r>
          </a:p>
        </p:txBody>
      </p:sp>
    </p:spTree>
    <p:extLst>
      <p:ext uri="{BB962C8B-B14F-4D97-AF65-F5344CB8AC3E}">
        <p14:creationId xmlns:p14="http://schemas.microsoft.com/office/powerpoint/2010/main" val="1259224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Current Position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39552" y="1200985"/>
            <a:ext cx="7632700" cy="5256213"/>
          </a:xfrm>
          <a:prstGeom prst="rect">
            <a:avLst/>
          </a:prstGeom>
        </p:spPr>
        <p:txBody>
          <a:bodyPr/>
          <a:lstStyle/>
          <a:p>
            <a:r>
              <a:rPr lang="en-GB" sz="2000" dirty="0"/>
              <a:t>Report on the review of the capital programme deferred from October meeting to December meeting of Council.</a:t>
            </a:r>
          </a:p>
          <a:p>
            <a:endParaRPr lang="en-GB" sz="1000" dirty="0"/>
          </a:p>
          <a:p>
            <a:r>
              <a:rPr lang="en-GB" sz="2000" dirty="0"/>
              <a:t>Further dialogue with colleagues in Planning regarding the masterplan for Charleston Academy and Kinmylies Primary.</a:t>
            </a:r>
          </a:p>
          <a:p>
            <a:endParaRPr lang="en-GB" sz="1000" dirty="0"/>
          </a:p>
          <a:p>
            <a:r>
              <a:rPr lang="en-GB" sz="2000" dirty="0"/>
              <a:t>More detail on proposals for work to the existing building as part of the project.</a:t>
            </a:r>
          </a:p>
          <a:p>
            <a:endParaRPr lang="en-GB" sz="1000" dirty="0"/>
          </a:p>
          <a:p>
            <a:r>
              <a:rPr lang="en-GB" sz="2000" dirty="0"/>
              <a:t>Continue to provide information to support the bid for additional funding to allow larger extension block to be built (Science, Art, Technical and Music).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578446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Phase 1 – Site Plan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6" name="Content Placeholder 5" descr="Phase 1 site plan drawing">
            <a:extLst>
              <a:ext uri="{FF2B5EF4-FFF2-40B4-BE49-F238E27FC236}">
                <a16:creationId xmlns:a16="http://schemas.microsoft.com/office/drawing/2014/main" id="{DBBEAB66-63C2-4614-955F-8BDFDA8CDC41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/>
          <a:srcRect l="25472" t="21913" r="33018" b="6850"/>
          <a:stretch/>
        </p:blipFill>
        <p:spPr>
          <a:xfrm>
            <a:off x="1601489" y="908720"/>
            <a:ext cx="5941021" cy="5732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884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Phase 1 – Alterations to Main Building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 descr="Phase 1 alterations to main building drawing"/>
          <p:cNvSpPr>
            <a:spLocks noGrp="1"/>
          </p:cNvSpPr>
          <p:nvPr>
            <p:ph idx="4294967295"/>
          </p:nvPr>
        </p:nvSpPr>
        <p:spPr>
          <a:xfrm>
            <a:off x="539552" y="120098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5" name="Picture 4" descr="Phase 1 alterations to main building drawing">
            <a:extLst>
              <a:ext uri="{FF2B5EF4-FFF2-40B4-BE49-F238E27FC236}">
                <a16:creationId xmlns:a16="http://schemas.microsoft.com/office/drawing/2014/main" id="{CB728908-F97C-4797-A7EB-610B01F47B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01" t="21987" r="38975" b="16384"/>
          <a:stretch/>
        </p:blipFill>
        <p:spPr>
          <a:xfrm>
            <a:off x="971748" y="1124120"/>
            <a:ext cx="5655791" cy="5409942"/>
          </a:xfrm>
          <a:prstGeom prst="rect">
            <a:avLst/>
          </a:prstGeom>
        </p:spPr>
      </p:pic>
      <p:pic>
        <p:nvPicPr>
          <p:cNvPr id="8" name="Picture 7" descr="Phase 1 alterations to main building drawing key">
            <a:extLst>
              <a:ext uri="{FF2B5EF4-FFF2-40B4-BE49-F238E27FC236}">
                <a16:creationId xmlns:a16="http://schemas.microsoft.com/office/drawing/2014/main" id="{76002CCF-8D4D-4914-8BA5-E9CE4986178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537" t="17785" r="21651" b="72411"/>
          <a:stretch/>
        </p:blipFill>
        <p:spPr>
          <a:xfrm>
            <a:off x="7094991" y="1556788"/>
            <a:ext cx="1690565" cy="78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228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Phase 1 – Refurbishment/Re-Roofing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 descr="Phase 1 refurbishment/re-roofing drawing"/>
          <p:cNvSpPr>
            <a:spLocks noGrp="1"/>
          </p:cNvSpPr>
          <p:nvPr>
            <p:ph idx="4294967295"/>
          </p:nvPr>
        </p:nvSpPr>
        <p:spPr>
          <a:xfrm>
            <a:off x="539552" y="120098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6" name="Picture 5" descr="Phase 1 refurbishment/re-roofing drawing">
            <a:extLst>
              <a:ext uri="{FF2B5EF4-FFF2-40B4-BE49-F238E27FC236}">
                <a16:creationId xmlns:a16="http://schemas.microsoft.com/office/drawing/2014/main" id="{F4C78B15-370A-4776-9647-7E180FC2DC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28" t="20586" r="46063" b="16384"/>
          <a:stretch/>
        </p:blipFill>
        <p:spPr>
          <a:xfrm>
            <a:off x="1187624" y="1107239"/>
            <a:ext cx="5354075" cy="5071848"/>
          </a:xfrm>
          <a:prstGeom prst="rect">
            <a:avLst/>
          </a:prstGeom>
        </p:spPr>
      </p:pic>
      <p:pic>
        <p:nvPicPr>
          <p:cNvPr id="9" name="Picture 8" descr="Phase 1 refurbishment/re-roofing drawing key">
            <a:extLst>
              <a:ext uri="{FF2B5EF4-FFF2-40B4-BE49-F238E27FC236}">
                <a16:creationId xmlns:a16="http://schemas.microsoft.com/office/drawing/2014/main" id="{C2A0A8BA-8941-4356-A04A-7BF29EE49E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237" t="27589" r="29526" b="68831"/>
          <a:stretch/>
        </p:blipFill>
        <p:spPr>
          <a:xfrm>
            <a:off x="7295378" y="1484770"/>
            <a:ext cx="1864731" cy="366638"/>
          </a:xfrm>
          <a:prstGeom prst="rect">
            <a:avLst/>
          </a:prstGeom>
        </p:spPr>
      </p:pic>
      <p:pic>
        <p:nvPicPr>
          <p:cNvPr id="11" name="Picture 10" descr="Phase 1 refurbishment/re-roofing drawing key">
            <a:extLst>
              <a:ext uri="{FF2B5EF4-FFF2-40B4-BE49-F238E27FC236}">
                <a16:creationId xmlns:a16="http://schemas.microsoft.com/office/drawing/2014/main" id="{56937B63-8731-4AE1-8F9C-A113BE408B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237" t="37394" r="30313" b="58404"/>
          <a:stretch/>
        </p:blipFill>
        <p:spPr>
          <a:xfrm>
            <a:off x="7295384" y="1887552"/>
            <a:ext cx="1721376" cy="430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875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48272" y="400803"/>
            <a:ext cx="8136904" cy="507918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Complete New Build – Site Plan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 descr="Complete new build site plan drawing"/>
          <p:cNvSpPr>
            <a:spLocks noGrp="1"/>
          </p:cNvSpPr>
          <p:nvPr>
            <p:ph idx="4294967295"/>
          </p:nvPr>
        </p:nvSpPr>
        <p:spPr>
          <a:xfrm>
            <a:off x="0" y="119697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Rectangle 3" descr="Complete new build site plan drawing">
            <a:extLst>
              <a:ext uri="{FF2B5EF4-FFF2-40B4-BE49-F238E27FC236}">
                <a16:creationId xmlns:a16="http://schemas.microsoft.com/office/drawing/2014/main" id="{2A00C6A9-5C82-48DB-8B9A-C03E0CEE91F8}"/>
              </a:ext>
            </a:extLst>
          </p:cNvPr>
          <p:cNvSpPr/>
          <p:nvPr/>
        </p:nvSpPr>
        <p:spPr>
          <a:xfrm>
            <a:off x="540000" y="1080000"/>
            <a:ext cx="8100000" cy="27392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/>
            <a:r>
              <a:rPr lang="en-GB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	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endParaRPr lang="en-GB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0"/>
            <a:r>
              <a:rPr lang="en-GB" b="1" dirty="0">
                <a:latin typeface="Calibri" panose="020F0502020204030204" pitchFamily="34" charset="0"/>
                <a:ea typeface="Times New Roman" panose="02020603050405020304" pitchFamily="18" charset="0"/>
              </a:rPr>
              <a:t>     </a:t>
            </a:r>
            <a:endParaRPr lang="en-GB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16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Picture 5" descr="Complete new build site plan drawing">
            <a:extLst>
              <a:ext uri="{FF2B5EF4-FFF2-40B4-BE49-F238E27FC236}">
                <a16:creationId xmlns:a16="http://schemas.microsoft.com/office/drawing/2014/main" id="{E75BE823-F3C1-4064-B5AA-1DFEC91C1A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288" t="21987" r="39762" b="6584"/>
          <a:stretch/>
        </p:blipFill>
        <p:spPr>
          <a:xfrm>
            <a:off x="1758471" y="908721"/>
            <a:ext cx="5860873" cy="574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627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New Primary School Building – Completed Site Plan</a:t>
            </a:r>
            <a:endParaRPr lang="en-GB" sz="1800" b="1" dirty="0">
              <a:solidFill>
                <a:srgbClr val="2F7C3A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Content Placeholder 2" descr="New primary school building completed site plan drawing"/>
          <p:cNvSpPr>
            <a:spLocks noGrp="1"/>
          </p:cNvSpPr>
          <p:nvPr>
            <p:ph idx="4294967295"/>
          </p:nvPr>
        </p:nvSpPr>
        <p:spPr>
          <a:xfrm>
            <a:off x="0" y="119697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Rectangle 3" descr="New primary school building completed site plan drawing">
            <a:extLst>
              <a:ext uri="{FF2B5EF4-FFF2-40B4-BE49-F238E27FC236}">
                <a16:creationId xmlns:a16="http://schemas.microsoft.com/office/drawing/2014/main" id="{2A00C6A9-5C82-48DB-8B9A-C03E0CEE91F8}"/>
              </a:ext>
            </a:extLst>
          </p:cNvPr>
          <p:cNvSpPr/>
          <p:nvPr/>
        </p:nvSpPr>
        <p:spPr>
          <a:xfrm>
            <a:off x="540000" y="1080000"/>
            <a:ext cx="8100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endParaRPr lang="en-GB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0"/>
            <a:r>
              <a:rPr lang="en-GB" b="1" dirty="0">
                <a:latin typeface="Calibri" panose="020F0502020204030204" pitchFamily="34" charset="0"/>
                <a:ea typeface="Times New Roman" panose="02020603050405020304" pitchFamily="18" charset="0"/>
              </a:rPr>
              <a:t>     </a:t>
            </a:r>
            <a:endParaRPr lang="en-GB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sz="16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Picture 5" descr="New primary school building completed site plan drawing">
            <a:extLst>
              <a:ext uri="{FF2B5EF4-FFF2-40B4-BE49-F238E27FC236}">
                <a16:creationId xmlns:a16="http://schemas.microsoft.com/office/drawing/2014/main" id="{5EB3ED30-0FF1-4704-982A-ECD47670A7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375" t="21987" r="32675" b="6584"/>
          <a:stretch/>
        </p:blipFill>
        <p:spPr>
          <a:xfrm>
            <a:off x="1570525" y="951235"/>
            <a:ext cx="5860873" cy="574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937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5576" y="400802"/>
            <a:ext cx="8229600" cy="706437"/>
          </a:xfrm>
          <a:prstGeom prst="rect">
            <a:avLst/>
          </a:prstGeom>
        </p:spPr>
        <p:txBody>
          <a:bodyPr/>
          <a:lstStyle/>
          <a:p>
            <a:r>
              <a:rPr lang="en-GB" sz="2400" b="1" dirty="0">
                <a:solidFill>
                  <a:srgbClr val="492F9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Next Steps</a:t>
            </a:r>
          </a:p>
        </p:txBody>
      </p:sp>
      <p:sp>
        <p:nvSpPr>
          <p:cNvPr id="3" name="Content Placeholder 2" descr="Conclude dialogue with colleagues in Planning, Transport etc on updated masterplan.&#10;&#10;Engage with Morrison’s and their design team on the proposals.&#10;&#10;Report on the review of the capital programme to the Council meeting on December 9th."/>
          <p:cNvSpPr>
            <a:spLocks noGrp="1"/>
          </p:cNvSpPr>
          <p:nvPr>
            <p:ph idx="4294967295"/>
          </p:nvPr>
        </p:nvSpPr>
        <p:spPr>
          <a:xfrm>
            <a:off x="0" y="1196975"/>
            <a:ext cx="7632700" cy="52562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00C6A9-5C82-48DB-8B9A-C03E0CEE91F8}"/>
              </a:ext>
            </a:extLst>
          </p:cNvPr>
          <p:cNvSpPr/>
          <p:nvPr/>
        </p:nvSpPr>
        <p:spPr>
          <a:xfrm>
            <a:off x="540000" y="1260000"/>
            <a:ext cx="8136904" cy="4678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Conclude dialogue with colleagues in Planning, Transport etc on updated masterplan.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Engage with Morrison’s and their design team on the proposals.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Report on the review of the capital programme to the Council meeting on December 9</a:t>
            </a:r>
            <a:r>
              <a:rPr lang="en-GB" sz="2000" baseline="30000" dirty="0">
                <a:latin typeface="Calibri" panose="020F0502020204030204" pitchFamily="34" charset="0"/>
                <a:ea typeface="Calibri" panose="020F0502020204030204" pitchFamily="34" charset="0"/>
              </a:rPr>
              <a:t>th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lvl="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lvl="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 algn="ctr">
              <a:spcAft>
                <a:spcPts val="0"/>
              </a:spcAft>
            </a:pPr>
            <a:endParaRPr lang="en-GB" sz="2800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 algn="ctr">
              <a:spcAft>
                <a:spcPts val="0"/>
              </a:spcAft>
            </a:pPr>
            <a:endParaRPr lang="en-GB" sz="2800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 algn="ctr">
              <a:spcAft>
                <a:spcPts val="0"/>
              </a:spcAft>
            </a:pPr>
            <a:endParaRPr lang="en-GB" sz="2800" b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550218"/>
      </p:ext>
    </p:extLst>
  </p:cSld>
  <p:clrMapOvr>
    <a:masterClrMapping/>
  </p:clrMapOvr>
</p:sld>
</file>

<file path=ppt/theme/theme1.xml><?xml version="1.0" encoding="utf-8"?>
<a:theme xmlns:a="http://schemas.openxmlformats.org/drawingml/2006/main" name="Text Slid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9b44844-f7a8-43bf-8910-957b726a602c" xsi:nil="true"/>
    <lcf76f155ced4ddcb4097134ff3c332f xmlns="4d0b3d68-4fad-46c5-9a2a-dfda0907368f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3836A8371FB84985A03C7977185216" ma:contentTypeVersion="13" ma:contentTypeDescription="Create a new document." ma:contentTypeScope="" ma:versionID="b7c033259ba5e2bf94499269151b0e05">
  <xsd:schema xmlns:xsd="http://www.w3.org/2001/XMLSchema" xmlns:xs="http://www.w3.org/2001/XMLSchema" xmlns:p="http://schemas.microsoft.com/office/2006/metadata/properties" xmlns:ns2="4d0b3d68-4fad-46c5-9a2a-dfda0907368f" xmlns:ns3="89b44844-f7a8-43bf-8910-957b726a602c" targetNamespace="http://schemas.microsoft.com/office/2006/metadata/properties" ma:root="true" ma:fieldsID="71176a9390e60bdf7c1d3fd85d86a83a" ns2:_="" ns3:_="">
    <xsd:import namespace="4d0b3d68-4fad-46c5-9a2a-dfda0907368f"/>
    <xsd:import namespace="89b44844-f7a8-43bf-8910-957b726a60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0b3d68-4fad-46c5-9a2a-dfda090736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bd8d7fc4-e056-491b-b14d-914997007d2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44844-f7a8-43bf-8910-957b726a602c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f30de796-fe2a-4b50-8279-6784e9f37519}" ma:internalName="TaxCatchAll" ma:showField="CatchAllData" ma:web="89b44844-f7a8-43bf-8910-957b726a602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60B48BA-72AB-4EF7-9C1E-CB9B5EC6EA06}">
  <ds:schemaRefs>
    <ds:schemaRef ds:uri="f208d9d4-ab53-4bb8-846a-65b2416c60b1"/>
    <ds:schemaRef ds:uri="67b068b7-2e2b-4052-af03-84bdb19f149d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dcmitype/"/>
    <ds:schemaRef ds:uri="http://purl.org/dc/elements/1.1/"/>
    <ds:schemaRef ds:uri="http://schemas.openxmlformats.org/package/2006/metadata/core-properties"/>
    <ds:schemaRef ds:uri="http://purl.org/dc/terms/"/>
    <ds:schemaRef ds:uri="31b2461b-3a4d-4fd4-a2e5-3f2f28f534f3"/>
    <ds:schemaRef ds:uri="89b44844-f7a8-43bf-8910-957b726a602c"/>
    <ds:schemaRef ds:uri="4d0b3d68-4fad-46c5-9a2a-dfda0907368f"/>
  </ds:schemaRefs>
</ds:datastoreItem>
</file>

<file path=customXml/itemProps2.xml><?xml version="1.0" encoding="utf-8"?>
<ds:datastoreItem xmlns:ds="http://schemas.openxmlformats.org/officeDocument/2006/customXml" ds:itemID="{E7F71B20-8151-4DC9-A28B-06CA77BEE5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0b3d68-4fad-46c5-9a2a-dfda0907368f"/>
    <ds:schemaRef ds:uri="89b44844-f7a8-43bf-8910-957b726a602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C998A0D-5E9F-4D11-9180-5FE0EADA483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HC Corporate Template -OnScreen 4;3</Template>
  <TotalTime>6071</TotalTime>
  <Words>239</Words>
  <Application>Microsoft Office PowerPoint</Application>
  <PresentationFormat>On-screen Show (4:3)</PresentationFormat>
  <Paragraphs>66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Arial</vt:lpstr>
      <vt:lpstr>Calibri</vt:lpstr>
      <vt:lpstr>Ebrima</vt:lpstr>
      <vt:lpstr>Symbol</vt:lpstr>
      <vt:lpstr>Wingdings</vt:lpstr>
      <vt:lpstr>Text Slides</vt:lpstr>
      <vt:lpstr>Charleston Academy</vt:lpstr>
      <vt:lpstr>Current Position</vt:lpstr>
      <vt:lpstr>Phase 1 – Site Plan</vt:lpstr>
      <vt:lpstr>Phase 1 – Alterations to Main Building</vt:lpstr>
      <vt:lpstr>Phase 1 – Refurbishment/Re-Roofing</vt:lpstr>
      <vt:lpstr>Complete New Build – Site Plan</vt:lpstr>
      <vt:lpstr>New Primary School Building – Completed Site Plan</vt:lpstr>
      <vt:lpstr>Next Steps</vt:lpstr>
    </vt:vector>
  </TitlesOfParts>
  <Company>Fujitsu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Edward Foster</dc:creator>
  <cp:lastModifiedBy>Mairi Cowie (Digital Innovation)</cp:lastModifiedBy>
  <cp:revision>230</cp:revision>
  <cp:lastPrinted>2017-01-18T14:17:09Z</cp:lastPrinted>
  <dcterms:created xsi:type="dcterms:W3CDTF">2019-04-25T09:35:54Z</dcterms:created>
  <dcterms:modified xsi:type="dcterms:W3CDTF">2025-07-22T08:07:41Z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a57e0011-4d92-40e2-893e-f4c1b165f48a</vt:lpwstr>
  </property>
  <property fmtid="{D5CDD505-2E9C-101B-9397-08002B2CF9AE}" pid="3" name="TITUS">
    <vt:lpwstr>&lt;div style="text-align: center;"&gt;&lt;span style="font-family: Arial; font-weight: bold; font-size: large;"&gt;OFFICIAL&lt;/span&gt;&lt;/div&gt;</vt:lpwstr>
  </property>
  <property fmtid="{D5CDD505-2E9C-101B-9397-08002B2CF9AE}" pid="4" name="HCClassification">
    <vt:lpwstr>OFFICIAL</vt:lpwstr>
  </property>
  <property fmtid="{D5CDD505-2E9C-101B-9397-08002B2CF9AE}" pid="5" name="HCMarking">
    <vt:lpwstr>Enable Marking</vt:lpwstr>
  </property>
  <property fmtid="{D5CDD505-2E9C-101B-9397-08002B2CF9AE}" pid="6" name="_NewReviewCycle">
    <vt:lpwstr/>
  </property>
  <property fmtid="{D5CDD505-2E9C-101B-9397-08002B2CF9AE}" pid="7" name="ContentTypeId">
    <vt:lpwstr>0x0101009C3836A8371FB84985A03C7977185216</vt:lpwstr>
  </property>
  <property fmtid="{D5CDD505-2E9C-101B-9397-08002B2CF9AE}" pid="8" name="MediaServiceImageTags">
    <vt:lpwstr/>
  </property>
</Properties>
</file>