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74" r:id="rId2"/>
    <p:sldId id="347" r:id="rId3"/>
    <p:sldId id="277" r:id="rId4"/>
    <p:sldId id="371" r:id="rId5"/>
    <p:sldId id="372" r:id="rId6"/>
    <p:sldId id="374" r:id="rId7"/>
    <p:sldId id="373" r:id="rId8"/>
    <p:sldId id="375" r:id="rId9"/>
    <p:sldId id="376" r:id="rId10"/>
    <p:sldId id="377" r:id="rId11"/>
    <p:sldId id="379" r:id="rId12"/>
    <p:sldId id="367" r:id="rId13"/>
    <p:sldId id="366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33CC33"/>
    <a:srgbClr val="00FF00"/>
    <a:srgbClr val="66FF33"/>
    <a:srgbClr val="FF00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50570" autoAdjust="0"/>
  </p:normalViewPr>
  <p:slideViewPr>
    <p:cSldViewPr>
      <p:cViewPr varScale="1">
        <p:scale>
          <a:sx n="32" d="100"/>
          <a:sy n="32" d="100"/>
        </p:scale>
        <p:origin x="1436" y="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6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927DEB5-9560-F1D1-6CDE-41387FA593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9E837E8-3350-01EE-F087-AC048B36DED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C8EDA5B-E67F-72D4-2489-FA6B63B386E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08F92F4F-B9FF-D6E1-028A-E33640DF0CD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BFC17D9F-6D6D-717A-DD25-42AE3EC3CF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44E07E5D-B0FF-333B-B7AC-7155D3DF09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A464E0-00FC-4660-8036-9FA093B1C5D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3975FDB-B4C7-5295-0925-C062637831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5739F8-8C38-41ED-B4A5-D4C5DA751290}" type="slidenum">
              <a:rPr lang="en-GB" altLang="en-US"/>
              <a:pPr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1A10A6D-43E5-4E9D-EC21-12F7AA56EE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F0D17FA-F879-019C-3DCF-D5B4BC7A0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AADDC8D-C656-3A0F-EAA6-AF18ADE95B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D2B92A-2CF6-4710-B543-0B9B82CD4543}" type="slidenum">
              <a:rPr lang="en-GB" altLang="en-US"/>
              <a:pPr eaLnBrk="1" hangingPunct="1"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93BD251-49BA-922A-D44D-5010EBD980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64A4B53-FB40-38E5-12A9-0C1B6BF6C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0ACA4CCE-C1A8-E6FE-21EA-7CB8657A7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C33FED-BEED-4484-9761-E756D94A7FDE}" type="slidenum">
              <a:rPr lang="en-GB" altLang="en-US"/>
              <a:pPr eaLnBrk="1" hangingPunct="1"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8F97673-042E-71E7-F030-C27FE8A32A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0099F3F-4460-3C96-8A23-A3693B2B6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3F55A82A-8F0B-6B17-65C5-E39D8DC389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A8FB62-E413-418C-BADD-0AC436104398}" type="slidenum">
              <a:rPr lang="en-GB" altLang="en-US"/>
              <a:pPr eaLnBrk="1" hangingPunct="1"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74A6B09-BAFF-67BF-52C8-DAB96ED523C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D329D9-8014-3F94-5D3C-09F7B8322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So why is all this rubbish such a big problem? What’s wrong with just burying it in a big hole and forgetting about it?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Well, it uses up lots of land. And we are running out of space for landfill sites.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It gives off a nasty smell – that sickly sweet smell is methane which is a very powerful Greenhouse gas which causes Global Warming…..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And there are other threats to wildlife from the litter itself – plastic bags for example.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It wastes raw materials – everything is made from something.. What is paper made from? (discuss things we cut down trees for, then throw away – not just paper (furniture etc)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What about Glass? Steel? Aluminium? Made from minerals – sand, clays, rocks – some containing metals (known as ores)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And making all these things, especially from raw materials, takes lots of energy.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Which causes more pollution.</a:t>
            </a:r>
          </a:p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D1A6144-F853-579A-4C14-C726707246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8500BE-4871-4EAD-86BB-37DD2E145FCE}" type="slidenum">
              <a:rPr lang="en-GB" altLang="en-US"/>
              <a:pPr eaLnBrk="1" hangingPunct="1"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1764314F-F77B-CFD7-5427-AC671A2481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34DB65C-17F2-FE03-E45D-2927345C7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So let’s just recap on why we should recycle:</a:t>
            </a:r>
          </a:p>
          <a:p>
            <a:pPr eaLnBrk="1" hangingPunct="1"/>
            <a:endParaRPr lang="en-GB" altLang="en-US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Saves energy (remember a can made from recycled steel saves 75%, one made of aluminium saves up to 95%)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Reduces pollution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Reduces need for landfill sites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Helps wildlife</a:t>
            </a:r>
          </a:p>
          <a:p>
            <a:pPr eaLnBrk="1" hangingPunct="1"/>
            <a:endParaRPr lang="en-GB" altLang="en-US" b="1">
              <a:latin typeface="Arial" panose="020B0604020202020204" pitchFamily="34" charset="0"/>
            </a:endParaRPr>
          </a:p>
          <a:p>
            <a:pPr eaLnBrk="1" hangingPunct="1"/>
            <a:endParaRPr lang="en-GB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DAC42051-4E1E-A13D-FA3A-AD05FA9D0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939E24-DB8E-474D-9528-82DE666B7BB3}" type="slidenum">
              <a:rPr lang="en-GB" altLang="en-US"/>
              <a:pPr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77E1877-F0AA-9479-4215-456929F5D2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7AEBA07-3A2F-E49D-B1C7-C2D68CCF4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But what’s wrong with rubbish?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Can you think of any other words meaning rubbish?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(take some responses…….litter, waste)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So is rubbish nice?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How we can stop making so much rubbish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AEBD5B1-8C2D-2996-705C-7F4C70A48C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9E8017-B429-4599-94D1-143A299E7441}" type="slidenum">
              <a:rPr lang="en-GB" altLang="en-US"/>
              <a:pPr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9EC8370-148B-B8A8-EEDC-DB165D3E50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44D90F5B-BCF2-0EF8-5F0E-3E90A7036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54789D7-6599-823B-D49E-065C9E764C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271F6F-1E29-46C6-A1E4-575E2C7BB8A3}" type="slidenum">
              <a:rPr lang="en-GB" altLang="en-US"/>
              <a:pPr eaLnBrk="1" hangingPunct="1"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B7862CE-29DA-47A0-A3F8-A104508EA8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A508023-B1C1-9D34-0838-A297042BB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140CEA14-3751-1761-9996-72AD5C5EBF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9F4959-8BD1-408A-9402-FA8424901061}" type="slidenum">
              <a:rPr lang="en-GB" altLang="en-US"/>
              <a:pPr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BF9C83E-9BA4-7C38-2D28-AEBE5FE832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105D94E-91E5-6A21-3E3F-6227C7D10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7D81C67-3991-0415-0BE4-C29C2BFF22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FEC4C5-80AB-4F24-90FF-197B222774E5}" type="slidenum">
              <a:rPr lang="en-GB" altLang="en-US"/>
              <a:pPr eaLnBrk="1" hangingPunct="1"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84C5606-5AFE-D233-EEEA-A093812D9A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B164938-7FE0-035E-E41E-EF50669262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1213A85-6832-61EA-BBAC-E0CB233FED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69EACE-535A-4284-8D58-F1A2DF94F1BD}" type="slidenum">
              <a:rPr lang="en-GB" altLang="en-US"/>
              <a:pPr eaLnBrk="1" hangingPunct="1"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6C0EAD2-50CC-6F87-2821-90DB3C0C32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D080FB8-C410-5F73-A76D-13D86ADA2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559F481-1D33-BFCE-3F9D-66CCE7AF95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B167E7-91BD-4F57-B2A5-18648B209D93}" type="slidenum">
              <a:rPr lang="en-GB" altLang="en-US"/>
              <a:pPr eaLnBrk="1" hangingPunct="1"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F600AA3-68A8-9BF8-C4AC-8AB7A4A71A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A596982-E89C-2FA6-7479-3F2E49E1F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F563892-2E5A-5998-F3D4-4932ED7ECA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287012-ABCD-4E77-A0DC-7470300B6EA8}" type="slidenum">
              <a:rPr lang="en-GB" altLang="en-US"/>
              <a:pPr eaLnBrk="1" hangingPunct="1"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298F405-761A-5714-3A78-7B06C933BB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6B997074-28AC-2BBD-BDBE-304F88043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0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17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124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21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50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3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0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19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58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32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2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63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6DDED"/>
            </a:gs>
            <a:gs pos="100000">
              <a:srgbClr val="6C29A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43565FB-D159-54A9-EB37-C425A95D5647}"/>
              </a:ext>
            </a:extLst>
          </p:cNvPr>
          <p:cNvGrpSpPr>
            <a:grpSpLocks/>
          </p:cNvGrpSpPr>
          <p:nvPr/>
        </p:nvGrpSpPr>
        <p:grpSpPr bwMode="auto">
          <a:xfrm>
            <a:off x="0" y="260350"/>
            <a:ext cx="9144000" cy="6597650"/>
            <a:chOff x="0" y="164"/>
            <a:chExt cx="5760" cy="4156"/>
          </a:xfrm>
        </p:grpSpPr>
        <p:sp>
          <p:nvSpPr>
            <p:cNvPr id="1027" name="AutoShape 3">
              <a:extLst>
                <a:ext uri="{FF2B5EF4-FFF2-40B4-BE49-F238E27FC236}">
                  <a16:creationId xmlns:a16="http://schemas.microsoft.com/office/drawing/2014/main" id="{BDD7B283-F408-2D06-7520-6625DBD245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" y="288"/>
              <a:ext cx="5424" cy="22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28" name="Rectangle 4">
              <a:extLst>
                <a:ext uri="{FF2B5EF4-FFF2-40B4-BE49-F238E27FC236}">
                  <a16:creationId xmlns:a16="http://schemas.microsoft.com/office/drawing/2014/main" id="{7B14FEB9-BD1D-50A9-8D65-9E74272BD5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88" y="288"/>
              <a:ext cx="672" cy="40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29" name="AutoShape 5">
              <a:extLst>
                <a:ext uri="{FF2B5EF4-FFF2-40B4-BE49-F238E27FC236}">
                  <a16:creationId xmlns:a16="http://schemas.microsoft.com/office/drawing/2014/main" id="{2C3F69F0-1A2F-6648-DB5D-48D6883A96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846"/>
              <a:ext cx="5232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7C4D"/>
                </a:gs>
                <a:gs pos="100000">
                  <a:srgbClr val="6C29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0" name="Rectangle 6">
              <a:extLst>
                <a:ext uri="{FF2B5EF4-FFF2-40B4-BE49-F238E27FC236}">
                  <a16:creationId xmlns:a16="http://schemas.microsoft.com/office/drawing/2014/main" id="{57F75015-FBA9-6B1C-8343-56F79F0741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" y="2064"/>
              <a:ext cx="5424" cy="225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2CAF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1" name="Rectangle 7">
              <a:extLst>
                <a:ext uri="{FF2B5EF4-FFF2-40B4-BE49-F238E27FC236}">
                  <a16:creationId xmlns:a16="http://schemas.microsoft.com/office/drawing/2014/main" id="{ADC663BA-289E-23B5-4117-2CB4A72F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156"/>
              <a:ext cx="5760" cy="164"/>
            </a:xfrm>
            <a:prstGeom prst="rect">
              <a:avLst/>
            </a:prstGeom>
            <a:solidFill>
              <a:srgbClr val="007C4D"/>
            </a:solidFill>
            <a:ln w="9525">
              <a:solidFill>
                <a:srgbClr val="007C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2" name="AutoShape 8">
              <a:extLst>
                <a:ext uri="{FF2B5EF4-FFF2-40B4-BE49-F238E27FC236}">
                  <a16:creationId xmlns:a16="http://schemas.microsoft.com/office/drawing/2014/main" id="{1B8814C6-C842-6ABA-B7C5-D5EB1D38EA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5" y="1278"/>
              <a:ext cx="5126" cy="272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3" name="Oval 9" descr="Circular Logo Col ">
              <a:extLst>
                <a:ext uri="{FF2B5EF4-FFF2-40B4-BE49-F238E27FC236}">
                  <a16:creationId xmlns:a16="http://schemas.microsoft.com/office/drawing/2014/main" id="{F88F4B4A-1E50-66F7-85C4-AD0F9F921E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22" y="164"/>
              <a:ext cx="1292" cy="1292"/>
            </a:xfrm>
            <a:prstGeom prst="ellipse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DDDDDD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>
            <a:extLst>
              <a:ext uri="{FF2B5EF4-FFF2-40B4-BE49-F238E27FC236}">
                <a16:creationId xmlns:a16="http://schemas.microsoft.com/office/drawing/2014/main" id="{F3CE99CC-877C-1E74-F967-2C20E0434935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547813" y="836613"/>
            <a:ext cx="5256212" cy="57943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Schools Waste Audit</a:t>
            </a:r>
          </a:p>
        </p:txBody>
      </p:sp>
      <p:pic>
        <p:nvPicPr>
          <p:cNvPr id="2051" name="Picture 10" descr="IMGP0476">
            <a:extLst>
              <a:ext uri="{FF2B5EF4-FFF2-40B4-BE49-F238E27FC236}">
                <a16:creationId xmlns:a16="http://schemas.microsoft.com/office/drawing/2014/main" id="{E7B5355F-2DA7-44C4-698C-369D1E6EF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71675"/>
            <a:ext cx="5688013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2185F87-2CFA-A427-96C2-6A21456494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6013" y="620713"/>
            <a:ext cx="5006975" cy="57943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Recording and Feedback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02FE54AD-9177-02D3-4323-D7121EF65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4824412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400">
              <a:solidFill>
                <a:schemeClr val="accent2"/>
              </a:solidFill>
            </a:endParaRPr>
          </a:p>
        </p:txBody>
      </p:sp>
      <p:sp>
        <p:nvSpPr>
          <p:cNvPr id="11268" name="Text Box 5">
            <a:extLst>
              <a:ext uri="{FF2B5EF4-FFF2-40B4-BE49-F238E27FC236}">
                <a16:creationId xmlns:a16="http://schemas.microsoft.com/office/drawing/2014/main" id="{3262B3DF-25B3-B2B6-F22C-7FA39E81F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781300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69" name="Rectangle 6">
            <a:extLst>
              <a:ext uri="{FF2B5EF4-FFF2-40B4-BE49-F238E27FC236}">
                <a16:creationId xmlns:a16="http://schemas.microsoft.com/office/drawing/2014/main" id="{28CF44B5-9040-FAA4-E6AD-BCDEFA512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Text Box 7">
            <a:extLst>
              <a:ext uri="{FF2B5EF4-FFF2-40B4-BE49-F238E27FC236}">
                <a16:creationId xmlns:a16="http://schemas.microsoft.com/office/drawing/2014/main" id="{9ADD0F6A-DDF8-662C-AA32-0F2A98411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636838"/>
            <a:ext cx="3097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1" name="Text Box 10">
            <a:extLst>
              <a:ext uri="{FF2B5EF4-FFF2-40B4-BE49-F238E27FC236}">
                <a16:creationId xmlns:a16="http://schemas.microsoft.com/office/drawing/2014/main" id="{0349D384-C995-6017-7CCD-6FD7F3D01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141663"/>
            <a:ext cx="2490787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accent2"/>
                </a:solidFill>
              </a:rPr>
              <a:t>Global footprint</a:t>
            </a:r>
          </a:p>
          <a:p>
            <a:pPr eaLnBrk="1" hangingPunct="1"/>
            <a:endParaRPr lang="en-GB" altLang="en-US" sz="2400">
              <a:solidFill>
                <a:schemeClr val="accent2"/>
              </a:solidFill>
            </a:endParaRPr>
          </a:p>
          <a:p>
            <a:pPr eaLnBrk="1" hangingPunct="1"/>
            <a:r>
              <a:rPr lang="en-GB" altLang="en-US" sz="2400">
                <a:solidFill>
                  <a:schemeClr val="accent2"/>
                </a:solidFill>
              </a:rPr>
              <a:t>School assembly</a:t>
            </a:r>
          </a:p>
          <a:p>
            <a:pPr eaLnBrk="1" hangingPunct="1"/>
            <a:endParaRPr lang="en-GB" altLang="en-US" sz="2400">
              <a:solidFill>
                <a:schemeClr val="accent2"/>
              </a:solidFill>
            </a:endParaRPr>
          </a:p>
          <a:p>
            <a:pPr eaLnBrk="1" hangingPunct="1"/>
            <a:r>
              <a:rPr lang="en-GB" altLang="en-US" sz="2400">
                <a:solidFill>
                  <a:schemeClr val="accent2"/>
                </a:solidFill>
              </a:rPr>
              <a:t>Visuals</a:t>
            </a:r>
          </a:p>
          <a:p>
            <a:pPr eaLnBrk="1" hangingPunct="1"/>
            <a:endParaRPr lang="en-GB" altLang="en-US" sz="2400">
              <a:solidFill>
                <a:schemeClr val="accent2"/>
              </a:solidFill>
            </a:endParaRPr>
          </a:p>
          <a:p>
            <a:pPr eaLnBrk="1" hangingPunct="1"/>
            <a:r>
              <a:rPr lang="en-GB" altLang="en-US" sz="2400">
                <a:solidFill>
                  <a:schemeClr val="accent2"/>
                </a:solidFill>
              </a:rPr>
              <a:t>Resources</a:t>
            </a:r>
          </a:p>
        </p:txBody>
      </p:sp>
      <p:pic>
        <p:nvPicPr>
          <p:cNvPr id="11272" name="Picture 11" descr="IMGP0480">
            <a:extLst>
              <a:ext uri="{FF2B5EF4-FFF2-40B4-BE49-F238E27FC236}">
                <a16:creationId xmlns:a16="http://schemas.microsoft.com/office/drawing/2014/main" id="{E973187D-C1B6-2898-F178-660E58F35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1300"/>
            <a:ext cx="367347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47E0416-E28A-50E5-8ABA-1D4A973ABF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6013" y="620713"/>
            <a:ext cx="2259012" cy="57943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Resources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17ACAD40-1815-B823-514B-20E60454B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4824412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400">
              <a:solidFill>
                <a:schemeClr val="accent2"/>
              </a:solidFill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0081158F-EBC6-C850-0991-96A97EC4E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781300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92B66BCB-941A-E535-6391-0AFD61914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DFF26BE0-6635-3757-43FA-2E5B9CA8E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636838"/>
            <a:ext cx="3097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5F137CB9-120E-01B9-EC10-3B2D92F80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492375"/>
            <a:ext cx="302418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accent2"/>
                </a:solidFill>
              </a:rPr>
              <a:t>Presentations</a:t>
            </a:r>
          </a:p>
          <a:p>
            <a:pPr eaLnBrk="1" hangingPunct="1"/>
            <a:r>
              <a:rPr lang="en-GB" altLang="en-US" sz="2400">
                <a:solidFill>
                  <a:schemeClr val="accent2"/>
                </a:solidFill>
              </a:rPr>
              <a:t>Photo library</a:t>
            </a:r>
          </a:p>
          <a:p>
            <a:pPr eaLnBrk="1" hangingPunct="1"/>
            <a:r>
              <a:rPr lang="en-GB" altLang="en-US" sz="2400">
                <a:solidFill>
                  <a:schemeClr val="accent2"/>
                </a:solidFill>
              </a:rPr>
              <a:t>Games</a:t>
            </a:r>
          </a:p>
          <a:p>
            <a:pPr eaLnBrk="1" hangingPunct="1"/>
            <a:r>
              <a:rPr lang="en-GB" altLang="en-US" sz="2400">
                <a:solidFill>
                  <a:schemeClr val="accent2"/>
                </a:solidFill>
              </a:rPr>
              <a:t>Books</a:t>
            </a:r>
          </a:p>
          <a:p>
            <a:pPr eaLnBrk="1" hangingPunct="1"/>
            <a:r>
              <a:rPr lang="en-GB" altLang="en-US" sz="2400">
                <a:solidFill>
                  <a:schemeClr val="accent2"/>
                </a:solidFill>
              </a:rPr>
              <a:t>Website</a:t>
            </a:r>
          </a:p>
          <a:p>
            <a:pPr eaLnBrk="1" hangingPunct="1"/>
            <a:r>
              <a:rPr lang="en-GB" altLang="en-US" sz="2400">
                <a:solidFill>
                  <a:schemeClr val="accent2"/>
                </a:solidFill>
              </a:rPr>
              <a:t>Wormeries</a:t>
            </a:r>
          </a:p>
          <a:p>
            <a:pPr eaLnBrk="1" hangingPunct="1"/>
            <a:r>
              <a:rPr lang="en-GB" altLang="en-US" sz="2400">
                <a:solidFill>
                  <a:schemeClr val="accent2"/>
                </a:solidFill>
              </a:rPr>
              <a:t>Waste Free Lunches</a:t>
            </a:r>
          </a:p>
          <a:p>
            <a:pPr eaLnBrk="1" hangingPunct="1"/>
            <a:r>
              <a:rPr lang="en-GB" altLang="en-US" sz="2400">
                <a:solidFill>
                  <a:schemeClr val="accent2"/>
                </a:solidFill>
              </a:rPr>
              <a:t>Mascot</a:t>
            </a:r>
          </a:p>
          <a:p>
            <a:pPr eaLnBrk="1" hangingPunct="1"/>
            <a:r>
              <a:rPr lang="en-GB" altLang="en-US" sz="2400">
                <a:solidFill>
                  <a:schemeClr val="accent2"/>
                </a:solidFill>
              </a:rPr>
              <a:t>Internet</a:t>
            </a:r>
          </a:p>
        </p:txBody>
      </p:sp>
      <p:pic>
        <p:nvPicPr>
          <p:cNvPr id="12296" name="Picture 9" descr="0020">
            <a:extLst>
              <a:ext uri="{FF2B5EF4-FFF2-40B4-BE49-F238E27FC236}">
                <a16:creationId xmlns:a16="http://schemas.microsoft.com/office/drawing/2014/main" id="{ED848457-5E8A-731E-4F7C-84838281D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838"/>
            <a:ext cx="42084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BB96277-6FAA-13BE-AF30-409C2C690323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539750" y="620713"/>
            <a:ext cx="65532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WHY IS RUBBISH A PROBLEM?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4C8C2EF2-324F-C258-FBDE-DEFE7E2E9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95288" y="2708275"/>
            <a:ext cx="4038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z="28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GB" altLang="en-US" sz="2800"/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id="{37CD42D5-6FB3-03E2-9863-BF74EA247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20938"/>
            <a:ext cx="3313112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0"/>
              <a:t>?</a:t>
            </a:r>
          </a:p>
        </p:txBody>
      </p:sp>
      <p:sp>
        <p:nvSpPr>
          <p:cNvPr id="13317" name="Text Box 6">
            <a:extLst>
              <a:ext uri="{FF2B5EF4-FFF2-40B4-BE49-F238E27FC236}">
                <a16:creationId xmlns:a16="http://schemas.microsoft.com/office/drawing/2014/main" id="{A768F91E-DCEB-E982-1921-63BC853D6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08275"/>
            <a:ext cx="3313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3318" name="Text Box 7">
            <a:extLst>
              <a:ext uri="{FF2B5EF4-FFF2-40B4-BE49-F238E27FC236}">
                <a16:creationId xmlns:a16="http://schemas.microsoft.com/office/drawing/2014/main" id="{E647DD2A-D179-9E8B-2787-CB0004630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781300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82A3AA0-3FF7-CF63-0524-CFE0AA75863D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539750" y="620713"/>
            <a:ext cx="6562725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en-US" sz="3600" b="1">
                <a:solidFill>
                  <a:schemeClr val="accent2"/>
                </a:solidFill>
                <a:latin typeface="Arial" panose="020B0604020202020204" pitchFamily="34" charset="0"/>
              </a:rPr>
              <a:t>Why should I recycle?</a:t>
            </a:r>
            <a:br>
              <a:rPr lang="en-GB" altLang="en-US" sz="4000" b="1"/>
            </a:br>
            <a:endParaRPr lang="en-GB" altLang="en-US" sz="4000" b="1"/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C98244D5-40A0-44CF-7492-197B40D0A2D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9750" y="1916113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endParaRPr lang="en-GB" altLang="en-US" sz="800" b="1"/>
          </a:p>
          <a:p>
            <a:pPr eaLnBrk="1" hangingPunct="1"/>
            <a:r>
              <a:rPr lang="en-GB" altLang="en-US">
                <a:solidFill>
                  <a:schemeClr val="accent2"/>
                </a:solidFill>
                <a:latin typeface="Arial" panose="020B0604020202020204" pitchFamily="34" charset="0"/>
              </a:rPr>
              <a:t>Saves energy</a:t>
            </a:r>
          </a:p>
          <a:p>
            <a:pPr eaLnBrk="1" hangingPunct="1"/>
            <a:r>
              <a:rPr lang="en-GB" altLang="en-US">
                <a:solidFill>
                  <a:schemeClr val="accent2"/>
                </a:solidFill>
                <a:latin typeface="Arial" panose="020B0604020202020204" pitchFamily="34" charset="0"/>
              </a:rPr>
              <a:t>Requires less transportation </a:t>
            </a:r>
          </a:p>
          <a:p>
            <a:pPr eaLnBrk="1" hangingPunct="1"/>
            <a:r>
              <a:rPr lang="en-GB" altLang="en-US">
                <a:solidFill>
                  <a:schemeClr val="accent2"/>
                </a:solidFill>
                <a:latin typeface="Arial" panose="020B0604020202020204" pitchFamily="34" charset="0"/>
              </a:rPr>
              <a:t>Saves resources</a:t>
            </a:r>
          </a:p>
          <a:p>
            <a:pPr eaLnBrk="1" hangingPunct="1"/>
            <a:r>
              <a:rPr lang="en-GB" altLang="en-US">
                <a:solidFill>
                  <a:schemeClr val="accent2"/>
                </a:solidFill>
                <a:latin typeface="Arial" panose="020B0604020202020204" pitchFamily="34" charset="0"/>
              </a:rPr>
              <a:t>Reduces pollution</a:t>
            </a:r>
          </a:p>
          <a:p>
            <a:pPr eaLnBrk="1" hangingPunct="1"/>
            <a:r>
              <a:rPr lang="en-GB" altLang="en-US">
                <a:solidFill>
                  <a:schemeClr val="accent2"/>
                </a:solidFill>
                <a:latin typeface="Arial" panose="020B0604020202020204" pitchFamily="34" charset="0"/>
              </a:rPr>
              <a:t>Reduces need for landfill sites</a:t>
            </a:r>
          </a:p>
          <a:p>
            <a:pPr eaLnBrk="1" hangingPunct="1"/>
            <a:r>
              <a:rPr lang="en-GB" altLang="en-US">
                <a:solidFill>
                  <a:schemeClr val="accent2"/>
                </a:solidFill>
                <a:latin typeface="Arial" panose="020B0604020202020204" pitchFamily="34" charset="0"/>
              </a:rPr>
              <a:t>Helps wildlife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1C67B76D-684F-5240-7073-54D7B2871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836613"/>
            <a:ext cx="561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5" name="Text Box 5">
            <a:extLst>
              <a:ext uri="{FF2B5EF4-FFF2-40B4-BE49-F238E27FC236}">
                <a16:creationId xmlns:a16="http://schemas.microsoft.com/office/drawing/2014/main" id="{FE765D3C-A9E0-BB02-47C3-F3A7EAB31C4B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547813" y="836613"/>
            <a:ext cx="5256212" cy="57943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Inverlochy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Primary</a:t>
            </a:r>
          </a:p>
        </p:txBody>
      </p:sp>
      <p:pic>
        <p:nvPicPr>
          <p:cNvPr id="3076" name="Picture 7" descr="IMGP0438">
            <a:extLst>
              <a:ext uri="{FF2B5EF4-FFF2-40B4-BE49-F238E27FC236}">
                <a16:creationId xmlns:a16="http://schemas.microsoft.com/office/drawing/2014/main" id="{3F04B1DA-3870-9C6E-BBB6-5D3D0F294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47529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8">
            <a:extLst>
              <a:ext uri="{FF2B5EF4-FFF2-40B4-BE49-F238E27FC236}">
                <a16:creationId xmlns:a16="http://schemas.microsoft.com/office/drawing/2014/main" id="{A556547B-6CD4-5BDB-2731-9B126EBC1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708275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8" name="Text Box 9">
            <a:extLst>
              <a:ext uri="{FF2B5EF4-FFF2-40B4-BE49-F238E27FC236}">
                <a16:creationId xmlns:a16="http://schemas.microsoft.com/office/drawing/2014/main" id="{B5DA6BB5-2AD0-1607-A603-70AB6F5B1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708275"/>
            <a:ext cx="3419475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chemeClr val="accent2"/>
                </a:solidFill>
              </a:rPr>
              <a:t>  Eco-committee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chemeClr val="accent2"/>
                </a:solidFill>
              </a:rPr>
              <a:t>  Staff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chemeClr val="accent2"/>
                </a:solidFill>
              </a:rPr>
              <a:t>  Janny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chemeClr val="accent2"/>
                </a:solidFill>
              </a:rPr>
              <a:t>  Canteen staff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>
            <a:extLst>
              <a:ext uri="{FF2B5EF4-FFF2-40B4-BE49-F238E27FC236}">
                <a16:creationId xmlns:a16="http://schemas.microsoft.com/office/drawing/2014/main" id="{2183E4A3-9DE2-5478-E48C-E13493069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565400"/>
            <a:ext cx="3671887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0">
            <a:extLst>
              <a:ext uri="{FF2B5EF4-FFF2-40B4-BE49-F238E27FC236}">
                <a16:creationId xmlns:a16="http://schemas.microsoft.com/office/drawing/2014/main" id="{A813A25E-742D-6A1E-A70F-2B978B190D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95513" y="617538"/>
            <a:ext cx="3633787" cy="57943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 Audit Meeting</a:t>
            </a:r>
          </a:p>
        </p:txBody>
      </p:sp>
      <p:sp>
        <p:nvSpPr>
          <p:cNvPr id="4100" name="Text Box 11">
            <a:extLst>
              <a:ext uri="{FF2B5EF4-FFF2-40B4-BE49-F238E27FC236}">
                <a16:creationId xmlns:a16="http://schemas.microsoft.com/office/drawing/2014/main" id="{01F54951-30A1-6FCE-9A39-80CA10AED1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36838"/>
            <a:ext cx="4824412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Id work area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Boxes for canteen staff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Bins all empty on day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Bin audit and tick sheet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Numbers of pupils on day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All waste &amp; recycling bins empty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F73A8CB2-9C01-F7B0-A158-549AB2BC54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95513" y="617538"/>
            <a:ext cx="2957512" cy="57943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Kit for the Day</a:t>
            </a: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0F132397-8D7F-BC17-41B5-5095F1399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4824412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Gloves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Aprons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Scales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Boxes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Clear bags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Litter picker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Recording sheets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Clipboard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Stickers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400">
              <a:solidFill>
                <a:schemeClr val="accent2"/>
              </a:solidFill>
            </a:endParaRPr>
          </a:p>
        </p:txBody>
      </p:sp>
      <p:pic>
        <p:nvPicPr>
          <p:cNvPr id="5124" name="Picture 8" descr="IMGP0452">
            <a:extLst>
              <a:ext uri="{FF2B5EF4-FFF2-40B4-BE49-F238E27FC236}">
                <a16:creationId xmlns:a16="http://schemas.microsoft.com/office/drawing/2014/main" id="{DA3CD141-AC77-433E-1F34-EF632F0D2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492375"/>
            <a:ext cx="4897438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BA4027E-A1E8-8FAD-DE0B-8BF10DFDAE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95513" y="617538"/>
            <a:ext cx="2325687" cy="57943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 the Day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3D8BFBAC-01F7-7D96-A197-EE7ACE510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4824412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400">
              <a:solidFill>
                <a:schemeClr val="accent2"/>
              </a:solidFill>
            </a:endParaRPr>
          </a:p>
        </p:txBody>
      </p:sp>
      <p:pic>
        <p:nvPicPr>
          <p:cNvPr id="6148" name="Picture 11" descr="IMGP0431">
            <a:extLst>
              <a:ext uri="{FF2B5EF4-FFF2-40B4-BE49-F238E27FC236}">
                <a16:creationId xmlns:a16="http://schemas.microsoft.com/office/drawing/2014/main" id="{6C9970DE-CD09-411C-5DDF-CFEE3B499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563813"/>
            <a:ext cx="417671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2">
            <a:extLst>
              <a:ext uri="{FF2B5EF4-FFF2-40B4-BE49-F238E27FC236}">
                <a16:creationId xmlns:a16="http://schemas.microsoft.com/office/drawing/2014/main" id="{2321D35C-4BCD-A58D-56E0-9287071EA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708275"/>
            <a:ext cx="316865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Don’t have two many kids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2/3 Adults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Task rota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Organised work area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Lots of patience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00311DD-2001-3B26-DCAA-44999CE4F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95513" y="617538"/>
            <a:ext cx="2460930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 the Day </a:t>
            </a:r>
          </a:p>
        </p:txBody>
      </p:sp>
      <p:pic>
        <p:nvPicPr>
          <p:cNvPr id="7175" name="Picture 13" descr="bins of waste">
            <a:extLst>
              <a:ext uri="{FF2B5EF4-FFF2-40B4-BE49-F238E27FC236}">
                <a16:creationId xmlns:a16="http://schemas.microsoft.com/office/drawing/2014/main" id="{D514A5FB-8C24-BA29-D0D7-DCC774B868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92375"/>
            <a:ext cx="41052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7D9AFF21-269F-9E5D-B2DA-F0AF91B70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4824412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400">
              <a:solidFill>
                <a:schemeClr val="accent2"/>
              </a:solidFill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ED204982-6915-F711-DEC5-6642A26EB7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141663"/>
            <a:ext cx="316865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Collect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Sort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Weigh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Record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4696F14B-A7FA-EF5C-BFFD-9799DB33C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781300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6D5A1DE4-DE04-BA38-E449-6FE203C62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A1F02717-AD70-FE71-DE1C-DA15FADD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4824412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400">
              <a:solidFill>
                <a:schemeClr val="accent2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59A8CB3-4249-75DD-BB1B-BF12EA2DD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95513" y="617538"/>
            <a:ext cx="3257623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b="1" kern="1200" dirty="0">
                <a:solidFill>
                  <a:schemeClr val="accent2"/>
                </a:solidFill>
                <a:ea typeface="+mn-ea"/>
                <a:cs typeface="+mn-cs"/>
              </a:rPr>
              <a:t>Later i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 the Day</a:t>
            </a:r>
          </a:p>
        </p:txBody>
      </p:sp>
      <p:pic>
        <p:nvPicPr>
          <p:cNvPr id="8199" name="Picture 12" descr="school classroom">
            <a:extLst>
              <a:ext uri="{FF2B5EF4-FFF2-40B4-BE49-F238E27FC236}">
                <a16:creationId xmlns:a16="http://schemas.microsoft.com/office/drawing/2014/main" id="{96BFDB5B-DD67-44B8-E91C-405BD8A43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65400"/>
            <a:ext cx="4176713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>
            <a:extLst>
              <a:ext uri="{FF2B5EF4-FFF2-40B4-BE49-F238E27FC236}">
                <a16:creationId xmlns:a16="http://schemas.microsoft.com/office/drawing/2014/main" id="{80467481-9A90-46FF-957B-05BD221A5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708275"/>
            <a:ext cx="31686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solidFill>
                  <a:schemeClr val="accent2"/>
                </a:solidFill>
              </a:rPr>
              <a:t>Kitchen waste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solidFill>
                  <a:schemeClr val="accent2"/>
                </a:solidFill>
              </a:rPr>
              <a:t>Packed lunch waste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solidFill>
                  <a:schemeClr val="accent2"/>
                </a:solidFill>
              </a:rPr>
              <a:t>School dinner waste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solidFill>
                  <a:schemeClr val="accent2"/>
                </a:solidFill>
              </a:rPr>
              <a:t>External bins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solidFill>
                  <a:schemeClr val="accent2"/>
                </a:solidFill>
              </a:rPr>
              <a:t>Internal bins</a:t>
            </a:r>
          </a:p>
        </p:txBody>
      </p:sp>
      <p:sp>
        <p:nvSpPr>
          <p:cNvPr id="8197" name="Text Box 7">
            <a:extLst>
              <a:ext uri="{FF2B5EF4-FFF2-40B4-BE49-F238E27FC236}">
                <a16:creationId xmlns:a16="http://schemas.microsoft.com/office/drawing/2014/main" id="{CE189267-2B0E-F6D6-BEB8-7CEDB58D0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781300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198" name="Rectangle 11">
            <a:extLst>
              <a:ext uri="{FF2B5EF4-FFF2-40B4-BE49-F238E27FC236}">
                <a16:creationId xmlns:a16="http://schemas.microsoft.com/office/drawing/2014/main" id="{413A4BE4-A690-3571-B457-CF5F66C82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4944EC0-A47C-A1F9-7F45-1B28A38082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6013" y="620713"/>
            <a:ext cx="5078412" cy="57943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Collect, Sort, Weigh (Dry)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3F7B2417-DB7E-BFC4-5710-3AEB3B89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4824412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400">
              <a:solidFill>
                <a:schemeClr val="accent2"/>
              </a:solidFill>
            </a:endParaRP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5B9B7B7D-47FA-33A9-7574-8AA7303ED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781300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221" name="Rectangle 6">
            <a:extLst>
              <a:ext uri="{FF2B5EF4-FFF2-40B4-BE49-F238E27FC236}">
                <a16:creationId xmlns:a16="http://schemas.microsoft.com/office/drawing/2014/main" id="{85993EEB-5A1D-27F6-A299-57010E1A1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Text Box 8">
            <a:extLst>
              <a:ext uri="{FF2B5EF4-FFF2-40B4-BE49-F238E27FC236}">
                <a16:creationId xmlns:a16="http://schemas.microsoft.com/office/drawing/2014/main" id="{D53131C0-39EA-A230-B10F-DFF02C159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636838"/>
            <a:ext cx="3097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223" name="Text Box 9">
            <a:extLst>
              <a:ext uri="{FF2B5EF4-FFF2-40B4-BE49-F238E27FC236}">
                <a16:creationId xmlns:a16="http://schemas.microsoft.com/office/drawing/2014/main" id="{CE4A7BEA-5A87-F725-1737-B0AB07E55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0938"/>
            <a:ext cx="5616575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u="sng">
                <a:solidFill>
                  <a:schemeClr val="accent2"/>
                </a:solidFill>
              </a:rPr>
              <a:t>Dry Recyclate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Depends on what is being collected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One pile for each area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Sort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Weigh in tared box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Record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C5C097C-5437-B760-39C6-7AC584BE85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6013" y="620713"/>
            <a:ext cx="5549900" cy="57943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Collect, Sort, Weigh (Mixed)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912E4840-0F10-9EF8-D215-3377D2CE7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4824412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400">
              <a:solidFill>
                <a:schemeClr val="accent2"/>
              </a:solidFill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35E7D044-9BF4-E685-1BBA-219916A14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205038"/>
            <a:ext cx="51117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u="sng">
                <a:solidFill>
                  <a:schemeClr val="accent2"/>
                </a:solidFill>
              </a:rPr>
              <a:t>Residual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Messy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Bag and label each bin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Sort into bagged boxes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Tare scales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Weigh and record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Don’t forget liquid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FD0CB1AE-3E35-4ADF-25ED-DC02C1D64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781300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D758DDDE-0E18-94FE-E8EF-089CD2BA6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F96AC117-D7E9-09F0-8AA0-6A5312302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636838"/>
            <a:ext cx="3097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Highland Council Corporate Template">
  <a:themeElements>
    <a:clrScheme name="Highland Council Corporate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ighland Council Corporate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ighland Council Corporate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land Council Corporate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land Council Corporate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land Council Corporate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land Council Corpora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land Council Corpora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land Council Corpora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3890</TotalTime>
  <Words>472</Words>
  <Application>Microsoft Office PowerPoint</Application>
  <PresentationFormat>On-screen Show (4:3)</PresentationFormat>
  <Paragraphs>116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Highland Council Corporate Template</vt:lpstr>
      <vt:lpstr>Schools Waste Audit</vt:lpstr>
      <vt:lpstr>Inverlochy Primary</vt:lpstr>
      <vt:lpstr>Pre Audit Meeting</vt:lpstr>
      <vt:lpstr>Kit for the Day</vt:lpstr>
      <vt:lpstr>On the Day</vt:lpstr>
      <vt:lpstr>On the Day </vt:lpstr>
      <vt:lpstr>Later in the Day</vt:lpstr>
      <vt:lpstr>Collect, Sort, Weigh (Dry)</vt:lpstr>
      <vt:lpstr>Collect, Sort, Weigh (Mixed)</vt:lpstr>
      <vt:lpstr>Recording and Feedback</vt:lpstr>
      <vt:lpstr>Resources</vt:lpstr>
      <vt:lpstr>WHY IS RUBBISH A PROBLEM?</vt:lpstr>
      <vt:lpstr>Why should I recycle? </vt:lpstr>
    </vt:vector>
  </TitlesOfParts>
  <Company>Fujitsu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Ann Sales</dc:creator>
  <cp:lastModifiedBy>Andy Laing (Improvement and Performance)</cp:lastModifiedBy>
  <cp:revision>64</cp:revision>
  <dcterms:created xsi:type="dcterms:W3CDTF">2006-03-22T14:29:53Z</dcterms:created>
  <dcterms:modified xsi:type="dcterms:W3CDTF">2025-10-14T10:26:55Z</dcterms:modified>
</cp:coreProperties>
</file>