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13"/>
  </p:notesMasterIdLst>
  <p:handoutMasterIdLst>
    <p:handoutMasterId r:id="rId14"/>
  </p:handoutMasterIdLst>
  <p:sldIdLst>
    <p:sldId id="338" r:id="rId5"/>
    <p:sldId id="349" r:id="rId6"/>
    <p:sldId id="352" r:id="rId7"/>
    <p:sldId id="344" r:id="rId8"/>
    <p:sldId id="351" r:id="rId9"/>
    <p:sldId id="334" r:id="rId10"/>
    <p:sldId id="342" r:id="rId11"/>
    <p:sldId id="350" r:id="rId12"/>
  </p:sldIdLst>
  <p:sldSz cx="9144000" cy="6858000" type="screen4x3"/>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92F92"/>
    <a:srgbClr val="2F7C3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735" autoAdjust="0"/>
    <p:restoredTop sz="94660"/>
  </p:normalViewPr>
  <p:slideViewPr>
    <p:cSldViewPr>
      <p:cViewPr varScale="1">
        <p:scale>
          <a:sx n="105" d="100"/>
          <a:sy n="105" d="100"/>
        </p:scale>
        <p:origin x="2076" y="-1134"/>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presProps" Target="pres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7636" y="0"/>
            <a:ext cx="2951163" cy="497126"/>
          </a:xfrm>
          <a:prstGeom prst="rect">
            <a:avLst/>
          </a:prstGeom>
        </p:spPr>
        <p:txBody>
          <a:bodyPr vert="horz" lIns="91440" tIns="45720" rIns="91440" bIns="45720" rtlCol="0"/>
          <a:lstStyle>
            <a:lvl1pPr algn="r">
              <a:defRPr sz="1200"/>
            </a:lvl1pPr>
          </a:lstStyle>
          <a:p>
            <a:fld id="{F53DE6A9-B5E9-490D-B889-1CC33586F091}" type="datetimeFigureOut">
              <a:rPr lang="en-GB" smtClean="0"/>
              <a:t>06/08/2025</a:t>
            </a:fld>
            <a:endParaRPr lang="en-GB" dirty="0"/>
          </a:p>
        </p:txBody>
      </p:sp>
      <p:sp>
        <p:nvSpPr>
          <p:cNvPr id="4" name="Footer Placeholder 3"/>
          <p:cNvSpPr>
            <a:spLocks noGrp="1"/>
          </p:cNvSpPr>
          <p:nvPr>
            <p:ph type="ftr" sz="quarter" idx="2"/>
          </p:nvPr>
        </p:nvSpPr>
        <p:spPr>
          <a:xfrm>
            <a:off x="0" y="9443662"/>
            <a:ext cx="2951163" cy="497126"/>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7636" y="9443662"/>
            <a:ext cx="2951163" cy="497126"/>
          </a:xfrm>
          <a:prstGeom prst="rect">
            <a:avLst/>
          </a:prstGeom>
        </p:spPr>
        <p:txBody>
          <a:bodyPr vert="horz" lIns="91440" tIns="45720" rIns="91440" bIns="45720" rtlCol="0" anchor="b"/>
          <a:lstStyle>
            <a:lvl1pPr algn="r">
              <a:defRPr sz="1200"/>
            </a:lvl1pPr>
          </a:lstStyle>
          <a:p>
            <a:fld id="{7D865D1D-29FC-47E2-A574-DEFA3174C723}" type="slidenum">
              <a:rPr lang="en-GB" smtClean="0"/>
              <a:t>‹#›</a:t>
            </a:fld>
            <a:endParaRPr lang="en-GB" dirty="0"/>
          </a:p>
        </p:txBody>
      </p:sp>
      <p:sp>
        <p:nvSpPr>
          <p:cNvPr id="6" name="hc" descr="OFFICIAL"/>
          <p:cNvSpPr txBox="1"/>
          <p:nvPr/>
        </p:nvSpPr>
        <p:spPr>
          <a:xfrm>
            <a:off x="0" y="0"/>
            <a:ext cx="6810375" cy="246221"/>
          </a:xfrm>
          <a:prstGeom prst="rect">
            <a:avLst/>
          </a:prstGeom>
          <a:noFill/>
        </p:spPr>
        <p:txBody>
          <a:bodyPr vert="horz" rtlCol="0">
            <a:spAutoFit/>
          </a:bodyPr>
          <a:lstStyle/>
          <a:p>
            <a:pPr algn="ctr"/>
            <a:r>
              <a:rPr lang="en-GB" sz="1000" b="1" dirty="0">
                <a:solidFill>
                  <a:srgbClr val="000000"/>
                </a:solidFill>
                <a:latin typeface="arial"/>
              </a:rPr>
              <a:t>OFFICIAL</a:t>
            </a:r>
          </a:p>
        </p:txBody>
      </p:sp>
      <p:sp>
        <p:nvSpPr>
          <p:cNvPr id="7" name="fc" descr="OFFICIAL"/>
          <p:cNvSpPr txBox="1"/>
          <p:nvPr/>
        </p:nvSpPr>
        <p:spPr>
          <a:xfrm>
            <a:off x="0" y="9569669"/>
            <a:ext cx="6810375" cy="246221"/>
          </a:xfrm>
          <a:prstGeom prst="rect">
            <a:avLst/>
          </a:prstGeom>
          <a:noFill/>
        </p:spPr>
        <p:txBody>
          <a:bodyPr vert="horz" rtlCol="0">
            <a:spAutoFit/>
          </a:bodyPr>
          <a:lstStyle/>
          <a:p>
            <a:pPr algn="ctr"/>
            <a:r>
              <a:rPr lang="en-GB" sz="1000" b="1" dirty="0">
                <a:solidFill>
                  <a:srgbClr val="000000"/>
                </a:solidFill>
                <a:latin typeface="arial"/>
              </a:rPr>
              <a:t>OFFICIAL</a:t>
            </a:r>
          </a:p>
        </p:txBody>
      </p:sp>
    </p:spTree>
    <p:extLst>
      <p:ext uri="{BB962C8B-B14F-4D97-AF65-F5344CB8AC3E}">
        <p14:creationId xmlns:p14="http://schemas.microsoft.com/office/powerpoint/2010/main" val="25301886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7636" y="0"/>
            <a:ext cx="2951163" cy="497126"/>
          </a:xfrm>
          <a:prstGeom prst="rect">
            <a:avLst/>
          </a:prstGeom>
        </p:spPr>
        <p:txBody>
          <a:bodyPr vert="horz" lIns="91440" tIns="45720" rIns="91440" bIns="45720" rtlCol="0"/>
          <a:lstStyle>
            <a:lvl1pPr algn="r">
              <a:defRPr sz="1200"/>
            </a:lvl1pPr>
          </a:lstStyle>
          <a:p>
            <a:fld id="{81DE036E-460B-4C1D-A880-EABA5EF82C50}" type="datetimeFigureOut">
              <a:rPr lang="en-GB" smtClean="0"/>
              <a:t>06/08/2025</a:t>
            </a:fld>
            <a:endParaRPr lang="en-GB" dirty="0"/>
          </a:p>
        </p:txBody>
      </p:sp>
      <p:sp>
        <p:nvSpPr>
          <p:cNvPr id="4" name="Slide Image Placeholder 3"/>
          <p:cNvSpPr>
            <a:spLocks noGrp="1" noRot="1" noChangeAspect="1"/>
          </p:cNvSpPr>
          <p:nvPr>
            <p:ph type="sldImg" idx="2"/>
          </p:nvPr>
        </p:nvSpPr>
        <p:spPr>
          <a:xfrm>
            <a:off x="920750" y="746125"/>
            <a:ext cx="4968875" cy="372745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1038" y="4722694"/>
            <a:ext cx="5448300" cy="447413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3662"/>
            <a:ext cx="2951163" cy="497126"/>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7636" y="9443662"/>
            <a:ext cx="2951163" cy="497126"/>
          </a:xfrm>
          <a:prstGeom prst="rect">
            <a:avLst/>
          </a:prstGeom>
        </p:spPr>
        <p:txBody>
          <a:bodyPr vert="horz" lIns="91440" tIns="45720" rIns="91440" bIns="45720" rtlCol="0" anchor="b"/>
          <a:lstStyle>
            <a:lvl1pPr algn="r">
              <a:defRPr sz="1200"/>
            </a:lvl1pPr>
          </a:lstStyle>
          <a:p>
            <a:fld id="{7427AA53-D485-48C4-A1C3-631D24EF3759}" type="slidenum">
              <a:rPr lang="en-GB" smtClean="0"/>
              <a:t>‹#›</a:t>
            </a:fld>
            <a:endParaRPr lang="en-GB" dirty="0"/>
          </a:p>
        </p:txBody>
      </p:sp>
      <p:sp>
        <p:nvSpPr>
          <p:cNvPr id="8" name="hc" descr="OFFICIAL"/>
          <p:cNvSpPr txBox="1"/>
          <p:nvPr/>
        </p:nvSpPr>
        <p:spPr>
          <a:xfrm>
            <a:off x="0" y="0"/>
            <a:ext cx="6810375" cy="246221"/>
          </a:xfrm>
          <a:prstGeom prst="rect">
            <a:avLst/>
          </a:prstGeom>
          <a:noFill/>
        </p:spPr>
        <p:txBody>
          <a:bodyPr vert="horz" rtlCol="0">
            <a:spAutoFit/>
          </a:bodyPr>
          <a:lstStyle/>
          <a:p>
            <a:pPr algn="ctr"/>
            <a:r>
              <a:rPr lang="en-GB" sz="1000" b="1" i="0" u="none" baseline="0" dirty="0">
                <a:solidFill>
                  <a:srgbClr val="000000"/>
                </a:solidFill>
                <a:latin typeface="arial"/>
              </a:rPr>
              <a:t>OFFICIAL</a:t>
            </a:r>
          </a:p>
        </p:txBody>
      </p:sp>
      <p:sp>
        <p:nvSpPr>
          <p:cNvPr id="9" name="fc" descr="OFFICIAL"/>
          <p:cNvSpPr txBox="1"/>
          <p:nvPr/>
        </p:nvSpPr>
        <p:spPr>
          <a:xfrm>
            <a:off x="0" y="9569669"/>
            <a:ext cx="6810375" cy="246221"/>
          </a:xfrm>
          <a:prstGeom prst="rect">
            <a:avLst/>
          </a:prstGeom>
          <a:noFill/>
        </p:spPr>
        <p:txBody>
          <a:bodyPr vert="horz" rtlCol="0">
            <a:spAutoFit/>
          </a:bodyPr>
          <a:lstStyle/>
          <a:p>
            <a:pPr algn="ctr"/>
            <a:r>
              <a:rPr lang="en-GB" sz="1000" b="1" i="0" u="none" baseline="0" dirty="0">
                <a:solidFill>
                  <a:srgbClr val="000000"/>
                </a:solidFill>
                <a:latin typeface="arial"/>
              </a:rPr>
              <a:t>OFFICIAL</a:t>
            </a:r>
          </a:p>
        </p:txBody>
      </p:sp>
    </p:spTree>
    <p:extLst>
      <p:ext uri="{BB962C8B-B14F-4D97-AF65-F5344CB8AC3E}">
        <p14:creationId xmlns:p14="http://schemas.microsoft.com/office/powerpoint/2010/main" val="3614943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2</a:t>
            </a:fld>
            <a:endParaRPr lang="en-GB" dirty="0"/>
          </a:p>
        </p:txBody>
      </p:sp>
    </p:spTree>
    <p:extLst>
      <p:ext uri="{BB962C8B-B14F-4D97-AF65-F5344CB8AC3E}">
        <p14:creationId xmlns:p14="http://schemas.microsoft.com/office/powerpoint/2010/main" val="26805539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3</a:t>
            </a:fld>
            <a:endParaRPr lang="en-GB" dirty="0"/>
          </a:p>
        </p:txBody>
      </p:sp>
    </p:spTree>
    <p:extLst>
      <p:ext uri="{BB962C8B-B14F-4D97-AF65-F5344CB8AC3E}">
        <p14:creationId xmlns:p14="http://schemas.microsoft.com/office/powerpoint/2010/main" val="42285904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4</a:t>
            </a:fld>
            <a:endParaRPr lang="en-GB" dirty="0"/>
          </a:p>
        </p:txBody>
      </p:sp>
    </p:spTree>
    <p:extLst>
      <p:ext uri="{BB962C8B-B14F-4D97-AF65-F5344CB8AC3E}">
        <p14:creationId xmlns:p14="http://schemas.microsoft.com/office/powerpoint/2010/main" val="41719650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5</a:t>
            </a:fld>
            <a:endParaRPr lang="en-GB" dirty="0"/>
          </a:p>
        </p:txBody>
      </p:sp>
    </p:spTree>
    <p:extLst>
      <p:ext uri="{BB962C8B-B14F-4D97-AF65-F5344CB8AC3E}">
        <p14:creationId xmlns:p14="http://schemas.microsoft.com/office/powerpoint/2010/main" val="31800768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6</a:t>
            </a:fld>
            <a:endParaRPr lang="en-GB" dirty="0"/>
          </a:p>
        </p:txBody>
      </p:sp>
    </p:spTree>
    <p:extLst>
      <p:ext uri="{BB962C8B-B14F-4D97-AF65-F5344CB8AC3E}">
        <p14:creationId xmlns:p14="http://schemas.microsoft.com/office/powerpoint/2010/main" val="953275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7</a:t>
            </a:fld>
            <a:endParaRPr lang="en-GB" dirty="0"/>
          </a:p>
        </p:txBody>
      </p:sp>
    </p:spTree>
    <p:extLst>
      <p:ext uri="{BB962C8B-B14F-4D97-AF65-F5344CB8AC3E}">
        <p14:creationId xmlns:p14="http://schemas.microsoft.com/office/powerpoint/2010/main" val="34950095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Think back to income and expenditure slides…..</a:t>
            </a:r>
          </a:p>
        </p:txBody>
      </p:sp>
      <p:sp>
        <p:nvSpPr>
          <p:cNvPr id="4" name="Slide Number Placeholder 3"/>
          <p:cNvSpPr>
            <a:spLocks noGrp="1"/>
          </p:cNvSpPr>
          <p:nvPr>
            <p:ph type="sldNum" sz="quarter" idx="5"/>
          </p:nvPr>
        </p:nvSpPr>
        <p:spPr/>
        <p:txBody>
          <a:bodyPr/>
          <a:lstStyle/>
          <a:p>
            <a:fld id="{7427AA53-D485-48C4-A1C3-631D24EF3759}" type="slidenum">
              <a:rPr lang="en-GB" smtClean="0"/>
              <a:t>8</a:t>
            </a:fld>
            <a:endParaRPr lang="en-GB" dirty="0"/>
          </a:p>
        </p:txBody>
      </p:sp>
    </p:spTree>
    <p:extLst>
      <p:ext uri="{BB962C8B-B14F-4D97-AF65-F5344CB8AC3E}">
        <p14:creationId xmlns:p14="http://schemas.microsoft.com/office/powerpoint/2010/main" val="37501792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9209267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Layout + Sub-title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772816"/>
            <a:ext cx="3744416"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
        <p:nvSpPr>
          <p:cNvPr id="7" name="Content Placeholder 2"/>
          <p:cNvSpPr>
            <a:spLocks noGrp="1"/>
          </p:cNvSpPr>
          <p:nvPr>
            <p:ph idx="11" hasCustomPrompt="1"/>
          </p:nvPr>
        </p:nvSpPr>
        <p:spPr>
          <a:xfrm>
            <a:off x="4644008" y="1772816"/>
            <a:ext cx="3744416"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357237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 Layout + Sub-title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2348880"/>
            <a:ext cx="3744416"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
        <p:nvSpPr>
          <p:cNvPr id="7" name="Content Placeholder 2"/>
          <p:cNvSpPr>
            <a:spLocks noGrp="1"/>
          </p:cNvSpPr>
          <p:nvPr>
            <p:ph idx="11" hasCustomPrompt="1"/>
          </p:nvPr>
        </p:nvSpPr>
        <p:spPr>
          <a:xfrm>
            <a:off x="4644008" y="2348880"/>
            <a:ext cx="3744416"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0394863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and Caption">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843607" y="548680"/>
            <a:ext cx="2648273" cy="1162050"/>
          </a:xfrm>
          <a:prstGeom prst="rect">
            <a:avLst/>
          </a:prstGeom>
        </p:spPr>
        <p:txBody>
          <a:bodyPr anchor="b"/>
          <a:lstStyle>
            <a:lvl1pPr algn="l">
              <a:defRPr sz="2400" b="1">
                <a:latin typeface="Ebrima" panose="02000000000000000000" pitchFamily="2" charset="0"/>
                <a:ea typeface="Ebrima" panose="02000000000000000000" pitchFamily="2" charset="0"/>
                <a:cs typeface="Ebrima" panose="02000000000000000000" pitchFamily="2" charset="0"/>
              </a:defRPr>
            </a:lvl1pPr>
          </a:lstStyle>
          <a:p>
            <a:r>
              <a:rPr lang="en-US" dirty="0"/>
              <a:t>Click to edit caption title </a:t>
            </a:r>
            <a:endParaRPr lang="en-GB" dirty="0"/>
          </a:p>
        </p:txBody>
      </p:sp>
      <p:sp>
        <p:nvSpPr>
          <p:cNvPr id="4" name="Content Placeholder 2"/>
          <p:cNvSpPr>
            <a:spLocks noGrp="1"/>
          </p:cNvSpPr>
          <p:nvPr>
            <p:ph idx="1"/>
          </p:nvPr>
        </p:nvSpPr>
        <p:spPr>
          <a:xfrm>
            <a:off x="3635896" y="548680"/>
            <a:ext cx="4762872" cy="5853113"/>
          </a:xfrm>
          <a:prstGeom prst="rect">
            <a:avLst/>
          </a:prstGeom>
        </p:spPr>
        <p:txBody>
          <a:bodyPr/>
          <a:lstStyle>
            <a:lvl1pPr>
              <a:defRPr sz="2800">
                <a:latin typeface="Ebrima" panose="02000000000000000000" pitchFamily="2" charset="0"/>
                <a:ea typeface="Ebrima" panose="02000000000000000000" pitchFamily="2" charset="0"/>
                <a:cs typeface="Ebrima" panose="02000000000000000000" pitchFamily="2" charset="0"/>
              </a:defRPr>
            </a:lvl1pPr>
            <a:lvl2pPr>
              <a:defRPr sz="24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1800">
                <a:latin typeface="Ebrima" panose="02000000000000000000" pitchFamily="2" charset="0"/>
                <a:ea typeface="Ebrima" panose="02000000000000000000" pitchFamily="2" charset="0"/>
                <a:cs typeface="Ebrima" panose="02000000000000000000" pitchFamily="2" charset="0"/>
              </a:defRPr>
            </a:lvl4pPr>
            <a:lvl5pPr>
              <a:defRPr sz="1800">
                <a:latin typeface="Ebrima" panose="02000000000000000000" pitchFamily="2" charset="0"/>
                <a:ea typeface="Ebrima" panose="02000000000000000000" pitchFamily="2" charset="0"/>
                <a:cs typeface="Ebrima" panose="02000000000000000000" pitchFamily="2" charset="0"/>
              </a:defRPr>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5" name="Text Placeholder 3"/>
          <p:cNvSpPr>
            <a:spLocks noGrp="1"/>
          </p:cNvSpPr>
          <p:nvPr>
            <p:ph type="body" sz="half" idx="2" hasCustomPrompt="1"/>
          </p:nvPr>
        </p:nvSpPr>
        <p:spPr>
          <a:xfrm>
            <a:off x="843607" y="1710730"/>
            <a:ext cx="2648273" cy="4691063"/>
          </a:xfrm>
          <a:prstGeom prst="rect">
            <a:avLst/>
          </a:prstGeom>
        </p:spPr>
        <p:txBody>
          <a:bodyPr/>
          <a:lstStyle>
            <a:lvl1pPr marL="0" indent="0">
              <a:buNone/>
              <a:defRPr sz="1800" baseline="0">
                <a:latin typeface="Ebrima" panose="02000000000000000000" pitchFamily="2" charset="0"/>
                <a:ea typeface="Ebrima" panose="02000000000000000000" pitchFamily="2" charset="0"/>
                <a:cs typeface="Ebrima" panose="02000000000000000000"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body text</a:t>
            </a:r>
          </a:p>
        </p:txBody>
      </p:sp>
    </p:spTree>
    <p:extLst>
      <p:ext uri="{BB962C8B-B14F-4D97-AF65-F5344CB8AC3E}">
        <p14:creationId xmlns:p14="http://schemas.microsoft.com/office/powerpoint/2010/main" val="57426882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792288" y="5153744"/>
            <a:ext cx="5486400" cy="566738"/>
          </a:xfrm>
          <a:prstGeom prst="rect">
            <a:avLst/>
          </a:prstGeom>
        </p:spPr>
        <p:txBody>
          <a:bodyPr anchor="b"/>
          <a:lstStyle>
            <a:lvl1pPr algn="l">
              <a:defRPr sz="2400" b="1">
                <a:latin typeface="Ebrima" panose="02000000000000000000" pitchFamily="2" charset="0"/>
                <a:ea typeface="Ebrima" panose="02000000000000000000" pitchFamily="2" charset="0"/>
                <a:cs typeface="Ebrima" panose="02000000000000000000" pitchFamily="2" charset="0"/>
              </a:defRPr>
            </a:lvl1pPr>
          </a:lstStyle>
          <a:p>
            <a:r>
              <a:rPr lang="en-US" dirty="0"/>
              <a:t>Click to edit photo title</a:t>
            </a:r>
            <a:endParaRPr lang="en-GB" dirty="0"/>
          </a:p>
        </p:txBody>
      </p:sp>
      <p:sp>
        <p:nvSpPr>
          <p:cNvPr id="4" name="Picture Placeholder 2"/>
          <p:cNvSpPr>
            <a:spLocks noGrp="1"/>
          </p:cNvSpPr>
          <p:nvPr>
            <p:ph type="pic" idx="1"/>
          </p:nvPr>
        </p:nvSpPr>
        <p:spPr>
          <a:xfrm>
            <a:off x="1792288" y="612774"/>
            <a:ext cx="5486400" cy="4472409"/>
          </a:xfrm>
          <a:prstGeom prst="rect">
            <a:avLst/>
          </a:prstGeom>
        </p:spPr>
        <p:txBody>
          <a:bodyPr/>
          <a:lstStyle>
            <a:lvl1pPr marL="0" indent="0">
              <a:buNone/>
              <a:defRPr sz="3200">
                <a:latin typeface="Ebrima" panose="02000000000000000000" pitchFamily="2" charset="0"/>
                <a:ea typeface="Ebrima" panose="02000000000000000000" pitchFamily="2" charset="0"/>
                <a:cs typeface="Ebrima" panose="02000000000000000000" pitchFamily="2" charset="0"/>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5" name="Text Placeholder 3"/>
          <p:cNvSpPr>
            <a:spLocks noGrp="1"/>
          </p:cNvSpPr>
          <p:nvPr>
            <p:ph type="body" sz="half" idx="2" hasCustomPrompt="1"/>
          </p:nvPr>
        </p:nvSpPr>
        <p:spPr>
          <a:xfrm>
            <a:off x="1792288" y="5720482"/>
            <a:ext cx="5486400" cy="876870"/>
          </a:xfrm>
          <a:prstGeom prst="rect">
            <a:avLst/>
          </a:prstGeom>
        </p:spPr>
        <p:txBody>
          <a:bodyPr/>
          <a:lstStyle>
            <a:lvl1pPr marL="0" indent="0">
              <a:buNone/>
              <a:defRPr sz="1800" baseline="0">
                <a:latin typeface="Ebrima" panose="02000000000000000000" pitchFamily="2" charset="0"/>
                <a:ea typeface="Ebrima" panose="02000000000000000000" pitchFamily="2" charset="0"/>
                <a:cs typeface="Ebrima" panose="02000000000000000000" pitchFamily="2" charset="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photo description</a:t>
            </a:r>
          </a:p>
        </p:txBody>
      </p:sp>
    </p:spTree>
    <p:extLst>
      <p:ext uri="{BB962C8B-B14F-4D97-AF65-F5344CB8AC3E}">
        <p14:creationId xmlns:p14="http://schemas.microsoft.com/office/powerpoint/2010/main" val="1892344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 Line 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cxnSp>
        <p:nvCxnSpPr>
          <p:cNvPr id="3" name="Straight Connector 2"/>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92211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 Line Title only">
    <p:spTree>
      <p:nvGrpSpPr>
        <p:cNvPr id="1" name=""/>
        <p:cNvGrpSpPr/>
        <p:nvPr/>
      </p:nvGrpSpPr>
      <p:grpSpPr>
        <a:xfrm>
          <a:off x="0" y="0"/>
          <a:ext cx="0" cy="0"/>
          <a:chOff x="0" y="0"/>
          <a:chExt cx="0" cy="0"/>
        </a:xfrm>
      </p:grpSpPr>
      <p:sp>
        <p:nvSpPr>
          <p:cNvPr id="4"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cxnSp>
        <p:nvCxnSpPr>
          <p:cNvPr id="5" name="Straight Connector 4"/>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355676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1 line title">
    <p:spTree>
      <p:nvGrpSpPr>
        <p:cNvPr id="1" name=""/>
        <p:cNvGrpSpPr/>
        <p:nvPr/>
      </p:nvGrpSpPr>
      <p:grpSpPr>
        <a:xfrm>
          <a:off x="0" y="0"/>
          <a:ext cx="0" cy="0"/>
          <a:chOff x="0" y="0"/>
          <a:chExt cx="0" cy="0"/>
        </a:xfrm>
      </p:grpSpPr>
      <p:cxnSp>
        <p:nvCxnSpPr>
          <p:cNvPr id="3" name="Straight Connector 2"/>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 </a:t>
            </a:r>
            <a:endParaRPr lang="en-GB" dirty="0"/>
          </a:p>
        </p:txBody>
      </p:sp>
      <p:sp>
        <p:nvSpPr>
          <p:cNvPr id="6" name="Content Placeholder 2"/>
          <p:cNvSpPr>
            <a:spLocks noGrp="1"/>
          </p:cNvSpPr>
          <p:nvPr>
            <p:ph idx="1" hasCustomPrompt="1"/>
          </p:nvPr>
        </p:nvSpPr>
        <p:spPr>
          <a:xfrm>
            <a:off x="765920" y="1772816"/>
            <a:ext cx="7622504" cy="4680520"/>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lvl="0"/>
            <a:r>
              <a:rPr lang="en-US" dirty="0"/>
              <a:t>Click to edit body text</a:t>
            </a:r>
          </a:p>
          <a:p>
            <a:pPr lvl="0"/>
            <a:endParaRPr lang="en-US" dirty="0"/>
          </a:p>
          <a:p>
            <a:pPr lvl="0"/>
            <a:r>
              <a:rPr lang="en-US" dirty="0"/>
              <a:t>Click to edit bullet lists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20191208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Content -2 line title">
    <p:spTree>
      <p:nvGrpSpPr>
        <p:cNvPr id="1" name=""/>
        <p:cNvGrpSpPr/>
        <p:nvPr/>
      </p:nvGrpSpPr>
      <p:grpSpPr>
        <a:xfrm>
          <a:off x="0" y="0"/>
          <a:ext cx="0" cy="0"/>
          <a:chOff x="0" y="0"/>
          <a:chExt cx="0" cy="0"/>
        </a:xfrm>
      </p:grpSpPr>
      <p:cxnSp>
        <p:nvCxnSpPr>
          <p:cNvPr id="3" name="Straight Connector 2"/>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Title 1"/>
          <p:cNvSpPr>
            <a:spLocks noGrp="1"/>
          </p:cNvSpPr>
          <p:nvPr>
            <p:ph type="title" hasCustomPrompt="1"/>
          </p:nvPr>
        </p:nvSpPr>
        <p:spPr>
          <a:xfrm>
            <a:off x="457200" y="274638"/>
            <a:ext cx="8229600" cy="1210146"/>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6" name="Content Placeholder 2"/>
          <p:cNvSpPr>
            <a:spLocks noGrp="1"/>
          </p:cNvSpPr>
          <p:nvPr>
            <p:ph idx="1" hasCustomPrompt="1"/>
          </p:nvPr>
        </p:nvSpPr>
        <p:spPr>
          <a:xfrm>
            <a:off x="755576" y="2348880"/>
            <a:ext cx="7632848" cy="4032449"/>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2000" baseline="0">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lvl="0"/>
            <a:r>
              <a:rPr lang="en-US" dirty="0"/>
              <a:t>Click to edit body text</a:t>
            </a:r>
          </a:p>
          <a:p>
            <a:pPr lvl="0"/>
            <a:endParaRPr lang="en-US" dirty="0"/>
          </a:p>
          <a:p>
            <a:pPr lvl="0"/>
            <a:r>
              <a:rPr lang="en-US" dirty="0"/>
              <a:t>Click to edit bullet lists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18805884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ullet List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196752"/>
            <a:ext cx="7632848" cy="5256584"/>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08264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ullet List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1772816"/>
            <a:ext cx="7632848"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0532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List + Sub-title - 1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706090"/>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one line title</a:t>
            </a:r>
            <a:endParaRPr lang="en-GB" dirty="0"/>
          </a:p>
        </p:txBody>
      </p:sp>
      <p:sp>
        <p:nvSpPr>
          <p:cNvPr id="3" name="Content Placeholder 2"/>
          <p:cNvSpPr>
            <a:spLocks noGrp="1"/>
          </p:cNvSpPr>
          <p:nvPr>
            <p:ph idx="1" hasCustomPrompt="1"/>
          </p:nvPr>
        </p:nvSpPr>
        <p:spPr>
          <a:xfrm>
            <a:off x="755576" y="1772816"/>
            <a:ext cx="7632848" cy="4680520"/>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5" name="Straight Connector 4"/>
          <p:cNvCxnSpPr/>
          <p:nvPr userDrawn="1"/>
        </p:nvCxnSpPr>
        <p:spPr bwMode="auto">
          <a:xfrm>
            <a:off x="899592" y="1052736"/>
            <a:ext cx="7632408"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6" name="Content Placeholder 2"/>
          <p:cNvSpPr>
            <a:spLocks noGrp="1"/>
          </p:cNvSpPr>
          <p:nvPr>
            <p:ph idx="10" hasCustomPrompt="1"/>
          </p:nvPr>
        </p:nvSpPr>
        <p:spPr>
          <a:xfrm>
            <a:off x="755576" y="1124744"/>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20024233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ullet List + sub-title - 2 line 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74638"/>
            <a:ext cx="8229600" cy="1354162"/>
          </a:xfrm>
          <a:prstGeom prst="rect">
            <a:avLst/>
          </a:prstGeom>
        </p:spPr>
        <p:txBody>
          <a:bodyPr/>
          <a:lstStyle>
            <a:lvl1pPr>
              <a:defRPr sz="4000" b="1">
                <a:solidFill>
                  <a:srgbClr val="492F92"/>
                </a:solidFill>
                <a:latin typeface="Ebrima" panose="02000000000000000000" pitchFamily="2" charset="0"/>
                <a:ea typeface="Ebrima" panose="02000000000000000000" pitchFamily="2" charset="0"/>
                <a:cs typeface="Ebrima" panose="02000000000000000000" pitchFamily="2" charset="0"/>
              </a:defRPr>
            </a:lvl1pPr>
          </a:lstStyle>
          <a:p>
            <a:r>
              <a:rPr lang="en-US" dirty="0"/>
              <a:t>Click to edit </a:t>
            </a:r>
            <a:br>
              <a:rPr lang="en-US" dirty="0"/>
            </a:br>
            <a:r>
              <a:rPr lang="en-US" dirty="0"/>
              <a:t>two line title</a:t>
            </a:r>
            <a:endParaRPr lang="en-GB" dirty="0"/>
          </a:p>
        </p:txBody>
      </p:sp>
      <p:sp>
        <p:nvSpPr>
          <p:cNvPr id="3" name="Content Placeholder 2"/>
          <p:cNvSpPr>
            <a:spLocks noGrp="1"/>
          </p:cNvSpPr>
          <p:nvPr>
            <p:ph idx="1" hasCustomPrompt="1"/>
          </p:nvPr>
        </p:nvSpPr>
        <p:spPr>
          <a:xfrm>
            <a:off x="755576" y="2348880"/>
            <a:ext cx="7632848" cy="4104456"/>
          </a:xfrm>
          <a:prstGeom prst="rect">
            <a:avLst/>
          </a:prstGeom>
        </p:spPr>
        <p:txBody>
          <a:bodyPr/>
          <a:lstStyle>
            <a:lvl1pPr>
              <a:defRPr sz="2800"/>
            </a:lvl1pPr>
            <a:lvl2pPr>
              <a:defRPr sz="2400"/>
            </a:lvl2pPr>
            <a:lvl3pPr>
              <a:defRPr sz="2000"/>
            </a:lvl3pPr>
            <a:lvl4pPr>
              <a:defRPr sz="1800"/>
            </a:lvl4pPr>
            <a:lvl5pPr>
              <a:defRPr sz="1800"/>
            </a:lvl5pPr>
          </a:lstStyle>
          <a:p>
            <a:pPr lvl="0"/>
            <a:r>
              <a:rPr lang="en-US" dirty="0"/>
              <a:t>Click to edit bullet list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cxnSp>
        <p:nvCxnSpPr>
          <p:cNvPr id="6" name="Straight Connector 5"/>
          <p:cNvCxnSpPr/>
          <p:nvPr userDrawn="1"/>
        </p:nvCxnSpPr>
        <p:spPr bwMode="auto">
          <a:xfrm>
            <a:off x="755576" y="1628800"/>
            <a:ext cx="7776424" cy="0"/>
          </a:xfrm>
          <a:prstGeom prst="line">
            <a:avLst/>
          </a:prstGeom>
          <a:ln w="50800" cap="rnd">
            <a:gradFill flip="none" rotWithShape="1">
              <a:gsLst>
                <a:gs pos="0">
                  <a:srgbClr val="492F92"/>
                </a:gs>
                <a:gs pos="50000">
                  <a:schemeClr val="bg1"/>
                </a:gs>
                <a:gs pos="100000">
                  <a:srgbClr val="007C4D"/>
                </a:gs>
              </a:gsLst>
              <a:lin ang="0" scaled="1"/>
              <a:tileRect/>
            </a:gradFill>
          </a:ln>
        </p:spPr>
        <p:style>
          <a:lnRef idx="1">
            <a:schemeClr val="accent1"/>
          </a:lnRef>
          <a:fillRef idx="0">
            <a:schemeClr val="accent1"/>
          </a:fillRef>
          <a:effectRef idx="0">
            <a:schemeClr val="accent1"/>
          </a:effectRef>
          <a:fontRef idx="minor">
            <a:schemeClr val="tx1"/>
          </a:fontRef>
        </p:style>
      </p:cxnSp>
      <p:sp>
        <p:nvSpPr>
          <p:cNvPr id="5" name="Content Placeholder 2"/>
          <p:cNvSpPr>
            <a:spLocks noGrp="1"/>
          </p:cNvSpPr>
          <p:nvPr>
            <p:ph idx="10" hasCustomPrompt="1"/>
          </p:nvPr>
        </p:nvSpPr>
        <p:spPr>
          <a:xfrm>
            <a:off x="755576" y="1700809"/>
            <a:ext cx="7632848" cy="576064"/>
          </a:xfrm>
          <a:prstGeom prst="rect">
            <a:avLst/>
          </a:prstGeom>
        </p:spPr>
        <p:txBody>
          <a:bodyPr/>
          <a:lstStyle>
            <a:lvl1pPr marL="0" marR="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sz="3600" baseline="0">
                <a:solidFill>
                  <a:srgbClr val="492F92"/>
                </a:solidFill>
                <a:latin typeface="Ebrima" panose="02000000000000000000" pitchFamily="2" charset="0"/>
                <a:ea typeface="Ebrima" panose="02000000000000000000" pitchFamily="2" charset="0"/>
                <a:cs typeface="Ebrima" panose="02000000000000000000" pitchFamily="2" charset="0"/>
              </a:defRPr>
            </a:lvl1pPr>
            <a:lvl2pPr>
              <a:defRPr sz="2000">
                <a:latin typeface="Ebrima" panose="02000000000000000000" pitchFamily="2" charset="0"/>
                <a:ea typeface="Ebrima" panose="02000000000000000000" pitchFamily="2" charset="0"/>
                <a:cs typeface="Ebrima" panose="02000000000000000000" pitchFamily="2" charset="0"/>
              </a:defRPr>
            </a:lvl2pPr>
            <a:lvl3pPr>
              <a:defRPr sz="2000">
                <a:latin typeface="Ebrima" panose="02000000000000000000" pitchFamily="2" charset="0"/>
                <a:ea typeface="Ebrima" panose="02000000000000000000" pitchFamily="2" charset="0"/>
                <a:cs typeface="Ebrima" panose="02000000000000000000" pitchFamily="2" charset="0"/>
              </a:defRPr>
            </a:lvl3pPr>
            <a:lvl4pPr>
              <a:defRPr sz="2000">
                <a:latin typeface="Ebrima" panose="02000000000000000000" pitchFamily="2" charset="0"/>
                <a:ea typeface="Ebrima" panose="02000000000000000000" pitchFamily="2" charset="0"/>
                <a:cs typeface="Ebrima" panose="02000000000000000000" pitchFamily="2" charset="0"/>
              </a:defRPr>
            </a:lvl4pPr>
            <a:lvl5pPr>
              <a:defRPr sz="2000">
                <a:latin typeface="Ebrima" panose="02000000000000000000" pitchFamily="2" charset="0"/>
                <a:ea typeface="Ebrima" panose="02000000000000000000" pitchFamily="2" charset="0"/>
                <a:cs typeface="Ebrima" panose="02000000000000000000" pitchFamily="2" charset="0"/>
              </a:defRPr>
            </a:lvl5pPr>
          </a:lstStyle>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lang="en-US" sz="3600" dirty="0">
                <a:solidFill>
                  <a:srgbClr val="492F92"/>
                </a:solidFill>
                <a:latin typeface="Ebrima" panose="02000000000000000000" pitchFamily="2" charset="0"/>
                <a:ea typeface="Ebrima" panose="02000000000000000000" pitchFamily="2" charset="0"/>
                <a:cs typeface="Ebrima" panose="02000000000000000000" pitchFamily="2" charset="0"/>
              </a:rPr>
              <a:t>Click to edit sub-title</a:t>
            </a:r>
            <a:endParaRPr lang="en-GB" dirty="0"/>
          </a:p>
        </p:txBody>
      </p:sp>
    </p:spTree>
    <p:extLst>
      <p:ext uri="{BB962C8B-B14F-4D97-AF65-F5344CB8AC3E}">
        <p14:creationId xmlns:p14="http://schemas.microsoft.com/office/powerpoint/2010/main" val="3344838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0" y="0"/>
            <a:ext cx="1372529" cy="2376000"/>
          </a:xfrm>
          <a:prstGeom prst="rect">
            <a:avLst/>
          </a:prstGeom>
        </p:spPr>
      </p:pic>
      <p:pic>
        <p:nvPicPr>
          <p:cNvPr id="8" name="Picture 7"/>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772289" y="4482000"/>
            <a:ext cx="1371711" cy="2376000"/>
          </a:xfrm>
          <a:prstGeom prst="rect">
            <a:avLst/>
          </a:prstGeom>
        </p:spPr>
      </p:pic>
    </p:spTree>
    <p:extLst>
      <p:ext uri="{BB962C8B-B14F-4D97-AF65-F5344CB8AC3E}">
        <p14:creationId xmlns:p14="http://schemas.microsoft.com/office/powerpoint/2010/main" val="3899829061"/>
      </p:ext>
    </p:extLst>
  </p:cSld>
  <p:clrMap bg1="lt1" tx1="dk1" bg2="lt2" tx2="dk2" accent1="accent1" accent2="accent2" accent3="accent3" accent4="accent4" accent5="accent5" accent6="accent6" hlink="hlink" folHlink="folHlink"/>
  <p:sldLayoutIdLst>
    <p:sldLayoutId id="2147483677" r:id="rId1"/>
    <p:sldLayoutId id="2147483675" r:id="rId2"/>
    <p:sldLayoutId id="2147483676" r:id="rId3"/>
    <p:sldLayoutId id="2147483668" r:id="rId4"/>
    <p:sldLayoutId id="2147483666" r:id="rId5"/>
    <p:sldLayoutId id="2147483669" r:id="rId6"/>
    <p:sldLayoutId id="2147483670" r:id="rId7"/>
    <p:sldLayoutId id="2147483672" r:id="rId8"/>
    <p:sldLayoutId id="2147483671" r:id="rId9"/>
    <p:sldLayoutId id="2147483674" r:id="rId10"/>
    <p:sldLayoutId id="2147483673" r:id="rId11"/>
    <p:sldLayoutId id="2147483678" r:id="rId12"/>
    <p:sldLayoutId id="2147483679" r:id="rId13"/>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9F2A0-3D16-46D4-90C4-6C5E52A15DA2}"/>
              </a:ext>
            </a:extLst>
          </p:cNvPr>
          <p:cNvSpPr>
            <a:spLocks noGrp="1"/>
          </p:cNvSpPr>
          <p:nvPr>
            <p:ph type="title"/>
          </p:nvPr>
        </p:nvSpPr>
        <p:spPr/>
        <p:txBody>
          <a:bodyPr/>
          <a:lstStyle/>
          <a:p>
            <a:r>
              <a:rPr lang="en-GB" sz="2400" dirty="0"/>
              <a:t>Park Primary School</a:t>
            </a:r>
          </a:p>
        </p:txBody>
      </p:sp>
      <p:sp>
        <p:nvSpPr>
          <p:cNvPr id="3" name="Rectangle 2">
            <a:extLst>
              <a:ext uri="{FF2B5EF4-FFF2-40B4-BE49-F238E27FC236}">
                <a16:creationId xmlns:a16="http://schemas.microsoft.com/office/drawing/2014/main" id="{3B8D3A9A-D2C9-4446-8651-CDB5AD3C0EC8}"/>
              </a:ext>
            </a:extLst>
          </p:cNvPr>
          <p:cNvSpPr/>
          <p:nvPr/>
        </p:nvSpPr>
        <p:spPr>
          <a:xfrm>
            <a:off x="1979712" y="1916832"/>
            <a:ext cx="5256584" cy="4154984"/>
          </a:xfrm>
          <a:prstGeom prst="rect">
            <a:avLst/>
          </a:prstGeom>
        </p:spPr>
        <p:txBody>
          <a:bodyPr wrap="square">
            <a:spAutoFit/>
          </a:bodyPr>
          <a:lstStyle/>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Stakeholder Group Meeting No. 1</a:t>
            </a:r>
          </a:p>
          <a:p>
            <a:pPr algn="ctr"/>
            <a:endPar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endParaRPr>
          </a:p>
          <a:p>
            <a:pPr algn="ct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Project Update</a:t>
            </a:r>
          </a:p>
          <a:p>
            <a:pPr algn="ctr"/>
            <a:endPar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endParaRPr>
          </a:p>
          <a:p>
            <a:pPr algn="ct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16</a:t>
            </a:r>
            <a:r>
              <a:rPr lang="en-GB" sz="2400" b="1" baseline="30000" dirty="0">
                <a:solidFill>
                  <a:srgbClr val="492F92"/>
                </a:solidFill>
                <a:latin typeface="Ebrima" panose="02000000000000000000" pitchFamily="2" charset="0"/>
                <a:ea typeface="Ebrima" panose="02000000000000000000" pitchFamily="2" charset="0"/>
                <a:cs typeface="Ebrima" panose="02000000000000000000" pitchFamily="2" charset="0"/>
              </a:rPr>
              <a:t>th</a:t>
            </a:r>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 November 2021</a:t>
            </a: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endParaRPr lang="en-GB" b="1" dirty="0">
              <a:solidFill>
                <a:srgbClr val="2F7C3A"/>
              </a:solidFill>
              <a:latin typeface="Ebrima" panose="02000000000000000000" pitchFamily="2" charset="0"/>
              <a:ea typeface="Ebrima" panose="02000000000000000000" pitchFamily="2" charset="0"/>
              <a:cs typeface="Ebrima" panose="02000000000000000000" pitchFamily="2" charset="0"/>
            </a:endParaRPr>
          </a:p>
          <a:p>
            <a:pPr algn="ctr"/>
            <a:r>
              <a:rPr lang="en-GB" b="1" dirty="0">
                <a:solidFill>
                  <a:srgbClr val="2F7C3A"/>
                </a:solidFill>
                <a:latin typeface="Ebrima" panose="02000000000000000000" pitchFamily="2" charset="0"/>
                <a:ea typeface="Ebrima" panose="02000000000000000000" pitchFamily="2" charset="0"/>
                <a:cs typeface="Ebrima" panose="02000000000000000000" pitchFamily="2" charset="0"/>
              </a:rPr>
              <a:t>Robert Campbell, Estate Strategy Manager</a:t>
            </a:r>
          </a:p>
          <a:p>
            <a:pPr algn="ctr"/>
            <a:r>
              <a:rPr lang="en-GB" b="1" dirty="0">
                <a:solidFill>
                  <a:srgbClr val="2F7C3A"/>
                </a:solidFill>
                <a:latin typeface="Ebrima" panose="02000000000000000000" pitchFamily="2" charset="0"/>
                <a:ea typeface="Ebrima" panose="02000000000000000000" pitchFamily="2" charset="0"/>
                <a:cs typeface="Ebrima" panose="02000000000000000000" pitchFamily="2" charset="0"/>
              </a:rPr>
              <a:t>Dorothy Gibb, Principal Estates Officer</a:t>
            </a:r>
            <a:endParaRPr lang="en-GB" dirty="0"/>
          </a:p>
        </p:txBody>
      </p:sp>
    </p:spTree>
    <p:extLst>
      <p:ext uri="{BB962C8B-B14F-4D97-AF65-F5344CB8AC3E}">
        <p14:creationId xmlns:p14="http://schemas.microsoft.com/office/powerpoint/2010/main" val="1259224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Works at Invergordon Academy</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Internal alterations to main building complete and 5 modular units now operational. Snagging issues being addressed.&#10;&#10;Catering unit awaiting sign-off from Building Control; staff training to follow but aiming to be operational w/c 6th December."/>
          <p:cNvSpPr>
            <a:spLocks noGrp="1"/>
          </p:cNvSpPr>
          <p:nvPr>
            <p:ph idx="4294967295"/>
          </p:nvPr>
        </p:nvSpPr>
        <p:spPr>
          <a:xfrm>
            <a:off x="539552" y="120098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539552" y="1260000"/>
            <a:ext cx="8136904" cy="2154436"/>
          </a:xfrm>
          <a:prstGeom prst="rect">
            <a:avLst/>
          </a:prstGeom>
        </p:spPr>
        <p:txBody>
          <a:bodyPr wrap="square" lIns="0" tIns="0" rIns="0" bIns="0">
            <a:spAutoFit/>
          </a:bodyPr>
          <a:lstStyle/>
          <a:p>
            <a:pPr marL="342900" indent="-342900">
              <a:buFont typeface="Arial" panose="020B0604020202020204" pitchFamily="34" charset="0"/>
              <a:buChar char="•"/>
            </a:pPr>
            <a:r>
              <a:rPr lang="en-GB" sz="2000" dirty="0">
                <a:latin typeface="Calibri" panose="020F0502020204030204" pitchFamily="34" charset="0"/>
                <a:ea typeface="Calibri" panose="020F0502020204030204" pitchFamily="34" charset="0"/>
              </a:rPr>
              <a:t>Internal alterations to main building complete and 5 modular units now operational. Snagging issues being addressed.</a:t>
            </a:r>
          </a:p>
          <a:p>
            <a:pPr marL="342900" indent="-3429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en-GB" sz="2000" dirty="0">
                <a:latin typeface="Calibri" panose="020F0502020204030204" pitchFamily="34" charset="0"/>
                <a:ea typeface="Calibri" panose="020F0502020204030204" pitchFamily="34" charset="0"/>
              </a:rPr>
              <a:t>Catering unit awaiting sign-off from Building Control; staff training to follow but aiming to be operational w/c 6</a:t>
            </a:r>
            <a:r>
              <a:rPr lang="en-GB" sz="2000" baseline="30000" dirty="0">
                <a:latin typeface="Calibri" panose="020F0502020204030204" pitchFamily="34" charset="0"/>
                <a:ea typeface="Calibri" panose="020F0502020204030204" pitchFamily="34" charset="0"/>
              </a:rPr>
              <a:t>th</a:t>
            </a:r>
            <a:r>
              <a:rPr lang="en-GB" sz="2000" dirty="0">
                <a:latin typeface="Calibri" panose="020F0502020204030204" pitchFamily="34" charset="0"/>
                <a:ea typeface="Calibri" panose="020F0502020204030204" pitchFamily="34" charset="0"/>
              </a:rPr>
              <a:t> December.</a:t>
            </a:r>
          </a:p>
          <a:p>
            <a:pPr marL="342900" indent="-3429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3484460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Background</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The Council agreed in June 2021 that a new school for Park would be one of 5 school priorities for capital investment.&#10;&#10;A subsequent report to the Council meeting in September confirmed a budget of £13M for the project with a completion date of August 2024.&#10;&#10;The Scottish Government’s new Learning Estate Investment Programme (LEIP) requires all new buildings included in the programme to meet a number of outcomes, such as much improved energy performance.&#10;&#10;Although only the new Tain 3-18 Campus, Broadford Primary and Nairn Academy are included in the LEIP, the aim is to ensure that all new school buildings will deliver these outcomes."/>
          <p:cNvSpPr>
            <a:spLocks noGrp="1"/>
          </p:cNvSpPr>
          <p:nvPr>
            <p:ph idx="4294967295"/>
          </p:nvPr>
        </p:nvSpPr>
        <p:spPr>
          <a:xfrm>
            <a:off x="539552" y="120098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539552" y="1260000"/>
            <a:ext cx="8136904" cy="4924425"/>
          </a:xfrm>
          <a:prstGeom prst="rect">
            <a:avLst/>
          </a:prstGeom>
        </p:spPr>
        <p:txBody>
          <a:bodyPr wrap="square" lIns="0" tIns="0" rIns="0" bIns="0">
            <a:spAutoFit/>
          </a:bodyPr>
          <a:lstStyle/>
          <a:p>
            <a:pPr marL="342900" indent="-342900">
              <a:buFont typeface="Arial" panose="020B0604020202020204" pitchFamily="34" charset="0"/>
              <a:buChar char="•"/>
            </a:pPr>
            <a:r>
              <a:rPr lang="en-GB" sz="2000" dirty="0">
                <a:latin typeface="Calibri" panose="020F0502020204030204" pitchFamily="34" charset="0"/>
                <a:ea typeface="Calibri" panose="020F0502020204030204" pitchFamily="34" charset="0"/>
              </a:rPr>
              <a:t>The Council agreed in June 2021 that a new school for Park would be one of 5 school priorities for capital investment.</a:t>
            </a:r>
          </a:p>
          <a:p>
            <a:pPr marL="342900" indent="-3429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en-GB" sz="2000" dirty="0">
                <a:latin typeface="Calibri" panose="020F0502020204030204" pitchFamily="34" charset="0"/>
                <a:ea typeface="Calibri" panose="020F0502020204030204" pitchFamily="34" charset="0"/>
              </a:rPr>
              <a:t>A subsequent report to the Council meeting in September confirmed a budget of £13M for the project with a completion date of August 2024.</a:t>
            </a:r>
          </a:p>
          <a:p>
            <a:pPr marL="342900" indent="-3429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en-GB" sz="2000" dirty="0">
                <a:latin typeface="Calibri" panose="020F0502020204030204" pitchFamily="34" charset="0"/>
                <a:ea typeface="Calibri" panose="020F0502020204030204" pitchFamily="34" charset="0"/>
              </a:rPr>
              <a:t>The Scottish Government’s new Learning Estate Investment Programme (LEIP) requires all new buildings included in the programme to meet a number of outcomes, such as much improved energy performance.</a:t>
            </a:r>
          </a:p>
          <a:p>
            <a:pPr marL="342900" indent="-3429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en-GB" sz="2000" dirty="0">
                <a:latin typeface="Calibri" panose="020F0502020204030204" pitchFamily="34" charset="0"/>
                <a:ea typeface="Calibri" panose="020F0502020204030204" pitchFamily="34" charset="0"/>
              </a:rPr>
              <a:t>Although only the new Tain 3-18 Campus, Broadford Primary and Nairn Academy are included in the LEIP, the aim is to ensure that all new school buildings will deliver these outcomes.</a:t>
            </a:r>
          </a:p>
          <a:p>
            <a:pPr marL="342900" indent="-3429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16155693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Current Position</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Robertson Construction have been appointed as design and build contractor for this project, along with 3 other new primary schools at Beauly, Broadford and Dunvegan.&#10;&#10;This will allow early engagement with the contractor’s supply chain, how best to achieve the required outcomes, consider measures to mitigate the impact of market cost pressures, and to provide more cost and programme certainty.&#10;&#10;The fire-damaged main building and the nursery block are to be demolished.&#10;&#10;The games hall building will be retained meantime as items are being stored there. However, this building and/or the Anderson Centre could be used as site accommodation during the construction period."/>
          <p:cNvSpPr>
            <a:spLocks noGrp="1"/>
          </p:cNvSpPr>
          <p:nvPr>
            <p:ph idx="4294967295"/>
          </p:nvPr>
        </p:nvSpPr>
        <p:spPr>
          <a:xfrm>
            <a:off x="539552" y="120098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540000" y="1260000"/>
            <a:ext cx="8136904" cy="4924425"/>
          </a:xfrm>
          <a:prstGeom prst="rect">
            <a:avLst/>
          </a:prstGeom>
        </p:spPr>
        <p:txBody>
          <a:bodyPr wrap="square" lIns="0" tIns="0" rIns="0" bIns="0">
            <a:spAutoFit/>
          </a:bodyPr>
          <a:lstStyle/>
          <a:p>
            <a:pPr marL="342900" indent="-342900">
              <a:buFont typeface="Arial" panose="020B0604020202020204" pitchFamily="34" charset="0"/>
              <a:buChar char="•"/>
            </a:pPr>
            <a:r>
              <a:rPr lang="en-GB" sz="2000" dirty="0">
                <a:latin typeface="Calibri" panose="020F0502020204030204" pitchFamily="34" charset="0"/>
                <a:ea typeface="Calibri" panose="020F0502020204030204" pitchFamily="34" charset="0"/>
              </a:rPr>
              <a:t>Robertson Construction have been appointed as design and build contractor for this project, along with 3 other new primary schools at Beauly, Broadford and Dunvegan.</a:t>
            </a:r>
          </a:p>
          <a:p>
            <a:pPr marL="342900" indent="-3429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en-GB" sz="2000" dirty="0">
                <a:latin typeface="Calibri" panose="020F0502020204030204" pitchFamily="34" charset="0"/>
                <a:ea typeface="Calibri" panose="020F0502020204030204" pitchFamily="34" charset="0"/>
              </a:rPr>
              <a:t>This will allow early engagement with the contractor’s supply chain, how best to achieve the required outcomes, consider measures to mitigate the impact of market cost pressures, and to provide more cost and programme certainty.</a:t>
            </a:r>
          </a:p>
          <a:p>
            <a:pPr marL="342900" indent="-3429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en-GB" sz="2000" dirty="0">
                <a:latin typeface="Calibri" panose="020F0502020204030204" pitchFamily="34" charset="0"/>
                <a:ea typeface="Calibri" panose="020F0502020204030204" pitchFamily="34" charset="0"/>
              </a:rPr>
              <a:t>The fire-damaged main building and the nursery block are to be demolished.</a:t>
            </a:r>
          </a:p>
          <a:p>
            <a:pPr marL="342900" indent="-3429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en-GB" sz="2000" dirty="0">
                <a:latin typeface="Calibri" panose="020F0502020204030204" pitchFamily="34" charset="0"/>
                <a:ea typeface="Calibri" panose="020F0502020204030204" pitchFamily="34" charset="0"/>
              </a:rPr>
              <a:t>The games hall building will be retained meantime as items are being stored there. However, this building and/or the Anderson Centre could be used as site accommodation during the construction period.</a:t>
            </a:r>
          </a:p>
          <a:p>
            <a:pPr marL="342900" lvl="0" indent="-3429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5784468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Demolition - Justification</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The damage to the main building would mean significant investment would be required to reinstate and upgrade it, which does not represent best value in the long term.&#10;&#10;The limitations of the internal layout of the main building would result in a facility that was less suitable than a completely new build in terms of providing a learning environment that fully meets the needs of all learners and users, and in relation to meeting the key principles of the Scottish Government’s Learning Estate Strategy.&#10;&#10;The location of the building on the site, and the impact on the remaining site area available, would adversely affect the design and layout of the new school.&#10;&#10;While we have taken precautions to limit the chance of a further arson attempt, this cannot be guaranteed."/>
          <p:cNvSpPr>
            <a:spLocks noGrp="1"/>
          </p:cNvSpPr>
          <p:nvPr>
            <p:ph idx="4294967295"/>
          </p:nvPr>
        </p:nvSpPr>
        <p:spPr>
          <a:xfrm>
            <a:off x="539552" y="120098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540000" y="1260000"/>
            <a:ext cx="8136904" cy="4924425"/>
          </a:xfrm>
          <a:prstGeom prst="rect">
            <a:avLst/>
          </a:prstGeom>
        </p:spPr>
        <p:txBody>
          <a:bodyPr wrap="square" lIns="0" tIns="0" rIns="0" bIns="0">
            <a:spAutoFit/>
          </a:bodyPr>
          <a:lstStyle/>
          <a:p>
            <a:pPr marL="342900" lvl="0" indent="-342900">
              <a:buFont typeface="Arial" panose="020B0604020202020204" pitchFamily="34" charset="0"/>
              <a:buChar char="•"/>
            </a:pPr>
            <a:r>
              <a:rPr lang="en-GB" sz="2000" dirty="0">
                <a:effectLst/>
                <a:latin typeface="Calibri" panose="020F0502020204030204" pitchFamily="34" charset="0"/>
                <a:ea typeface="Times New Roman" panose="02020603050405020304" pitchFamily="18" charset="0"/>
              </a:rPr>
              <a:t>The damage to the main building would mean significant investment would be required to reinstate and upgrade it, which does not represent best value in the long term.</a:t>
            </a:r>
            <a:endParaRPr lang="en-GB" sz="2000" dirty="0">
              <a:effectLst/>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en-GB" sz="2000" dirty="0">
                <a:latin typeface="Calibri" panose="020F0502020204030204" pitchFamily="34" charset="0"/>
                <a:ea typeface="Calibri" panose="020F0502020204030204" pitchFamily="34" charset="0"/>
              </a:rPr>
              <a:t>The limitations of the internal layout of the main building would result in a facility that was less suitable than a completely new build in terms of providing a learning environment that fully meets the needs of all learners and users, and in relation to meeting the key principles of the Scottish Government’s Learning Estate Strategy.</a:t>
            </a:r>
          </a:p>
          <a:p>
            <a:pPr marL="342900" indent="-3429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en-GB" sz="2000" dirty="0">
                <a:latin typeface="Calibri" panose="020F0502020204030204" pitchFamily="34" charset="0"/>
                <a:ea typeface="Calibri" panose="020F0502020204030204" pitchFamily="34" charset="0"/>
              </a:rPr>
              <a:t>The location of the building on the site, and the impact on the remaining site area available, would adversely affect the design and layout of the new school.</a:t>
            </a:r>
          </a:p>
          <a:p>
            <a:pPr marL="342900" indent="-342900">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en-GB" sz="2000" dirty="0">
                <a:latin typeface="Calibri" panose="020F0502020204030204" pitchFamily="34" charset="0"/>
                <a:ea typeface="Calibri" panose="020F0502020204030204" pitchFamily="34" charset="0"/>
              </a:rPr>
              <a:t>While we have taken precautions to limit the chance of a further arson attempt, this cannot be guaranteed.</a:t>
            </a:r>
          </a:p>
        </p:txBody>
      </p:sp>
    </p:spTree>
    <p:extLst>
      <p:ext uri="{BB962C8B-B14F-4D97-AF65-F5344CB8AC3E}">
        <p14:creationId xmlns:p14="http://schemas.microsoft.com/office/powerpoint/2010/main" val="978152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848272" y="400803"/>
            <a:ext cx="8136904" cy="507918"/>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Key Stages and Indicative Milestones</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Stage 1: Preparation and Briefing &#10;Main Activities: Design Masterplan; Site Surveys; Procurement Strategy; Initial Planning Advice&#10;Key Outcome: Confirm Scope, Budget and Programme&#10;Completion: Overlap with Stage 2&#10; &#10;Stage 2: Concept Design &#10;Main Activities: Develop Design and Specification; Obtain Pre-Application Planning Advice&#10;Key Outcomes: Submit Proposal of Application Notice (minimum of 12 weeks prior to Planning Application)&#10;Completion: End March 2022&#10;&#10;Stage 3: Spatial Coordination &#10;Main Activities: Develop Detailed Design and Specification; Public Event(s)  for Comment on Proposals&#10;Key Outcomes: Prepare and Submit Planning Application&#10;Completion: End August 2022"/>
          <p:cNvSpPr>
            <a:spLocks noGrp="1"/>
          </p:cNvSpPr>
          <p:nvPr>
            <p:ph idx="4294967295"/>
          </p:nvPr>
        </p:nvSpPr>
        <p:spPr>
          <a:xfrm>
            <a:off x="0" y="119697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540000" y="1259999"/>
            <a:ext cx="8136904" cy="8156079"/>
          </a:xfrm>
          <a:prstGeom prst="rect">
            <a:avLst/>
          </a:prstGeom>
        </p:spPr>
        <p:txBody>
          <a:bodyPr wrap="square" lIns="0" tIns="0" rIns="0" bIns="0">
            <a:spAutoFit/>
          </a:bodyPr>
          <a:lstStyle/>
          <a:p>
            <a:pPr lvl="0"/>
            <a:r>
              <a:rPr lang="en-GB" sz="2000" b="1" dirty="0">
                <a:latin typeface="Calibri" panose="020F0502020204030204" pitchFamily="34" charset="0"/>
                <a:ea typeface="Times New Roman" panose="02020603050405020304" pitchFamily="18" charset="0"/>
              </a:rPr>
              <a:t>     </a:t>
            </a:r>
            <a:r>
              <a:rPr lang="en-GB" sz="2000" b="1" u="sng" dirty="0">
                <a:latin typeface="Calibri" panose="020F0502020204030204" pitchFamily="34" charset="0"/>
                <a:ea typeface="Times New Roman" panose="02020603050405020304" pitchFamily="18" charset="0"/>
              </a:rPr>
              <a:t>Stage 1: Preparation and Briefing </a:t>
            </a:r>
            <a:r>
              <a:rPr lang="en-GB" sz="2000" dirty="0">
                <a:latin typeface="Calibri" panose="020F0502020204030204" pitchFamily="34" charset="0"/>
                <a:ea typeface="Times New Roman" panose="02020603050405020304" pitchFamily="18" charset="0"/>
              </a:rPr>
              <a:t>	</a:t>
            </a:r>
          </a:p>
          <a:p>
            <a:pPr marL="285750" lvl="0" indent="-285750">
              <a:buFont typeface="Arial" panose="020B0604020202020204" pitchFamily="34" charset="0"/>
              <a:buChar char="•"/>
            </a:pPr>
            <a:r>
              <a:rPr lang="en-GB" sz="2000" b="1" dirty="0">
                <a:latin typeface="Calibri" panose="020F0502020204030204" pitchFamily="34" charset="0"/>
                <a:ea typeface="Times New Roman" panose="02020603050405020304" pitchFamily="18" charset="0"/>
              </a:rPr>
              <a:t>Main Activities:</a:t>
            </a:r>
            <a:r>
              <a:rPr lang="en-GB" sz="2000" dirty="0">
                <a:latin typeface="Calibri" panose="020F0502020204030204" pitchFamily="34" charset="0"/>
                <a:ea typeface="Times New Roman" panose="02020603050405020304" pitchFamily="18" charset="0"/>
              </a:rPr>
              <a:t> Design Masterplan; Site Surveys; Procurement Strategy; Initial Planning Advice</a:t>
            </a:r>
          </a:p>
          <a:p>
            <a:pPr marL="285750" lvl="0" indent="-285750">
              <a:buFont typeface="Arial" panose="020B0604020202020204" pitchFamily="34" charset="0"/>
              <a:buChar char="•"/>
            </a:pPr>
            <a:r>
              <a:rPr lang="en-GB" sz="2000" b="1" dirty="0">
                <a:latin typeface="Calibri" panose="020F0502020204030204" pitchFamily="34" charset="0"/>
                <a:ea typeface="Times New Roman" panose="02020603050405020304" pitchFamily="18" charset="0"/>
              </a:rPr>
              <a:t>Key Outcome: </a:t>
            </a:r>
            <a:r>
              <a:rPr lang="en-GB" sz="2000" dirty="0">
                <a:latin typeface="Calibri" panose="020F0502020204030204" pitchFamily="34" charset="0"/>
                <a:ea typeface="Times New Roman" panose="02020603050405020304" pitchFamily="18" charset="0"/>
              </a:rPr>
              <a:t>Confirm Scope, Budget and Programme</a:t>
            </a:r>
          </a:p>
          <a:p>
            <a:pPr marL="285750" lvl="0" indent="-285750">
              <a:buFont typeface="Arial" panose="020B0604020202020204" pitchFamily="34" charset="0"/>
              <a:buChar char="•"/>
            </a:pPr>
            <a:r>
              <a:rPr lang="en-GB" sz="2000" b="1" dirty="0">
                <a:latin typeface="Calibri" panose="020F0502020204030204" pitchFamily="34" charset="0"/>
                <a:ea typeface="Times New Roman" panose="02020603050405020304" pitchFamily="18" charset="0"/>
              </a:rPr>
              <a:t>Completion:</a:t>
            </a:r>
            <a:r>
              <a:rPr lang="en-GB" sz="2000" dirty="0">
                <a:latin typeface="Calibri" panose="020F0502020204030204" pitchFamily="34" charset="0"/>
                <a:ea typeface="Times New Roman" panose="02020603050405020304" pitchFamily="18" charset="0"/>
              </a:rPr>
              <a:t> </a:t>
            </a:r>
            <a:r>
              <a:rPr lang="en-GB" sz="2000" dirty="0">
                <a:solidFill>
                  <a:srgbClr val="FF0000"/>
                </a:solidFill>
                <a:latin typeface="Calibri" panose="020F0502020204030204" pitchFamily="34" charset="0"/>
                <a:ea typeface="Times New Roman" panose="02020603050405020304" pitchFamily="18" charset="0"/>
              </a:rPr>
              <a:t>Overlap with Stage 2</a:t>
            </a:r>
          </a:p>
          <a:p>
            <a:pPr lvl="0"/>
            <a:r>
              <a:rPr lang="en-GB" sz="1200" dirty="0">
                <a:latin typeface="Calibri" panose="020F0502020204030204" pitchFamily="34" charset="0"/>
                <a:ea typeface="Times New Roman" panose="02020603050405020304" pitchFamily="18" charset="0"/>
              </a:rPr>
              <a:t>	</a:t>
            </a:r>
          </a:p>
          <a:p>
            <a:pPr lvl="0"/>
            <a:r>
              <a:rPr lang="en-GB" sz="2000" b="1" dirty="0">
                <a:latin typeface="Calibri" panose="020F0502020204030204" pitchFamily="34" charset="0"/>
                <a:ea typeface="Times New Roman" panose="02020603050405020304" pitchFamily="18" charset="0"/>
              </a:rPr>
              <a:t>     </a:t>
            </a:r>
            <a:r>
              <a:rPr lang="en-GB" sz="2000" b="1" u="sng" dirty="0">
                <a:latin typeface="Calibri" panose="020F0502020204030204" pitchFamily="34" charset="0"/>
                <a:ea typeface="Times New Roman" panose="02020603050405020304" pitchFamily="18" charset="0"/>
              </a:rPr>
              <a:t>Stage 2: Concept Design</a:t>
            </a:r>
            <a:r>
              <a:rPr lang="en-GB" sz="2000" dirty="0">
                <a:latin typeface="Calibri" panose="020F0502020204030204" pitchFamily="34" charset="0"/>
                <a:ea typeface="Times New Roman" panose="02020603050405020304" pitchFamily="18" charset="0"/>
              </a:rPr>
              <a:t>	</a:t>
            </a:r>
          </a:p>
          <a:p>
            <a:pPr marL="285750" indent="-285750">
              <a:buFont typeface="Arial" panose="020B0604020202020204" pitchFamily="34" charset="0"/>
              <a:buChar char="•"/>
            </a:pPr>
            <a:r>
              <a:rPr lang="en-GB" sz="2000" b="1" dirty="0">
                <a:latin typeface="Calibri" panose="020F0502020204030204" pitchFamily="34" charset="0"/>
                <a:ea typeface="Times New Roman" panose="02020603050405020304" pitchFamily="18" charset="0"/>
              </a:rPr>
              <a:t>Main Activities: </a:t>
            </a:r>
            <a:r>
              <a:rPr lang="en-GB" sz="2000" dirty="0">
                <a:latin typeface="Calibri" panose="020F0502020204030204" pitchFamily="34" charset="0"/>
                <a:ea typeface="Times New Roman" panose="02020603050405020304" pitchFamily="18" charset="0"/>
              </a:rPr>
              <a:t>Develop Design and Specification; Obtain Pre-Application Planning Advice</a:t>
            </a:r>
          </a:p>
          <a:p>
            <a:pPr marL="285750" lvl="0" indent="-285750">
              <a:buFont typeface="Arial" panose="020B0604020202020204" pitchFamily="34" charset="0"/>
              <a:buChar char="•"/>
            </a:pPr>
            <a:r>
              <a:rPr lang="en-GB" sz="2000" b="1" dirty="0">
                <a:latin typeface="Calibri" panose="020F0502020204030204" pitchFamily="34" charset="0"/>
                <a:ea typeface="Times New Roman" panose="02020603050405020304" pitchFamily="18" charset="0"/>
              </a:rPr>
              <a:t>Key Outcomes: </a:t>
            </a:r>
            <a:r>
              <a:rPr lang="en-GB" sz="2000" dirty="0">
                <a:latin typeface="Calibri" panose="020F0502020204030204" pitchFamily="34" charset="0"/>
                <a:ea typeface="Times New Roman" panose="02020603050405020304" pitchFamily="18" charset="0"/>
              </a:rPr>
              <a:t>Submit</a:t>
            </a:r>
            <a:r>
              <a:rPr lang="en-GB" sz="2000" b="1" dirty="0">
                <a:latin typeface="Calibri" panose="020F0502020204030204" pitchFamily="34" charset="0"/>
                <a:ea typeface="Times New Roman" panose="02020603050405020304" pitchFamily="18" charset="0"/>
              </a:rPr>
              <a:t> </a:t>
            </a:r>
            <a:r>
              <a:rPr lang="en-GB" sz="2000" dirty="0">
                <a:latin typeface="Calibri" panose="020F0502020204030204" pitchFamily="34" charset="0"/>
                <a:ea typeface="Times New Roman" panose="02020603050405020304" pitchFamily="18" charset="0"/>
              </a:rPr>
              <a:t>Proposal of Application Notice (minimum of 12 weeks prior to Planning Application)</a:t>
            </a:r>
          </a:p>
          <a:p>
            <a:pPr marL="285750" lvl="0" indent="-285750">
              <a:buFont typeface="Arial" panose="020B0604020202020204" pitchFamily="34" charset="0"/>
              <a:buChar char="•"/>
            </a:pPr>
            <a:r>
              <a:rPr lang="en-GB" sz="2000" b="1" dirty="0">
                <a:latin typeface="Calibri" panose="020F0502020204030204" pitchFamily="34" charset="0"/>
                <a:ea typeface="Times New Roman" panose="02020603050405020304" pitchFamily="18" charset="0"/>
              </a:rPr>
              <a:t>Completion: </a:t>
            </a:r>
            <a:r>
              <a:rPr lang="en-GB" sz="2000" dirty="0">
                <a:solidFill>
                  <a:srgbClr val="FF0000"/>
                </a:solidFill>
                <a:latin typeface="Calibri" panose="020F0502020204030204" pitchFamily="34" charset="0"/>
                <a:ea typeface="Times New Roman" panose="02020603050405020304" pitchFamily="18" charset="0"/>
              </a:rPr>
              <a:t>End March 2022</a:t>
            </a:r>
          </a:p>
          <a:p>
            <a:pPr lvl="1"/>
            <a:endParaRPr lang="en-GB" sz="1200" dirty="0">
              <a:latin typeface="Calibri" panose="020F0502020204030204" pitchFamily="34" charset="0"/>
              <a:ea typeface="Times New Roman" panose="02020603050405020304" pitchFamily="18" charset="0"/>
            </a:endParaRPr>
          </a:p>
          <a:p>
            <a:pPr lvl="0"/>
            <a:r>
              <a:rPr lang="en-GB" sz="2000" b="1" dirty="0">
                <a:latin typeface="Calibri" panose="020F0502020204030204" pitchFamily="34" charset="0"/>
                <a:ea typeface="Times New Roman" panose="02020603050405020304" pitchFamily="18" charset="0"/>
              </a:rPr>
              <a:t>     </a:t>
            </a:r>
            <a:r>
              <a:rPr lang="en-GB" sz="2000" b="1" u="sng" dirty="0">
                <a:latin typeface="Calibri" panose="020F0502020204030204" pitchFamily="34" charset="0"/>
                <a:ea typeface="Times New Roman" panose="02020603050405020304" pitchFamily="18" charset="0"/>
              </a:rPr>
              <a:t>Stage 3: Spatial Coordination </a:t>
            </a:r>
          </a:p>
          <a:p>
            <a:pPr marL="285750" lvl="0" indent="-285750">
              <a:buFont typeface="Arial" panose="020B0604020202020204" pitchFamily="34" charset="0"/>
              <a:buChar char="•"/>
            </a:pPr>
            <a:r>
              <a:rPr lang="en-GB" sz="2000" b="1" dirty="0">
                <a:latin typeface="Calibri" panose="020F0502020204030204" pitchFamily="34" charset="0"/>
                <a:ea typeface="Times New Roman" panose="02020603050405020304" pitchFamily="18" charset="0"/>
              </a:rPr>
              <a:t>Main Activities:</a:t>
            </a:r>
            <a:r>
              <a:rPr lang="en-GB" sz="2000" dirty="0">
                <a:latin typeface="Calibri" panose="020F0502020204030204" pitchFamily="34" charset="0"/>
                <a:ea typeface="Times New Roman" panose="02020603050405020304" pitchFamily="18" charset="0"/>
              </a:rPr>
              <a:t> Develop Detailed Design and Specification; Public Event(s)  for Comment on Proposals</a:t>
            </a:r>
          </a:p>
          <a:p>
            <a:pPr marL="285750" lvl="0" indent="-285750">
              <a:buFont typeface="Arial" panose="020B0604020202020204" pitchFamily="34" charset="0"/>
              <a:buChar char="•"/>
            </a:pPr>
            <a:r>
              <a:rPr lang="en-GB" sz="2000" b="1" dirty="0">
                <a:latin typeface="Calibri" panose="020F0502020204030204" pitchFamily="34" charset="0"/>
                <a:ea typeface="Times New Roman" panose="02020603050405020304" pitchFamily="18" charset="0"/>
              </a:rPr>
              <a:t>Key Outcomes: </a:t>
            </a:r>
            <a:r>
              <a:rPr lang="en-GB" sz="2000" dirty="0">
                <a:latin typeface="Calibri" panose="020F0502020204030204" pitchFamily="34" charset="0"/>
                <a:ea typeface="Times New Roman" panose="02020603050405020304" pitchFamily="18" charset="0"/>
              </a:rPr>
              <a:t>Prepare and Submit Planning Application</a:t>
            </a:r>
          </a:p>
          <a:p>
            <a:pPr marL="285750" lvl="0" indent="-285750">
              <a:buFont typeface="Arial" panose="020B0604020202020204" pitchFamily="34" charset="0"/>
              <a:buChar char="•"/>
            </a:pPr>
            <a:r>
              <a:rPr lang="en-GB" sz="2000" b="1" dirty="0">
                <a:latin typeface="Calibri" panose="020F0502020204030204" pitchFamily="34" charset="0"/>
                <a:ea typeface="Times New Roman" panose="02020603050405020304" pitchFamily="18" charset="0"/>
              </a:rPr>
              <a:t>Completion: </a:t>
            </a:r>
            <a:r>
              <a:rPr lang="en-GB" sz="2000" dirty="0">
                <a:solidFill>
                  <a:srgbClr val="FF0000"/>
                </a:solidFill>
                <a:latin typeface="Calibri" panose="020F0502020204030204" pitchFamily="34" charset="0"/>
                <a:ea typeface="Times New Roman" panose="02020603050405020304" pitchFamily="18" charset="0"/>
              </a:rPr>
              <a:t>End August 2022</a:t>
            </a:r>
          </a:p>
          <a:p>
            <a:pPr lvl="0"/>
            <a:r>
              <a:rPr lang="en-GB" sz="1400" dirty="0">
                <a:latin typeface="Calibri" panose="020F0502020204030204" pitchFamily="34" charset="0"/>
                <a:ea typeface="Times New Roman" panose="02020603050405020304" pitchFamily="18" charset="0"/>
              </a:rPr>
              <a:t>	</a:t>
            </a:r>
          </a:p>
          <a:p>
            <a:pPr marL="285750" lvl="0" indent="-285750">
              <a:buFont typeface="Arial" panose="020B0604020202020204" pitchFamily="34" charset="0"/>
              <a:buChar char="•"/>
            </a:pPr>
            <a:endParaRPr lang="en-GB" sz="2000" dirty="0">
              <a:latin typeface="Calibri" panose="020F0502020204030204" pitchFamily="34" charset="0"/>
              <a:ea typeface="Times New Roman" panose="02020603050405020304" pitchFamily="18" charset="0"/>
            </a:endParaRPr>
          </a:p>
          <a:p>
            <a:pPr marL="285750" lvl="0" indent="-285750">
              <a:buFont typeface="Arial" panose="020B0604020202020204" pitchFamily="34" charset="0"/>
              <a:buChar char="•"/>
            </a:pPr>
            <a:endParaRPr lang="en-GB" sz="2000" dirty="0">
              <a:latin typeface="Calibri" panose="020F0502020204030204" pitchFamily="34" charset="0"/>
              <a:ea typeface="Times New Roman" panose="02020603050405020304" pitchFamily="18" charset="0"/>
            </a:endParaRPr>
          </a:p>
          <a:p>
            <a:pPr marL="285750" lvl="0" indent="-285750">
              <a:buFont typeface="Wingdings" panose="05000000000000000000" pitchFamily="2" charset="2"/>
              <a:buChar char="§"/>
            </a:pPr>
            <a:endParaRPr lang="en-GB" dirty="0">
              <a:solidFill>
                <a:srgbClr val="FF0000"/>
              </a:solidFill>
              <a:latin typeface="Calibri" panose="020F0502020204030204" pitchFamily="34" charset="0"/>
              <a:ea typeface="Times New Roman" panose="02020603050405020304" pitchFamily="18" charset="0"/>
            </a:endParaRPr>
          </a:p>
          <a:p>
            <a:pPr marL="285750" lvl="0" indent="-285750">
              <a:buFont typeface="Arial" panose="020B0604020202020204" pitchFamily="34" charset="0"/>
              <a:buChar char="•"/>
            </a:pPr>
            <a:endParaRPr lang="en-GB" dirty="0">
              <a:latin typeface="Calibri" panose="020F0502020204030204" pitchFamily="34" charset="0"/>
              <a:ea typeface="Times New Roman" panose="02020603050405020304" pitchFamily="18" charset="0"/>
            </a:endParaRPr>
          </a:p>
          <a:p>
            <a:pPr lvl="0"/>
            <a:r>
              <a:rPr lang="en-GB" b="1" dirty="0">
                <a:latin typeface="Calibri" panose="020F0502020204030204" pitchFamily="34" charset="0"/>
                <a:ea typeface="Times New Roman" panose="02020603050405020304" pitchFamily="18" charset="0"/>
              </a:rPr>
              <a:t>     </a:t>
            </a:r>
            <a:endParaRPr lang="en-GB" dirty="0">
              <a:solidFill>
                <a:srgbClr val="FF0000"/>
              </a:solidFill>
              <a:latin typeface="Calibri" panose="020F0502020204030204" pitchFamily="34" charset="0"/>
              <a:ea typeface="Times New Roman" panose="02020603050405020304" pitchFamily="18" charset="0"/>
            </a:endParaRPr>
          </a:p>
          <a:p>
            <a:pPr marL="285750" lvl="0" indent="-285750">
              <a:spcAft>
                <a:spcPts val="0"/>
              </a:spcAft>
              <a:buFont typeface="Arial" panose="020B0604020202020204" pitchFamily="34" charset="0"/>
              <a:buChar char="•"/>
            </a:pPr>
            <a:endParaRPr lang="en-GB" dirty="0">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pPr>
            <a:endParaRPr lang="en-GB" dirty="0">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pPr>
            <a:endParaRPr lang="en-GB" sz="1600" dirty="0">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pPr>
            <a:endParaRPr lang="en-GB"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28526278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Key Stages and Milestones</a:t>
            </a:r>
            <a:endParaRPr lang="en-GB" sz="1800" b="1" dirty="0">
              <a:solidFill>
                <a:srgbClr val="2F7C3A"/>
              </a:solidFill>
              <a:latin typeface="Ebrima" panose="02000000000000000000" pitchFamily="2" charset="0"/>
              <a:ea typeface="Ebrima" panose="02000000000000000000" pitchFamily="2" charset="0"/>
              <a:cs typeface="Ebrima" panose="02000000000000000000" pitchFamily="2" charset="0"/>
            </a:endParaRPr>
          </a:p>
        </p:txBody>
      </p:sp>
      <p:sp>
        <p:nvSpPr>
          <p:cNvPr id="3" name="Content Placeholder 2" descr="Stage 4: Technical Design&#10;Main Activities: Complete Technical Design; Market Testing of Work Packages&#10;Key Outcomes: Approval of Planning Application; Financial Close with Contractor&#10;Completion: End March 2023&#10;&#10;Stage 5: Construction Phase&#10;Start on Site: April 2023&#10;Completion: June 2024 (15 Months)"/>
          <p:cNvSpPr>
            <a:spLocks noGrp="1"/>
          </p:cNvSpPr>
          <p:nvPr>
            <p:ph idx="4294967295"/>
          </p:nvPr>
        </p:nvSpPr>
        <p:spPr>
          <a:xfrm>
            <a:off x="0" y="119697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540000" y="1260000"/>
            <a:ext cx="8136904" cy="5693866"/>
          </a:xfrm>
          <a:prstGeom prst="rect">
            <a:avLst/>
          </a:prstGeom>
        </p:spPr>
        <p:txBody>
          <a:bodyPr wrap="square">
            <a:spAutoFit/>
          </a:bodyPr>
          <a:lstStyle/>
          <a:p>
            <a:pPr lvl="0"/>
            <a:r>
              <a:rPr lang="en-GB" sz="2000" b="1" dirty="0">
                <a:latin typeface="Calibri" panose="020F0502020204030204" pitchFamily="34" charset="0"/>
                <a:ea typeface="Times New Roman" panose="02020603050405020304" pitchFamily="18" charset="0"/>
              </a:rPr>
              <a:t>     </a:t>
            </a:r>
            <a:r>
              <a:rPr lang="en-GB" sz="2000" b="1" u="sng" dirty="0">
                <a:latin typeface="Calibri" panose="020F0502020204030204" pitchFamily="34" charset="0"/>
                <a:ea typeface="Times New Roman" panose="02020603050405020304" pitchFamily="18" charset="0"/>
              </a:rPr>
              <a:t>Stage 4: Technical Design</a:t>
            </a:r>
          </a:p>
          <a:p>
            <a:pPr marL="285750" lvl="0" indent="-285750">
              <a:buFont typeface="Arial" panose="020B0604020202020204" pitchFamily="34" charset="0"/>
              <a:buChar char="•"/>
            </a:pPr>
            <a:r>
              <a:rPr lang="en-GB" sz="2000" b="1" dirty="0">
                <a:latin typeface="Calibri" panose="020F0502020204030204" pitchFamily="34" charset="0"/>
                <a:ea typeface="Times New Roman" panose="02020603050405020304" pitchFamily="18" charset="0"/>
              </a:rPr>
              <a:t>Main Activities:</a:t>
            </a:r>
            <a:r>
              <a:rPr lang="en-GB" sz="2000" dirty="0">
                <a:latin typeface="Calibri" panose="020F0502020204030204" pitchFamily="34" charset="0"/>
                <a:ea typeface="Times New Roman" panose="02020603050405020304" pitchFamily="18" charset="0"/>
              </a:rPr>
              <a:t> Complete Technical Design; Market Testing of Work Packages</a:t>
            </a:r>
          </a:p>
          <a:p>
            <a:pPr marL="285750" lvl="0" indent="-285750">
              <a:buFont typeface="Arial" panose="020B0604020202020204" pitchFamily="34" charset="0"/>
              <a:buChar char="•"/>
            </a:pPr>
            <a:r>
              <a:rPr lang="en-GB" sz="2000" b="1" dirty="0">
                <a:latin typeface="Calibri" panose="020F0502020204030204" pitchFamily="34" charset="0"/>
                <a:ea typeface="Times New Roman" panose="02020603050405020304" pitchFamily="18" charset="0"/>
              </a:rPr>
              <a:t>Key Outcomes: </a:t>
            </a:r>
            <a:r>
              <a:rPr lang="en-GB" sz="2000" dirty="0">
                <a:latin typeface="Calibri" panose="020F0502020204030204" pitchFamily="34" charset="0"/>
                <a:ea typeface="Times New Roman" panose="02020603050405020304" pitchFamily="18" charset="0"/>
              </a:rPr>
              <a:t>Approval of Planning Application; Financial Close with Contractor</a:t>
            </a:r>
          </a:p>
          <a:p>
            <a:pPr marL="285750" lvl="0" indent="-285750">
              <a:buFont typeface="Arial" panose="020B0604020202020204" pitchFamily="34" charset="0"/>
              <a:buChar char="•"/>
            </a:pPr>
            <a:r>
              <a:rPr lang="en-GB" sz="2000" b="1" dirty="0">
                <a:latin typeface="Calibri" panose="020F0502020204030204" pitchFamily="34" charset="0"/>
                <a:ea typeface="Times New Roman" panose="02020603050405020304" pitchFamily="18" charset="0"/>
              </a:rPr>
              <a:t>Completion: </a:t>
            </a:r>
            <a:r>
              <a:rPr lang="en-GB" sz="2000" dirty="0">
                <a:solidFill>
                  <a:srgbClr val="FF0000"/>
                </a:solidFill>
                <a:latin typeface="Calibri" panose="020F0502020204030204" pitchFamily="34" charset="0"/>
                <a:ea typeface="Times New Roman" panose="02020603050405020304" pitchFamily="18" charset="0"/>
              </a:rPr>
              <a:t>End March 2023</a:t>
            </a:r>
          </a:p>
          <a:p>
            <a:pPr lvl="0"/>
            <a:endParaRPr lang="en-GB" sz="2000" dirty="0">
              <a:latin typeface="Calibri" panose="020F0502020204030204" pitchFamily="34" charset="0"/>
              <a:ea typeface="Times New Roman" panose="02020603050405020304" pitchFamily="18" charset="0"/>
            </a:endParaRPr>
          </a:p>
          <a:p>
            <a:pPr lvl="0"/>
            <a:r>
              <a:rPr lang="en-GB" sz="2000" b="1" dirty="0">
                <a:latin typeface="Calibri" panose="020F0502020204030204" pitchFamily="34" charset="0"/>
                <a:ea typeface="Times New Roman" panose="02020603050405020304" pitchFamily="18" charset="0"/>
              </a:rPr>
              <a:t>     </a:t>
            </a:r>
            <a:r>
              <a:rPr lang="en-GB" sz="2000" b="1" u="sng" dirty="0">
                <a:latin typeface="Calibri" panose="020F0502020204030204" pitchFamily="34" charset="0"/>
                <a:ea typeface="Times New Roman" panose="02020603050405020304" pitchFamily="18" charset="0"/>
              </a:rPr>
              <a:t>Stage 5: Construction Phase</a:t>
            </a:r>
          </a:p>
          <a:p>
            <a:pPr marL="285750" lvl="0" indent="-285750">
              <a:buFont typeface="Arial" panose="020B0604020202020204" pitchFamily="34" charset="0"/>
              <a:buChar char="•"/>
            </a:pPr>
            <a:r>
              <a:rPr lang="en-GB" sz="2000" b="1" dirty="0">
                <a:latin typeface="Calibri" panose="020F0502020204030204" pitchFamily="34" charset="0"/>
                <a:ea typeface="Times New Roman" panose="02020603050405020304" pitchFamily="18" charset="0"/>
              </a:rPr>
              <a:t>Start on Site:</a:t>
            </a:r>
            <a:r>
              <a:rPr lang="en-GB" sz="2000" dirty="0">
                <a:latin typeface="Calibri" panose="020F0502020204030204" pitchFamily="34" charset="0"/>
                <a:ea typeface="Times New Roman" panose="02020603050405020304" pitchFamily="18" charset="0"/>
              </a:rPr>
              <a:t> </a:t>
            </a:r>
            <a:r>
              <a:rPr lang="en-GB" sz="2000" dirty="0">
                <a:solidFill>
                  <a:srgbClr val="FF0000"/>
                </a:solidFill>
                <a:latin typeface="Calibri" panose="020F0502020204030204" pitchFamily="34" charset="0"/>
                <a:ea typeface="Times New Roman" panose="02020603050405020304" pitchFamily="18" charset="0"/>
              </a:rPr>
              <a:t>April 2023</a:t>
            </a:r>
          </a:p>
          <a:p>
            <a:pPr marL="285750" lvl="0" indent="-285750">
              <a:buFont typeface="Arial" panose="020B0604020202020204" pitchFamily="34" charset="0"/>
              <a:buChar char="•"/>
            </a:pPr>
            <a:r>
              <a:rPr lang="en-GB" sz="2000" b="1" dirty="0">
                <a:latin typeface="Calibri" panose="020F0502020204030204" pitchFamily="34" charset="0"/>
                <a:ea typeface="Times New Roman" panose="02020603050405020304" pitchFamily="18" charset="0"/>
              </a:rPr>
              <a:t>Completion:</a:t>
            </a:r>
            <a:r>
              <a:rPr lang="en-GB" sz="2000" dirty="0">
                <a:latin typeface="Calibri" panose="020F0502020204030204" pitchFamily="34" charset="0"/>
                <a:ea typeface="Times New Roman" panose="02020603050405020304" pitchFamily="18" charset="0"/>
              </a:rPr>
              <a:t> </a:t>
            </a:r>
            <a:r>
              <a:rPr lang="en-GB" sz="2000" dirty="0">
                <a:solidFill>
                  <a:srgbClr val="FF0000"/>
                </a:solidFill>
                <a:latin typeface="Calibri" panose="020F0502020204030204" pitchFamily="34" charset="0"/>
                <a:ea typeface="Times New Roman" panose="02020603050405020304" pitchFamily="18" charset="0"/>
              </a:rPr>
              <a:t>June 2024 (15 Months)</a:t>
            </a:r>
          </a:p>
          <a:p>
            <a:pPr lvl="0"/>
            <a:endParaRPr lang="en-GB" sz="2000" dirty="0">
              <a:latin typeface="Calibri" panose="020F0502020204030204" pitchFamily="34" charset="0"/>
              <a:ea typeface="Times New Roman" panose="02020603050405020304" pitchFamily="18" charset="0"/>
            </a:endParaRPr>
          </a:p>
          <a:p>
            <a:pPr marL="285750" lvl="0" indent="-285750">
              <a:buFont typeface="Arial" panose="020B0604020202020204" pitchFamily="34" charset="0"/>
              <a:buChar char="•"/>
            </a:pPr>
            <a:endParaRPr lang="en-GB" sz="2000" dirty="0">
              <a:latin typeface="Calibri" panose="020F0502020204030204" pitchFamily="34" charset="0"/>
              <a:ea typeface="Times New Roman" panose="02020603050405020304" pitchFamily="18" charset="0"/>
            </a:endParaRPr>
          </a:p>
          <a:p>
            <a:pPr marL="285750" lvl="0" indent="-285750">
              <a:buFont typeface="Wingdings" panose="05000000000000000000" pitchFamily="2" charset="2"/>
              <a:buChar char="§"/>
            </a:pPr>
            <a:endParaRPr lang="en-GB" dirty="0">
              <a:solidFill>
                <a:srgbClr val="FF0000"/>
              </a:solidFill>
              <a:latin typeface="Calibri" panose="020F0502020204030204" pitchFamily="34" charset="0"/>
              <a:ea typeface="Times New Roman" panose="02020603050405020304" pitchFamily="18" charset="0"/>
            </a:endParaRPr>
          </a:p>
          <a:p>
            <a:pPr marL="285750" lvl="0" indent="-285750">
              <a:buFont typeface="Arial" panose="020B0604020202020204" pitchFamily="34" charset="0"/>
              <a:buChar char="•"/>
            </a:pPr>
            <a:endParaRPr lang="en-GB" dirty="0">
              <a:latin typeface="Calibri" panose="020F0502020204030204" pitchFamily="34" charset="0"/>
              <a:ea typeface="Times New Roman" panose="02020603050405020304" pitchFamily="18" charset="0"/>
            </a:endParaRPr>
          </a:p>
          <a:p>
            <a:pPr lvl="0"/>
            <a:r>
              <a:rPr lang="en-GB" b="1" dirty="0">
                <a:latin typeface="Calibri" panose="020F0502020204030204" pitchFamily="34" charset="0"/>
                <a:ea typeface="Times New Roman" panose="02020603050405020304" pitchFamily="18" charset="0"/>
              </a:rPr>
              <a:t>     </a:t>
            </a:r>
            <a:endParaRPr lang="en-GB" dirty="0">
              <a:solidFill>
                <a:srgbClr val="FF0000"/>
              </a:solidFill>
              <a:latin typeface="Calibri" panose="020F0502020204030204" pitchFamily="34" charset="0"/>
              <a:ea typeface="Times New Roman" panose="02020603050405020304" pitchFamily="18" charset="0"/>
            </a:endParaRPr>
          </a:p>
          <a:p>
            <a:pPr marL="285750" lvl="0" indent="-285750">
              <a:spcAft>
                <a:spcPts val="0"/>
              </a:spcAft>
              <a:buFont typeface="Arial" panose="020B0604020202020204" pitchFamily="34" charset="0"/>
              <a:buChar char="•"/>
            </a:pPr>
            <a:endParaRPr lang="en-GB" dirty="0">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pPr>
            <a:endParaRPr lang="en-GB" dirty="0">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pPr>
            <a:endParaRPr lang="en-GB" sz="1600" dirty="0">
              <a:latin typeface="Calibri" panose="020F0502020204030204" pitchFamily="34" charset="0"/>
              <a:ea typeface="Times New Roman" panose="02020603050405020304" pitchFamily="18" charset="0"/>
            </a:endParaRPr>
          </a:p>
          <a:p>
            <a:pPr marL="342900" lvl="0" indent="-342900">
              <a:spcAft>
                <a:spcPts val="0"/>
              </a:spcAft>
              <a:buFont typeface="Symbol" panose="05050102010706020507" pitchFamily="18" charset="2"/>
              <a:buChar char=""/>
            </a:pPr>
            <a:endParaRPr lang="en-GB"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3352937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755576" y="400802"/>
            <a:ext cx="8229600" cy="706437"/>
          </a:xfrm>
          <a:prstGeom prst="rect">
            <a:avLst/>
          </a:prstGeom>
        </p:spPr>
        <p:txBody>
          <a:bodyPr/>
          <a:lstStyle/>
          <a:p>
            <a:r>
              <a:rPr lang="en-GB" sz="2400" b="1" dirty="0">
                <a:solidFill>
                  <a:srgbClr val="492F92"/>
                </a:solidFill>
                <a:latin typeface="Ebrima" panose="02000000000000000000" pitchFamily="2" charset="0"/>
                <a:ea typeface="Ebrima" panose="02000000000000000000" pitchFamily="2" charset="0"/>
                <a:cs typeface="Ebrima" panose="02000000000000000000" pitchFamily="2" charset="0"/>
              </a:rPr>
              <a:t>Next Steps</a:t>
            </a:r>
          </a:p>
        </p:txBody>
      </p:sp>
      <p:sp>
        <p:nvSpPr>
          <p:cNvPr id="3" name="Content Placeholder 2" descr="Major Pre-Application meeting to be arranged.&#10;&#10;Complete annual review of school roll forecasts.&#10;&#10;Consider inclusion of other facilities or services.&#10;&#10;Review further improvements required at Invergordon Academy.&#10;&#10;Continue engagement with group of Primary Head Teachers on design approach.&#10;&#10;Arrange workshops with school(s) – e.g. Carbon Conscious, Learning Through Landscapes.&#10;&#10;Separate briefing session for Park school staff."/>
          <p:cNvSpPr>
            <a:spLocks noGrp="1"/>
          </p:cNvSpPr>
          <p:nvPr>
            <p:ph idx="4294967295"/>
          </p:nvPr>
        </p:nvSpPr>
        <p:spPr>
          <a:xfrm>
            <a:off x="0" y="1196975"/>
            <a:ext cx="7632700" cy="5256213"/>
          </a:xfrm>
          <a:prstGeom prst="rect">
            <a:avLst/>
          </a:prstGeom>
        </p:spPr>
        <p:txBody>
          <a:bodyPr/>
          <a:lstStyle/>
          <a:p>
            <a:pPr marL="0" indent="0">
              <a:buNone/>
            </a:pPr>
            <a:endParaRPr lang="en-GB" sz="2000" dirty="0"/>
          </a:p>
          <a:p>
            <a:pPr marL="0" indent="0">
              <a:buNone/>
            </a:pPr>
            <a:endParaRPr lang="en-GB" sz="2000" dirty="0"/>
          </a:p>
        </p:txBody>
      </p:sp>
      <p:sp>
        <p:nvSpPr>
          <p:cNvPr id="4" name="Rectangle 3">
            <a:extLst>
              <a:ext uri="{FF2B5EF4-FFF2-40B4-BE49-F238E27FC236}">
                <a16:creationId xmlns:a16="http://schemas.microsoft.com/office/drawing/2014/main" id="{2A00C6A9-5C82-48DB-8B9A-C03E0CEE91F8}"/>
              </a:ext>
            </a:extLst>
          </p:cNvPr>
          <p:cNvSpPr/>
          <p:nvPr/>
        </p:nvSpPr>
        <p:spPr>
          <a:xfrm>
            <a:off x="540000" y="1260000"/>
            <a:ext cx="8136904" cy="6370975"/>
          </a:xfrm>
          <a:prstGeom prst="rect">
            <a:avLst/>
          </a:prstGeom>
        </p:spPr>
        <p:txBody>
          <a:bodyPr wrap="square" lIns="0" tIns="0" rIns="0" bIns="0">
            <a:spAutoFit/>
          </a:bodyPr>
          <a:lstStyle/>
          <a:p>
            <a:pPr marL="342900" lvl="0" indent="-342900">
              <a:spcAft>
                <a:spcPts val="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Major Pre-Application meeting to be arranged.</a:t>
            </a:r>
          </a:p>
          <a:p>
            <a:pPr marL="342900" lvl="0" indent="-342900">
              <a:spcAft>
                <a:spcPts val="0"/>
              </a:spcAft>
              <a:buFont typeface="Arial" panose="020B0604020202020204" pitchFamily="34" charset="0"/>
              <a:buChar char="•"/>
            </a:pPr>
            <a:endParaRPr lang="en-GB" sz="1000" dirty="0">
              <a:latin typeface="Calibri" panose="020F0502020204030204" pitchFamily="34" charset="0"/>
              <a:ea typeface="Calibri" panose="020F0502020204030204" pitchFamily="34" charset="0"/>
            </a:endParaRPr>
          </a:p>
          <a:p>
            <a:pPr marL="342900" lvl="0" indent="-342900">
              <a:spcAft>
                <a:spcPts val="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Complete annual review of school roll forecasts.</a:t>
            </a:r>
          </a:p>
          <a:p>
            <a:pPr marL="342900" lvl="0" indent="-342900">
              <a:spcAft>
                <a:spcPts val="0"/>
              </a:spcAft>
              <a:buFont typeface="Arial" panose="020B0604020202020204" pitchFamily="34" charset="0"/>
              <a:buChar char="•"/>
            </a:pPr>
            <a:endParaRPr lang="en-GB" sz="1000" dirty="0">
              <a:latin typeface="Calibri" panose="020F0502020204030204" pitchFamily="34" charset="0"/>
              <a:ea typeface="Calibri" panose="020F0502020204030204" pitchFamily="34" charset="0"/>
            </a:endParaRPr>
          </a:p>
          <a:p>
            <a:pPr marL="342900" lvl="0" indent="-342900">
              <a:spcAft>
                <a:spcPts val="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Consider inclusion of other facilities or services.</a:t>
            </a:r>
          </a:p>
          <a:p>
            <a:pPr marL="342900" lvl="0" indent="-342900">
              <a:spcAft>
                <a:spcPts val="0"/>
              </a:spcAft>
              <a:buFont typeface="Arial" panose="020B0604020202020204" pitchFamily="34" charset="0"/>
              <a:buChar char="•"/>
            </a:pPr>
            <a:endParaRPr lang="en-GB" sz="1000" dirty="0">
              <a:latin typeface="Calibri" panose="020F0502020204030204" pitchFamily="34" charset="0"/>
              <a:ea typeface="Calibri" panose="020F0502020204030204" pitchFamily="34" charset="0"/>
            </a:endParaRPr>
          </a:p>
          <a:p>
            <a:pPr marL="342900" lvl="0" indent="-342900">
              <a:spcAft>
                <a:spcPts val="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Review further improvements required at Invergordon Academy.</a:t>
            </a:r>
          </a:p>
          <a:p>
            <a:pPr marL="342900" lvl="0" indent="-342900">
              <a:spcAft>
                <a:spcPts val="0"/>
              </a:spcAft>
              <a:buFont typeface="Arial" panose="020B0604020202020204" pitchFamily="34" charset="0"/>
              <a:buChar char="•"/>
            </a:pPr>
            <a:endParaRPr lang="en-GB" sz="1000" dirty="0">
              <a:latin typeface="Calibri" panose="020F0502020204030204" pitchFamily="34" charset="0"/>
              <a:ea typeface="Calibri" panose="020F0502020204030204" pitchFamily="34" charset="0"/>
            </a:endParaRPr>
          </a:p>
          <a:p>
            <a:pPr marL="342900" lvl="0" indent="-342900">
              <a:spcAft>
                <a:spcPts val="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Continue engagement with group of Primary Head Teachers on design approach.</a:t>
            </a:r>
          </a:p>
          <a:p>
            <a:pPr marL="342900" lvl="0" indent="-342900">
              <a:spcAft>
                <a:spcPts val="0"/>
              </a:spcAft>
              <a:buFont typeface="Arial" panose="020B0604020202020204" pitchFamily="34" charset="0"/>
              <a:buChar char="•"/>
            </a:pPr>
            <a:endParaRPr lang="en-GB" sz="1000" dirty="0">
              <a:latin typeface="Calibri" panose="020F0502020204030204" pitchFamily="34" charset="0"/>
              <a:ea typeface="Calibri" panose="020F0502020204030204" pitchFamily="34" charset="0"/>
            </a:endParaRPr>
          </a:p>
          <a:p>
            <a:pPr marL="342900" indent="-342900">
              <a:buFont typeface="Arial" panose="020B0604020202020204" pitchFamily="34" charset="0"/>
              <a:buChar char="•"/>
            </a:pPr>
            <a:r>
              <a:rPr lang="en-GB" sz="2000" dirty="0">
                <a:latin typeface="Calibri" panose="020F0502020204030204" pitchFamily="34" charset="0"/>
                <a:ea typeface="Calibri" panose="020F0502020204030204" pitchFamily="34" charset="0"/>
              </a:rPr>
              <a:t>Arrange workshops with school(s) – e.g. Carbon Conscious, Learning Through Landscapes.</a:t>
            </a:r>
          </a:p>
          <a:p>
            <a:pPr marL="342900" lvl="0" indent="-342900">
              <a:spcAft>
                <a:spcPts val="0"/>
              </a:spcAft>
              <a:buFont typeface="Arial" panose="020B0604020202020204" pitchFamily="34" charset="0"/>
              <a:buChar char="•"/>
            </a:pPr>
            <a:endParaRPr lang="en-GB" sz="1000" dirty="0">
              <a:latin typeface="Calibri" panose="020F0502020204030204" pitchFamily="34" charset="0"/>
              <a:ea typeface="Calibri" panose="020F0502020204030204" pitchFamily="34" charset="0"/>
            </a:endParaRPr>
          </a:p>
          <a:p>
            <a:pPr marL="342900" lvl="0" indent="-342900">
              <a:spcAft>
                <a:spcPts val="0"/>
              </a:spcAft>
              <a:buFont typeface="Arial" panose="020B0604020202020204" pitchFamily="34" charset="0"/>
              <a:buChar char="•"/>
            </a:pPr>
            <a:r>
              <a:rPr lang="en-GB" sz="2000" dirty="0">
                <a:latin typeface="Calibri" panose="020F0502020204030204" pitchFamily="34" charset="0"/>
                <a:ea typeface="Calibri" panose="020F0502020204030204" pitchFamily="34" charset="0"/>
              </a:rPr>
              <a:t>Separate briefing session for Park school staff.</a:t>
            </a:r>
          </a:p>
          <a:p>
            <a:pPr marL="342900" lvl="0" indent="-342900">
              <a:spcAft>
                <a:spcPts val="0"/>
              </a:spcAft>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342900" lvl="0" indent="-342900">
              <a:spcAft>
                <a:spcPts val="0"/>
              </a:spcAft>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457200" lvl="0" indent="-457200">
              <a:spcAft>
                <a:spcPts val="0"/>
              </a:spcAft>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marL="457200" lvl="0" indent="-457200">
              <a:spcAft>
                <a:spcPts val="0"/>
              </a:spcAft>
              <a:buFont typeface="Arial" panose="020B0604020202020204" pitchFamily="34" charset="0"/>
              <a:buChar char="•"/>
            </a:pPr>
            <a:endParaRPr lang="en-GB" sz="2000" dirty="0">
              <a:latin typeface="Calibri" panose="020F0502020204030204" pitchFamily="34" charset="0"/>
              <a:ea typeface="Calibri" panose="020F0502020204030204" pitchFamily="34" charset="0"/>
            </a:endParaRPr>
          </a:p>
          <a:p>
            <a:pPr lvl="0" algn="ctr">
              <a:spcAft>
                <a:spcPts val="0"/>
              </a:spcAft>
            </a:pPr>
            <a:endParaRPr lang="en-GB" sz="2800" b="1" dirty="0">
              <a:latin typeface="Calibri" panose="020F0502020204030204" pitchFamily="34" charset="0"/>
              <a:ea typeface="Calibri" panose="020F0502020204030204" pitchFamily="34" charset="0"/>
            </a:endParaRPr>
          </a:p>
          <a:p>
            <a:pPr lvl="0" algn="ctr">
              <a:spcAft>
                <a:spcPts val="0"/>
              </a:spcAft>
            </a:pPr>
            <a:endParaRPr lang="en-GB" sz="2800" b="1" dirty="0">
              <a:latin typeface="Calibri" panose="020F0502020204030204" pitchFamily="34" charset="0"/>
              <a:ea typeface="Calibri" panose="020F0502020204030204" pitchFamily="34" charset="0"/>
            </a:endParaRPr>
          </a:p>
          <a:p>
            <a:pPr lvl="0" algn="ctr">
              <a:spcAft>
                <a:spcPts val="0"/>
              </a:spcAft>
            </a:pPr>
            <a:endParaRPr lang="en-GB" sz="2800" b="1" dirty="0">
              <a:latin typeface="Calibri" panose="020F0502020204030204" pitchFamily="34" charset="0"/>
              <a:ea typeface="Calibri" panose="020F0502020204030204" pitchFamily="34" charset="0"/>
            </a:endParaRPr>
          </a:p>
        </p:txBody>
      </p:sp>
    </p:spTree>
    <p:extLst>
      <p:ext uri="{BB962C8B-B14F-4D97-AF65-F5344CB8AC3E}">
        <p14:creationId xmlns:p14="http://schemas.microsoft.com/office/powerpoint/2010/main" val="625550218"/>
      </p:ext>
    </p:extLst>
  </p:cSld>
  <p:clrMapOvr>
    <a:masterClrMapping/>
  </p:clrMapOvr>
</p:sld>
</file>

<file path=ppt/theme/theme1.xml><?xml version="1.0" encoding="utf-8"?>
<a:theme xmlns:a="http://schemas.openxmlformats.org/drawingml/2006/main" name="Text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9b44844-f7a8-43bf-8910-957b726a602c" xsi:nil="true"/>
    <lcf76f155ced4ddcb4097134ff3c332f xmlns="4d0b3d68-4fad-46c5-9a2a-dfda0907368f">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C3836A8371FB84985A03C7977185216" ma:contentTypeVersion="13" ma:contentTypeDescription="Create a new document." ma:contentTypeScope="" ma:versionID="b7c033259ba5e2bf94499269151b0e05">
  <xsd:schema xmlns:xsd="http://www.w3.org/2001/XMLSchema" xmlns:xs="http://www.w3.org/2001/XMLSchema" xmlns:p="http://schemas.microsoft.com/office/2006/metadata/properties" xmlns:ns2="4d0b3d68-4fad-46c5-9a2a-dfda0907368f" xmlns:ns3="89b44844-f7a8-43bf-8910-957b726a602c" targetNamespace="http://schemas.microsoft.com/office/2006/metadata/properties" ma:root="true" ma:fieldsID="71176a9390e60bdf7c1d3fd85d86a83a" ns2:_="" ns3:_="">
    <xsd:import namespace="4d0b3d68-4fad-46c5-9a2a-dfda0907368f"/>
    <xsd:import namespace="89b44844-f7a8-43bf-8910-957b726a602c"/>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lcf76f155ced4ddcb4097134ff3c332f" minOccurs="0"/>
                <xsd:element ref="ns3:TaxCatchAll" minOccurs="0"/>
                <xsd:element ref="ns2:MediaServiceOCR"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d0b3d68-4fad-46c5-9a2a-dfda090736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bd8d7fc4-e056-491b-b14d-914997007d2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b44844-f7a8-43bf-8910-957b726a602c"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f30de796-fe2a-4b50-8279-6784e9f37519}" ma:internalName="TaxCatchAll" ma:showField="CatchAllData" ma:web="89b44844-f7a8-43bf-8910-957b726a602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60B48BA-72AB-4EF7-9C1E-CB9B5EC6EA06}">
  <ds:schemaRefs>
    <ds:schemaRef ds:uri="f208d9d4-ab53-4bb8-846a-65b2416c60b1"/>
    <ds:schemaRef ds:uri="67b068b7-2e2b-4052-af03-84bdb19f149d"/>
    <ds:schemaRef ds:uri="http://schemas.microsoft.com/office/infopath/2007/PartnerControls"/>
    <ds:schemaRef ds:uri="http://schemas.microsoft.com/office/2006/metadata/properties"/>
    <ds:schemaRef ds:uri="http://schemas.microsoft.com/office/2006/documentManagement/types"/>
    <ds:schemaRef ds:uri="http://www.w3.org/XML/1998/namespace"/>
    <ds:schemaRef ds:uri="http://purl.org/dc/dcmitype/"/>
    <ds:schemaRef ds:uri="http://purl.org/dc/elements/1.1/"/>
    <ds:schemaRef ds:uri="http://schemas.openxmlformats.org/package/2006/metadata/core-properties"/>
    <ds:schemaRef ds:uri="http://purl.org/dc/terms/"/>
    <ds:schemaRef ds:uri="89b44844-f7a8-43bf-8910-957b726a602c"/>
    <ds:schemaRef ds:uri="4d0b3d68-4fad-46c5-9a2a-dfda0907368f"/>
  </ds:schemaRefs>
</ds:datastoreItem>
</file>

<file path=customXml/itemProps2.xml><?xml version="1.0" encoding="utf-8"?>
<ds:datastoreItem xmlns:ds="http://schemas.openxmlformats.org/officeDocument/2006/customXml" ds:itemID="{687518B2-2EEE-42CA-B063-060D3EFFA56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d0b3d68-4fad-46c5-9a2a-dfda0907368f"/>
    <ds:schemaRef ds:uri="89b44844-f7a8-43bf-8910-957b726a60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C998A0D-5E9F-4D11-9180-5FE0EADA483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HC Corporate Template -OnScreen 4;3</Template>
  <TotalTime>5910</TotalTime>
  <Words>768</Words>
  <Application>Microsoft Office PowerPoint</Application>
  <PresentationFormat>On-screen Show (4:3)</PresentationFormat>
  <Paragraphs>115</Paragraphs>
  <Slides>8</Slides>
  <Notes>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arial</vt:lpstr>
      <vt:lpstr>Calibri</vt:lpstr>
      <vt:lpstr>Ebrima</vt:lpstr>
      <vt:lpstr>Symbol</vt:lpstr>
      <vt:lpstr>Wingdings</vt:lpstr>
      <vt:lpstr>Text Slides</vt:lpstr>
      <vt:lpstr>Park Primary School</vt:lpstr>
      <vt:lpstr>Works at Invergordon Academy</vt:lpstr>
      <vt:lpstr>Background</vt:lpstr>
      <vt:lpstr>Current Position</vt:lpstr>
      <vt:lpstr>Demolition - Justification</vt:lpstr>
      <vt:lpstr>Key Stages and Indicative Milestones</vt:lpstr>
      <vt:lpstr>Key Stages and Milestones</vt:lpstr>
      <vt:lpstr>Next Steps</vt:lpstr>
    </vt:vector>
  </TitlesOfParts>
  <Company>Fujitsu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Foster</dc:creator>
  <cp:lastModifiedBy>Mairi Cowie (Digital Innovation)</cp:lastModifiedBy>
  <cp:revision>214</cp:revision>
  <cp:lastPrinted>2017-01-18T14:17:09Z</cp:lastPrinted>
  <dcterms:created xsi:type="dcterms:W3CDTF">2019-04-25T09:35:54Z</dcterms:created>
  <dcterms:modified xsi:type="dcterms:W3CDTF">2025-08-06T14:35:52Z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a57e0011-4d92-40e2-893e-f4c1b165f48a</vt:lpwstr>
  </property>
  <property fmtid="{D5CDD505-2E9C-101B-9397-08002B2CF9AE}" pid="3" name="TITUS">
    <vt:lpwstr>&lt;div style="text-align: center;"&gt;&lt;span style="font-family: Arial; font-weight: bold; font-size: large;"&gt;OFFICIAL&lt;/span&gt;&lt;/div&gt;</vt:lpwstr>
  </property>
  <property fmtid="{D5CDD505-2E9C-101B-9397-08002B2CF9AE}" pid="4" name="HCClassification">
    <vt:lpwstr>OFFICIAL</vt:lpwstr>
  </property>
  <property fmtid="{D5CDD505-2E9C-101B-9397-08002B2CF9AE}" pid="5" name="HCMarking">
    <vt:lpwstr>Enable Marking</vt:lpwstr>
  </property>
  <property fmtid="{D5CDD505-2E9C-101B-9397-08002B2CF9AE}" pid="6" name="_NewReviewCycle">
    <vt:lpwstr/>
  </property>
  <property fmtid="{D5CDD505-2E9C-101B-9397-08002B2CF9AE}" pid="7" name="ContentTypeId">
    <vt:lpwstr>0x0101009C3836A8371FB84985A03C7977185216</vt:lpwstr>
  </property>
  <property fmtid="{D5CDD505-2E9C-101B-9397-08002B2CF9AE}" pid="8" name="MediaServiceImageTags">
    <vt:lpwstr/>
  </property>
</Properties>
</file>