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338" r:id="rId5"/>
    <p:sldId id="349" r:id="rId6"/>
    <p:sldId id="352" r:id="rId7"/>
    <p:sldId id="344" r:id="rId8"/>
    <p:sldId id="351" r:id="rId9"/>
    <p:sldId id="334" r:id="rId10"/>
    <p:sldId id="342" r:id="rId11"/>
    <p:sldId id="350" r:id="rId12"/>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35" autoAdjust="0"/>
    <p:restoredTop sz="94660"/>
  </p:normalViewPr>
  <p:slideViewPr>
    <p:cSldViewPr>
      <p:cViewPr varScale="1">
        <p:scale>
          <a:sx n="105" d="100"/>
          <a:sy n="105" d="100"/>
        </p:scale>
        <p:origin x="2076" y="-113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2680553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4228590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4171965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5</a:t>
            </a:fld>
            <a:endParaRPr lang="en-GB" dirty="0"/>
          </a:p>
        </p:txBody>
      </p:sp>
    </p:spTree>
    <p:extLst>
      <p:ext uri="{BB962C8B-B14F-4D97-AF65-F5344CB8AC3E}">
        <p14:creationId xmlns:p14="http://schemas.microsoft.com/office/powerpoint/2010/main" val="3180076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6</a:t>
            </a:fld>
            <a:endParaRPr lang="en-GB" dirty="0"/>
          </a:p>
        </p:txBody>
      </p:sp>
    </p:spTree>
    <p:extLst>
      <p:ext uri="{BB962C8B-B14F-4D97-AF65-F5344CB8AC3E}">
        <p14:creationId xmlns:p14="http://schemas.microsoft.com/office/powerpoint/2010/main" val="95327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7</a:t>
            </a:fld>
            <a:endParaRPr lang="en-GB" dirty="0"/>
          </a:p>
        </p:txBody>
      </p:sp>
    </p:spTree>
    <p:extLst>
      <p:ext uri="{BB962C8B-B14F-4D97-AF65-F5344CB8AC3E}">
        <p14:creationId xmlns:p14="http://schemas.microsoft.com/office/powerpoint/2010/main" val="3495009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8</a:t>
            </a:fld>
            <a:endParaRPr lang="en-GB" dirty="0"/>
          </a:p>
        </p:txBody>
      </p:sp>
    </p:spTree>
    <p:extLst>
      <p:ext uri="{BB962C8B-B14F-4D97-AF65-F5344CB8AC3E}">
        <p14:creationId xmlns:p14="http://schemas.microsoft.com/office/powerpoint/2010/main" val="375017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Park Primary School</a:t>
            </a:r>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4154984"/>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Meeting No. 1</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Project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16</a:t>
            </a:r>
            <a:r>
              <a:rPr lang="en-GB" sz="2400" b="1" baseline="30000" dirty="0">
                <a:solidFill>
                  <a:srgbClr val="492F92"/>
                </a:solidFill>
                <a:latin typeface="Ebrima" panose="02000000000000000000" pitchFamily="2" charset="0"/>
                <a:ea typeface="Ebrima" panose="02000000000000000000" pitchFamily="2" charset="0"/>
                <a:cs typeface="Ebrima" panose="02000000000000000000" pitchFamily="2" charset="0"/>
              </a:rPr>
              <a:t>th</a:t>
            </a: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 November 2021</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Estate Strategy Manager</a:t>
            </a: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Dorothy Gibb, Principal Estates Officer</a:t>
            </a:r>
            <a:endParaRPr lang="en-GB" dirty="0"/>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Works at Invergordon Academy</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Internal alterations to main building complete and 5 modular units now operational. Snagging issues being addressed.&#10;&#10;Catering unit awaiting sign-off from Building Control; staff training to follow but aiming to be operational w/c 6th December."/>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2154436"/>
          </a:xfrm>
          <a:prstGeom prst="rect">
            <a:avLst/>
          </a:prstGeom>
        </p:spPr>
        <p:txBody>
          <a:bodyPr wrap="square" lIns="0" tIns="0" rIns="0" bIns="0">
            <a:spAutoFit/>
          </a:bodyPr>
          <a:lstStyle/>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Internal alterations to main building complete and 5 modular units now operational. Snagging issues being addressed.</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Catering unit awaiting sign-off from Building Control; staff training to follow but aiming to be operational w/c 6</a:t>
            </a:r>
            <a:r>
              <a:rPr lang="en-GB" sz="2000" baseline="30000" dirty="0">
                <a:latin typeface="Calibri" panose="020F0502020204030204" pitchFamily="34" charset="0"/>
                <a:ea typeface="Calibri" panose="020F0502020204030204" pitchFamily="34" charset="0"/>
              </a:rPr>
              <a:t>th</a:t>
            </a:r>
            <a:r>
              <a:rPr lang="en-GB" sz="2000" dirty="0">
                <a:latin typeface="Calibri" panose="020F0502020204030204" pitchFamily="34" charset="0"/>
                <a:ea typeface="Calibri" panose="020F0502020204030204" pitchFamily="34" charset="0"/>
              </a:rPr>
              <a:t> December.</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4844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Background</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Council agreed in June 2021 that a new school for Park would be one of 5 school priorities for capital investment.&#10;&#10;A subsequent report to the Council meeting in September confirmed a budget of £13M for the project with a completion date of August 2024.&#10;&#10;The Scottish Government’s new Learning Estate Investment Programme (LEIP) requires all new buildings included in the programme to meet a number of outcomes, such as much improved energy performance.&#10;&#10;Although only the new Tain 3-18 Campus, Broadford Primary and Nairn Academy are included in the LEIP, the aim is to ensure that all new school buildings will deliver these outcomes."/>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39552" y="1260000"/>
            <a:ext cx="8136904" cy="4924425"/>
          </a:xfrm>
          <a:prstGeom prst="rect">
            <a:avLst/>
          </a:prstGeom>
        </p:spPr>
        <p:txBody>
          <a:bodyPr wrap="square" lIns="0" tIns="0" rIns="0" bIns="0">
            <a:spAutoFit/>
          </a:bodyPr>
          <a:lstStyle/>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Council agreed in June 2021 that a new school for Park would be one of 5 school priorities for capital investment.</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A subsequent report to the Council meeting in September confirmed a budget of £13M for the project with a completion date of August 2024.</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Scottish Government’s new Learning Estate Investment Programme (LEIP) requires all new buildings included in the programme to meet a number of outcomes, such as much improved energy performance.</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Although only the new Tain 3-18 Campus, Broadford Primary and Nairn Academy are included in the LEIP, the aim is to ensure that all new school buildings will deliver these outcomes.</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15569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Current Position</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Robertson Construction have been appointed as design and build contractor for this project, along with 3 other new primary schools at Beauly, Broadford and Dunvegan.&#10;&#10;This will allow early engagement with the contractor’s supply chain, how best to achieve the required outcomes, consider measures to mitigate the impact of market cost pressures, and to provide more cost and programme certainty.&#10;&#10;The fire-damaged main building and the nursery block are to be demolished.&#10;&#10;The games hall building will be retained meantime as items are being stored there. However, this building and/or the Anderson Centre could be used as site accommodation during the construction period."/>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4924425"/>
          </a:xfrm>
          <a:prstGeom prst="rect">
            <a:avLst/>
          </a:prstGeom>
        </p:spPr>
        <p:txBody>
          <a:bodyPr wrap="square" lIns="0" tIns="0" rIns="0" bIns="0">
            <a:spAutoFit/>
          </a:bodyPr>
          <a:lstStyle/>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Robertson Construction have been appointed as design and build contractor for this project, along with 3 other new primary schools at Beauly, Broadford and Dunvegan.</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This will allow early engagement with the contractor’s supply chain, how best to achieve the required outcomes, consider measures to mitigate the impact of market cost pressures, and to provide more cost and programme certainty.</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fire-damaged main building and the nursery block are to be demolished.</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games hall building will be retained meantime as items are being stored there. However, this building and/or the Anderson Centre could be used as site accommodation during the construction period.</a:t>
            </a:r>
          </a:p>
          <a:p>
            <a:pPr marL="342900" lvl="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78446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Demolition - Justification</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The damage to the main building would mean significant investment would be required to reinstate and upgrade it, which does not represent best value in the long term.&#10;&#10;The limitations of the internal layout of the main building would result in a facility that was less suitable than a completely new build in terms of providing a learning environment that fully meets the needs of all learners and users, and in relation to meeting the key principles of the Scottish Government’s Learning Estate Strategy.&#10;&#10;The location of the building on the site, and the impact on the remaining site area available, would adversely affect the design and layout of the new school.&#10;&#10;While we have taken precautions to limit the chance of a further arson attempt, this cannot be guaranteed."/>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4924425"/>
          </a:xfrm>
          <a:prstGeom prst="rect">
            <a:avLst/>
          </a:prstGeom>
        </p:spPr>
        <p:txBody>
          <a:bodyPr wrap="square" lIns="0" tIns="0" rIns="0" bIns="0">
            <a:spAutoFit/>
          </a:bodyPr>
          <a:lstStyle/>
          <a:p>
            <a:pPr marL="342900" lvl="0" indent="-342900">
              <a:buFont typeface="Arial" panose="020B0604020202020204" pitchFamily="34" charset="0"/>
              <a:buChar char="•"/>
            </a:pPr>
            <a:r>
              <a:rPr lang="en-GB" sz="2000" dirty="0">
                <a:effectLst/>
                <a:latin typeface="Calibri" panose="020F0502020204030204" pitchFamily="34" charset="0"/>
                <a:ea typeface="Times New Roman" panose="02020603050405020304" pitchFamily="18" charset="0"/>
              </a:rPr>
              <a:t>The damage to the main building would mean significant investment would be required to reinstate and upgrade it, which does not represent best value in the long term.</a:t>
            </a:r>
            <a:endParaRPr lang="en-GB" sz="2000" dirty="0">
              <a:effectLst/>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limitations of the internal layout of the main building would result in a facility that was less suitable than a completely new build in terms of providing a learning environment that fully meets the needs of all learners and users, and in relation to meeting the key principles of the Scottish Government’s Learning Estate Strategy.</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The location of the building on the site, and the impact on the remaining site area available, would adversely affect the design and layout of the new school.</a:t>
            </a:r>
          </a:p>
          <a:p>
            <a:pPr marL="342900" indent="-34290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While we have taken precautions to limit the chance of a further arson attempt, this cannot be guaranteed.</a:t>
            </a:r>
          </a:p>
        </p:txBody>
      </p:sp>
    </p:spTree>
    <p:extLst>
      <p:ext uri="{BB962C8B-B14F-4D97-AF65-F5344CB8AC3E}">
        <p14:creationId xmlns:p14="http://schemas.microsoft.com/office/powerpoint/2010/main" val="978152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848272" y="400803"/>
            <a:ext cx="8136904" cy="507918"/>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Key Stages and Indicative Milestones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Stage 1: Preparation and Briefing &#10;Main Activities: Design Masterplan; Site Surveys; Procurement Strategy; Initial Planning Advice&#10;Key Outcome: Confirm Scope, Budget and Programme&#10;Completion: Overlap with Stage 2&#10; &#10;Stage 2: Concept Design &#10;Main Activities: Develop Design and Specification; Obtain Pre-Application Planning Advice&#10;Key Outcomes: Submit Proposal of Application Notice (minimum of 12 weeks prior to Planning Application)&#10;Completion: End March 2022&#10;&#10;Stage 3: Spatial Coordination &#10;Main Activities: Develop Detailed Design and Specification; Public Event(s)  for Comment on Proposals&#10;Key Outcomes: Prepare and Submit Planning Application&#10;Completion: End August 2022"/>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59999"/>
            <a:ext cx="8136904" cy="8156079"/>
          </a:xfrm>
          <a:prstGeom prst="rect">
            <a:avLst/>
          </a:prstGeom>
        </p:spPr>
        <p:txBody>
          <a:bodyPr wrap="square" lIns="0" tIns="0" rIns="0" bIns="0">
            <a:spAutoFit/>
          </a:bodyPr>
          <a:lstStyle/>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1: Preparation and Briefing </a:t>
            </a:r>
            <a:r>
              <a:rPr lang="en-GB" sz="2000" dirty="0">
                <a:latin typeface="Calibri" panose="020F0502020204030204" pitchFamily="34" charset="0"/>
                <a:ea typeface="Times New Roman" panose="02020603050405020304" pitchFamily="18" charset="0"/>
              </a:rPr>
              <a:t>	</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a:t>
            </a:r>
            <a:r>
              <a:rPr lang="en-GB" sz="2000" dirty="0">
                <a:latin typeface="Calibri" panose="020F0502020204030204" pitchFamily="34" charset="0"/>
                <a:ea typeface="Times New Roman" panose="02020603050405020304" pitchFamily="18" charset="0"/>
              </a:rPr>
              <a:t> Design Masterplan; Site Surveys; Procurement Strategy; Initial Planning Advice</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 </a:t>
            </a:r>
            <a:r>
              <a:rPr lang="en-GB" sz="2000" dirty="0">
                <a:latin typeface="Calibri" panose="020F0502020204030204" pitchFamily="34" charset="0"/>
                <a:ea typeface="Times New Roman" panose="02020603050405020304" pitchFamily="18" charset="0"/>
              </a:rPr>
              <a:t>Confirm Scope, Budget and Programme</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Completion:</a:t>
            </a:r>
            <a:r>
              <a:rPr lang="en-GB" sz="2000" dirty="0">
                <a:latin typeface="Calibri" panose="020F0502020204030204" pitchFamily="34" charset="0"/>
                <a:ea typeface="Times New Roman" panose="02020603050405020304" pitchFamily="18" charset="0"/>
              </a:rPr>
              <a:t> </a:t>
            </a:r>
            <a:r>
              <a:rPr lang="en-GB" sz="2000" dirty="0">
                <a:solidFill>
                  <a:srgbClr val="FF0000"/>
                </a:solidFill>
                <a:latin typeface="Calibri" panose="020F0502020204030204" pitchFamily="34" charset="0"/>
                <a:ea typeface="Times New Roman" panose="02020603050405020304" pitchFamily="18" charset="0"/>
              </a:rPr>
              <a:t>Overlap with Stage 2</a:t>
            </a:r>
          </a:p>
          <a:p>
            <a:pPr lvl="0"/>
            <a:r>
              <a:rPr lang="en-GB" sz="1200" dirty="0">
                <a:latin typeface="Calibri" panose="020F0502020204030204" pitchFamily="34" charset="0"/>
                <a:ea typeface="Times New Roman" panose="02020603050405020304" pitchFamily="18" charset="0"/>
              </a:rPr>
              <a:t>	</a:t>
            </a:r>
          </a:p>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2: Concept Design</a:t>
            </a:r>
            <a:r>
              <a:rPr lang="en-GB" sz="2000" dirty="0">
                <a:latin typeface="Calibri" panose="020F0502020204030204" pitchFamily="34" charset="0"/>
                <a:ea typeface="Times New Roman" panose="02020603050405020304" pitchFamily="18" charset="0"/>
              </a:rPr>
              <a:t>	</a:t>
            </a:r>
          </a:p>
          <a:p>
            <a:pPr marL="28575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 </a:t>
            </a:r>
            <a:r>
              <a:rPr lang="en-GB" sz="2000" dirty="0">
                <a:latin typeface="Calibri" panose="020F0502020204030204" pitchFamily="34" charset="0"/>
                <a:ea typeface="Times New Roman" panose="02020603050405020304" pitchFamily="18" charset="0"/>
              </a:rPr>
              <a:t>Develop Design and Specification; Obtain Pre-Application Planning Advice</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Outcomes: </a:t>
            </a:r>
            <a:r>
              <a:rPr lang="en-GB" sz="2000" dirty="0">
                <a:latin typeface="Calibri" panose="020F0502020204030204" pitchFamily="34" charset="0"/>
                <a:ea typeface="Times New Roman" panose="02020603050405020304" pitchFamily="18" charset="0"/>
              </a:rPr>
              <a:t>Submit</a:t>
            </a:r>
            <a:r>
              <a:rPr lang="en-GB" sz="2000" b="1" dirty="0">
                <a:latin typeface="Calibri" panose="020F0502020204030204" pitchFamily="34" charset="0"/>
                <a:ea typeface="Times New Roman" panose="02020603050405020304" pitchFamily="18" charset="0"/>
              </a:rPr>
              <a:t> </a:t>
            </a:r>
            <a:r>
              <a:rPr lang="en-GB" sz="2000" dirty="0">
                <a:latin typeface="Calibri" panose="020F0502020204030204" pitchFamily="34" charset="0"/>
                <a:ea typeface="Times New Roman" panose="02020603050405020304" pitchFamily="18" charset="0"/>
              </a:rPr>
              <a:t>Proposal of Application Notice (minimum of 12 weeks prior to Planning Application)</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Completion: </a:t>
            </a:r>
            <a:r>
              <a:rPr lang="en-GB" sz="2000" dirty="0">
                <a:solidFill>
                  <a:srgbClr val="FF0000"/>
                </a:solidFill>
                <a:latin typeface="Calibri" panose="020F0502020204030204" pitchFamily="34" charset="0"/>
                <a:ea typeface="Times New Roman" panose="02020603050405020304" pitchFamily="18" charset="0"/>
              </a:rPr>
              <a:t>End March 2022</a:t>
            </a:r>
          </a:p>
          <a:p>
            <a:pPr lvl="1"/>
            <a:endParaRPr lang="en-GB" sz="1200" dirty="0">
              <a:latin typeface="Calibri" panose="020F0502020204030204" pitchFamily="34" charset="0"/>
              <a:ea typeface="Times New Roman" panose="02020603050405020304" pitchFamily="18" charset="0"/>
            </a:endParaRPr>
          </a:p>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3: Spatial Coordination </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a:t>
            </a:r>
            <a:r>
              <a:rPr lang="en-GB" sz="2000" dirty="0">
                <a:latin typeface="Calibri" panose="020F0502020204030204" pitchFamily="34" charset="0"/>
                <a:ea typeface="Times New Roman" panose="02020603050405020304" pitchFamily="18" charset="0"/>
              </a:rPr>
              <a:t> Develop Detailed Design and Specification; Public Event(s)  for Comment on Proposals</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Outcomes: </a:t>
            </a:r>
            <a:r>
              <a:rPr lang="en-GB" sz="2000" dirty="0">
                <a:latin typeface="Calibri" panose="020F0502020204030204" pitchFamily="34" charset="0"/>
                <a:ea typeface="Times New Roman" panose="02020603050405020304" pitchFamily="18" charset="0"/>
              </a:rPr>
              <a:t>Prepare and Submit Planning Application</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Completion: </a:t>
            </a:r>
            <a:r>
              <a:rPr lang="en-GB" sz="2000" dirty="0">
                <a:solidFill>
                  <a:srgbClr val="FF0000"/>
                </a:solidFill>
                <a:latin typeface="Calibri" panose="020F0502020204030204" pitchFamily="34" charset="0"/>
                <a:ea typeface="Times New Roman" panose="02020603050405020304" pitchFamily="18" charset="0"/>
              </a:rPr>
              <a:t>End August 2022</a:t>
            </a:r>
          </a:p>
          <a:p>
            <a:pPr lvl="0"/>
            <a:r>
              <a:rPr lang="en-GB" sz="1400" dirty="0">
                <a:latin typeface="Calibri" panose="020F0502020204030204" pitchFamily="34" charset="0"/>
                <a:ea typeface="Times New Roman" panose="02020603050405020304" pitchFamily="18" charset="0"/>
              </a:rPr>
              <a:t>	</a:t>
            </a:r>
          </a:p>
          <a:p>
            <a:pPr marL="285750" lvl="0" indent="-285750">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285750" lvl="0" indent="-285750">
              <a:buFont typeface="Wingdings" panose="05000000000000000000" pitchFamily="2" charset="2"/>
              <a:buChar char="§"/>
            </a:pPr>
            <a:endParaRPr lang="en-GB" dirty="0">
              <a:solidFill>
                <a:srgbClr val="FF0000"/>
              </a:solidFill>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endParaRPr lang="en-GB" dirty="0">
              <a:latin typeface="Calibri" panose="020F0502020204030204" pitchFamily="34" charset="0"/>
              <a:ea typeface="Times New Roman" panose="02020603050405020304" pitchFamily="18" charset="0"/>
            </a:endParaRPr>
          </a:p>
          <a:p>
            <a:pPr lvl="0"/>
            <a:r>
              <a:rPr lang="en-GB" b="1" dirty="0">
                <a:latin typeface="Calibri" panose="020F0502020204030204" pitchFamily="34" charset="0"/>
                <a:ea typeface="Times New Roman" panose="02020603050405020304" pitchFamily="18" charset="0"/>
              </a:rPr>
              <a:t>     </a:t>
            </a:r>
            <a:endParaRPr lang="en-GB" dirty="0">
              <a:solidFill>
                <a:srgbClr val="FF0000"/>
              </a:solidFill>
              <a:latin typeface="Calibri" panose="020F0502020204030204" pitchFamily="34" charset="0"/>
              <a:ea typeface="Times New Roman" panose="02020603050405020304" pitchFamily="18" charset="0"/>
            </a:endParaRPr>
          </a:p>
          <a:p>
            <a:pPr marL="285750" lvl="0" indent="-285750">
              <a:spcAft>
                <a:spcPts val="0"/>
              </a:spcAft>
              <a:buFont typeface="Arial" panose="020B0604020202020204" pitchFamily="34" charset="0"/>
              <a:buChar char="•"/>
            </a:pPr>
            <a:endParaRPr lang="en-GB"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pPr>
            <a:endParaRPr lang="en-GB"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pPr>
            <a:endParaRPr lang="en-GB" sz="1600"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pPr>
            <a:endParaRPr lang="en-GB"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52627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Key Stages and Milestones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Stage 4: Technical Design&#10;Main Activities: Complete Technical Design; Market Testing of Work Packages&#10;Key Outcomes: Approval of Planning Application; Financial Close with Contractor&#10;Completion: End March 2023&#10;&#10;Stage 5: Construction Phase&#10;Start on Site: April 2023&#10;Completion: June 2024 (15 Months)"/>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5693866"/>
          </a:xfrm>
          <a:prstGeom prst="rect">
            <a:avLst/>
          </a:prstGeom>
        </p:spPr>
        <p:txBody>
          <a:bodyPr wrap="square">
            <a:spAutoFit/>
          </a:bodyPr>
          <a:lstStyle/>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4: Technical Design</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Main Activities:</a:t>
            </a:r>
            <a:r>
              <a:rPr lang="en-GB" sz="2000" dirty="0">
                <a:latin typeface="Calibri" panose="020F0502020204030204" pitchFamily="34" charset="0"/>
                <a:ea typeface="Times New Roman" panose="02020603050405020304" pitchFamily="18" charset="0"/>
              </a:rPr>
              <a:t> Complete Technical Design; Market Testing of Work Packages</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Key Outcomes: </a:t>
            </a:r>
            <a:r>
              <a:rPr lang="en-GB" sz="2000" dirty="0">
                <a:latin typeface="Calibri" panose="020F0502020204030204" pitchFamily="34" charset="0"/>
                <a:ea typeface="Times New Roman" panose="02020603050405020304" pitchFamily="18" charset="0"/>
              </a:rPr>
              <a:t>Approval of Planning Application; Financial Close with Contractor</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Completion: </a:t>
            </a:r>
            <a:r>
              <a:rPr lang="en-GB" sz="2000" dirty="0">
                <a:solidFill>
                  <a:srgbClr val="FF0000"/>
                </a:solidFill>
                <a:latin typeface="Calibri" panose="020F0502020204030204" pitchFamily="34" charset="0"/>
                <a:ea typeface="Times New Roman" panose="02020603050405020304" pitchFamily="18" charset="0"/>
              </a:rPr>
              <a:t>End March 2023</a:t>
            </a:r>
          </a:p>
          <a:p>
            <a:pPr lvl="0"/>
            <a:endParaRPr lang="en-GB" sz="2000" dirty="0">
              <a:latin typeface="Calibri" panose="020F0502020204030204" pitchFamily="34" charset="0"/>
              <a:ea typeface="Times New Roman" panose="02020603050405020304" pitchFamily="18" charset="0"/>
            </a:endParaRPr>
          </a:p>
          <a:p>
            <a:pPr lvl="0"/>
            <a:r>
              <a:rPr lang="en-GB" sz="2000" b="1" dirty="0">
                <a:latin typeface="Calibri" panose="020F0502020204030204" pitchFamily="34" charset="0"/>
                <a:ea typeface="Times New Roman" panose="02020603050405020304" pitchFamily="18" charset="0"/>
              </a:rPr>
              <a:t>     </a:t>
            </a:r>
            <a:r>
              <a:rPr lang="en-GB" sz="2000" b="1" u="sng" dirty="0">
                <a:latin typeface="Calibri" panose="020F0502020204030204" pitchFamily="34" charset="0"/>
                <a:ea typeface="Times New Roman" panose="02020603050405020304" pitchFamily="18" charset="0"/>
              </a:rPr>
              <a:t>Stage 5: Construction Phase</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Start on Site:</a:t>
            </a:r>
            <a:r>
              <a:rPr lang="en-GB" sz="2000" dirty="0">
                <a:latin typeface="Calibri" panose="020F0502020204030204" pitchFamily="34" charset="0"/>
                <a:ea typeface="Times New Roman" panose="02020603050405020304" pitchFamily="18" charset="0"/>
              </a:rPr>
              <a:t> </a:t>
            </a:r>
            <a:r>
              <a:rPr lang="en-GB" sz="2000" dirty="0">
                <a:solidFill>
                  <a:srgbClr val="FF0000"/>
                </a:solidFill>
                <a:latin typeface="Calibri" panose="020F0502020204030204" pitchFamily="34" charset="0"/>
                <a:ea typeface="Times New Roman" panose="02020603050405020304" pitchFamily="18" charset="0"/>
              </a:rPr>
              <a:t>April 2023</a:t>
            </a:r>
          </a:p>
          <a:p>
            <a:pPr marL="285750" lvl="0" indent="-285750">
              <a:buFont typeface="Arial" panose="020B0604020202020204" pitchFamily="34" charset="0"/>
              <a:buChar char="•"/>
            </a:pPr>
            <a:r>
              <a:rPr lang="en-GB" sz="2000" b="1" dirty="0">
                <a:latin typeface="Calibri" panose="020F0502020204030204" pitchFamily="34" charset="0"/>
                <a:ea typeface="Times New Roman" panose="02020603050405020304" pitchFamily="18" charset="0"/>
              </a:rPr>
              <a:t>Completion:</a:t>
            </a:r>
            <a:r>
              <a:rPr lang="en-GB" sz="2000" dirty="0">
                <a:latin typeface="Calibri" panose="020F0502020204030204" pitchFamily="34" charset="0"/>
                <a:ea typeface="Times New Roman" panose="02020603050405020304" pitchFamily="18" charset="0"/>
              </a:rPr>
              <a:t> </a:t>
            </a:r>
            <a:r>
              <a:rPr lang="en-GB" sz="2000" dirty="0">
                <a:solidFill>
                  <a:srgbClr val="FF0000"/>
                </a:solidFill>
                <a:latin typeface="Calibri" panose="020F0502020204030204" pitchFamily="34" charset="0"/>
                <a:ea typeface="Times New Roman" panose="02020603050405020304" pitchFamily="18" charset="0"/>
              </a:rPr>
              <a:t>June 2024 (15 Months)</a:t>
            </a:r>
          </a:p>
          <a:p>
            <a:pPr lvl="0"/>
            <a:endParaRPr lang="en-GB" sz="2000" dirty="0">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endParaRPr lang="en-GB" sz="2000" dirty="0">
              <a:latin typeface="Calibri" panose="020F0502020204030204" pitchFamily="34" charset="0"/>
              <a:ea typeface="Times New Roman" panose="02020603050405020304" pitchFamily="18" charset="0"/>
            </a:endParaRPr>
          </a:p>
          <a:p>
            <a:pPr marL="285750" lvl="0" indent="-285750">
              <a:buFont typeface="Wingdings" panose="05000000000000000000" pitchFamily="2" charset="2"/>
              <a:buChar char="§"/>
            </a:pPr>
            <a:endParaRPr lang="en-GB" dirty="0">
              <a:solidFill>
                <a:srgbClr val="FF0000"/>
              </a:solidFill>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endParaRPr lang="en-GB" dirty="0">
              <a:latin typeface="Calibri" panose="020F0502020204030204" pitchFamily="34" charset="0"/>
              <a:ea typeface="Times New Roman" panose="02020603050405020304" pitchFamily="18" charset="0"/>
            </a:endParaRPr>
          </a:p>
          <a:p>
            <a:pPr lvl="0"/>
            <a:r>
              <a:rPr lang="en-GB" b="1" dirty="0">
                <a:latin typeface="Calibri" panose="020F0502020204030204" pitchFamily="34" charset="0"/>
                <a:ea typeface="Times New Roman" panose="02020603050405020304" pitchFamily="18" charset="0"/>
              </a:rPr>
              <a:t>     </a:t>
            </a:r>
            <a:endParaRPr lang="en-GB" dirty="0">
              <a:solidFill>
                <a:srgbClr val="FF0000"/>
              </a:solidFill>
              <a:latin typeface="Calibri" panose="020F0502020204030204" pitchFamily="34" charset="0"/>
              <a:ea typeface="Times New Roman" panose="02020603050405020304" pitchFamily="18" charset="0"/>
            </a:endParaRPr>
          </a:p>
          <a:p>
            <a:pPr marL="285750" lvl="0" indent="-285750">
              <a:spcAft>
                <a:spcPts val="0"/>
              </a:spcAft>
              <a:buFont typeface="Arial" panose="020B0604020202020204" pitchFamily="34" charset="0"/>
              <a:buChar char="•"/>
            </a:pPr>
            <a:endParaRPr lang="en-GB"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pPr>
            <a:endParaRPr lang="en-GB"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pPr>
            <a:endParaRPr lang="en-GB" sz="1600" dirty="0">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pPr>
            <a:endParaRPr lang="en-GB"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52937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Next Steps</a:t>
            </a:r>
          </a:p>
        </p:txBody>
      </p:sp>
      <p:sp>
        <p:nvSpPr>
          <p:cNvPr id="3" name="Content Placeholder 2" descr="Major Pre-Application meeting to be arranged.&#10;&#10;Complete annual review of school roll forecasts.&#10;&#10;Consider inclusion of other facilities or services.&#10;&#10;Review further improvements required at Invergordon Academy.&#10;&#10;Continue engagement with group of Primary Head Teachers on design approach.&#10;&#10;Arrange workshops with school(s) – e.g. Carbon Conscious, Learning Through Landscapes.&#10;&#10;Separate briefing session for Park school staff."/>
          <p:cNvSpPr>
            <a:spLocks noGrp="1"/>
          </p:cNvSpPr>
          <p:nvPr>
            <p:ph idx="4294967295"/>
          </p:nvPr>
        </p:nvSpPr>
        <p:spPr>
          <a:xfrm>
            <a:off x="0" y="119697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36904" cy="6370975"/>
          </a:xfrm>
          <a:prstGeom prst="rect">
            <a:avLst/>
          </a:prstGeom>
        </p:spPr>
        <p:txBody>
          <a:bodyPr wrap="square" lIns="0" tIns="0" rIns="0" bIns="0">
            <a:spAutoFit/>
          </a:bodyPr>
          <a:lstStyle/>
          <a:p>
            <a:pPr marL="342900" lvl="0" indent="-342900">
              <a:spcAft>
                <a:spcPts val="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Major Pre-Application meeting to be arranged.</a:t>
            </a:r>
          </a:p>
          <a:p>
            <a:pPr marL="342900" lvl="0" indent="-342900">
              <a:spcAft>
                <a:spcPts val="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Complete annual review of school roll forecasts.</a:t>
            </a:r>
          </a:p>
          <a:p>
            <a:pPr marL="342900" lvl="0" indent="-342900">
              <a:spcAft>
                <a:spcPts val="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Consider inclusion of other facilities or services.</a:t>
            </a:r>
          </a:p>
          <a:p>
            <a:pPr marL="342900" lvl="0" indent="-342900">
              <a:spcAft>
                <a:spcPts val="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Review further improvements required at Invergordon Academy.</a:t>
            </a:r>
          </a:p>
          <a:p>
            <a:pPr marL="342900" lvl="0" indent="-342900">
              <a:spcAft>
                <a:spcPts val="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Continue engagement with group of Primary Head Teachers on design approach.</a:t>
            </a:r>
          </a:p>
          <a:p>
            <a:pPr marL="342900" lvl="0" indent="-342900">
              <a:spcAft>
                <a:spcPts val="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Calibri" panose="020F0502020204030204" pitchFamily="34" charset="0"/>
                <a:ea typeface="Calibri" panose="020F0502020204030204" pitchFamily="34" charset="0"/>
              </a:rPr>
              <a:t>Arrange workshops with school(s) – e.g. Carbon Conscious, Learning Through Landscapes.</a:t>
            </a:r>
          </a:p>
          <a:p>
            <a:pPr marL="342900" lvl="0" indent="-342900">
              <a:spcAft>
                <a:spcPts val="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Separate briefing session for Park school staff.</a:t>
            </a:r>
          </a:p>
          <a:p>
            <a:pPr marL="342900" lvl="0" indent="-3429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457200" lvl="0" indent="-4572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457200" lvl="0" indent="-45720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lvl="0" algn="ctr">
              <a:spcAft>
                <a:spcPts val="0"/>
              </a:spcAft>
            </a:pPr>
            <a:endParaRPr lang="en-GB" sz="2800" b="1" dirty="0">
              <a:latin typeface="Calibri" panose="020F0502020204030204" pitchFamily="34" charset="0"/>
              <a:ea typeface="Calibri" panose="020F0502020204030204" pitchFamily="34" charset="0"/>
            </a:endParaRPr>
          </a:p>
          <a:p>
            <a:pPr lvl="0" algn="ctr">
              <a:spcAft>
                <a:spcPts val="0"/>
              </a:spcAft>
            </a:pPr>
            <a:endParaRPr lang="en-GB" sz="2800" b="1" dirty="0">
              <a:latin typeface="Calibri" panose="020F0502020204030204" pitchFamily="34" charset="0"/>
              <a:ea typeface="Calibri" panose="020F0502020204030204" pitchFamily="34" charset="0"/>
            </a:endParaRPr>
          </a:p>
          <a:p>
            <a:pPr lvl="0" algn="ctr">
              <a:spcAft>
                <a:spcPts val="0"/>
              </a:spcAft>
            </a:pPr>
            <a:endParaRPr lang="en-GB" sz="2800" b="1"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25550218"/>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89b44844-f7a8-43bf-8910-957b726a602c"/>
    <ds:schemaRef ds:uri="4d0b3d68-4fad-46c5-9a2a-dfda0907368f"/>
  </ds:schemaRefs>
</ds:datastoreItem>
</file>

<file path=customXml/itemProps2.xml><?xml version="1.0" encoding="utf-8"?>
<ds:datastoreItem xmlns:ds="http://schemas.openxmlformats.org/officeDocument/2006/customXml" ds:itemID="{687518B2-2EEE-42CA-B063-060D3EFFA5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998A0D-5E9F-4D11-9180-5FE0EADA48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5910</TotalTime>
  <Words>768</Words>
  <Application>Microsoft Office PowerPoint</Application>
  <PresentationFormat>On-screen Show (4:3)</PresentationFormat>
  <Paragraphs>115</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vt:lpstr>
      <vt:lpstr>Calibri</vt:lpstr>
      <vt:lpstr>Ebrima</vt:lpstr>
      <vt:lpstr>Symbol</vt:lpstr>
      <vt:lpstr>Wingdings</vt:lpstr>
      <vt:lpstr>Text Slides</vt:lpstr>
      <vt:lpstr>Park Primary School</vt:lpstr>
      <vt:lpstr>Works at Invergordon Academy</vt:lpstr>
      <vt:lpstr>Background</vt:lpstr>
      <vt:lpstr>Current Position</vt:lpstr>
      <vt:lpstr>Demolition - Justification</vt:lpstr>
      <vt:lpstr>Key Stages and Indicative Milestones</vt:lpstr>
      <vt:lpstr>Key Stages and Milestones</vt:lpstr>
      <vt:lpstr>Next Steps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214</cp:revision>
  <cp:lastPrinted>2017-01-18T14:17:09Z</cp:lastPrinted>
  <dcterms:created xsi:type="dcterms:W3CDTF">2019-04-25T09:35:54Z</dcterms:created>
  <dcterms:modified xsi:type="dcterms:W3CDTF">2025-08-06T14:35:52Z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