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38" r:id="rId5"/>
    <p:sldId id="339" r:id="rId6"/>
    <p:sldId id="343" r:id="rId7"/>
    <p:sldId id="340" r:id="rId8"/>
    <p:sldId id="342" r:id="rId9"/>
    <p:sldId id="336" r:id="rId10"/>
    <p:sldId id="344" r:id="rId1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105" d="100"/>
          <a:sy n="105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793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600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248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233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381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272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Nairn Academy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 No. 3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Update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8 </a:t>
            </a:r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December 2021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Recent Progress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Visit to Nairn Academy by Balfour Beatty and design team on 21st October.&#10;Visits to Lossiemouth High School and Elgin High School in November; Alness Academy and Merkinch Primary in December.&#10;Meeting with Community Council representatives in 3rd December to update on current position and discuss future engagement.&#10;Report on review of Capital Programme will be presented to the Council meeting on 9th December.&#10;Project information updated on Council website.&#10;Further dialogue with colleagues in Planning on future housing developments and proposed amendments to Inner Moray Firth Local Development Plan.&#10;Review of school roll forecasts and future expansion strategy based        on the above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Visit to Nairn Academy by Balfour Beatty and design team on 21</a:t>
            </a:r>
            <a:r>
              <a:rPr lang="en-GB" sz="20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October.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Visits to Lossiemouth High School and Elgin High School in November; Alness Academy and Merkinch Primary in December.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Meeting with Community Council representatives in 3</a:t>
            </a:r>
            <a:r>
              <a:rPr lang="en-GB" sz="20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December to update on current position and discuss future engagement.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Report on review of Capital Programme will be presented to the Council meeting on 9</a:t>
            </a:r>
            <a:r>
              <a:rPr lang="en-GB" sz="20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December.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Project information updated on Council website.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dialogue with colleagues in Planning on future housing developments and proposed amendments to Inner Moray Firth Local Development Plan.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Review of school roll forecasts and future expansion strategy based        on the above.</a:t>
            </a:r>
          </a:p>
          <a:p>
            <a:pPr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- Briefing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RIBA Plan of Work organises the process of briefing, designing,                 delivering, maintaining, operating and using a building into eight stages.&#10;&#10;Stage 0: Strategic Definition &#10;&#10;Main Activities: Prepare Client Requirements; Develop Business Case&#10;Key Outcome: Obtain Approval to Proceed&#10;Complete&#10;&#10;Stage 1: Preparation and Briefing&#10;&#10;Main Activities: Design Masterplan; Site Surveys; Procurement Strategy; Initial Planning Advice&#10;Key Outcomes: Confirm Scope, Budget and Programme&#10;To be completed by end December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000" lvl="0"/>
            <a:r>
              <a:rPr lang="en-GB" sz="2000" dirty="0"/>
              <a:t>The RIBA Plan of Work organises the process of briefing, designing,                 delivering, maintaining, operating and using a building into eight stages.</a:t>
            </a:r>
          </a:p>
          <a:p>
            <a:pPr marL="288000" lvl="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8000" lvl="0"/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0: Strategic Definition </a:t>
            </a:r>
          </a:p>
          <a:p>
            <a:pPr marL="288000" lvl="0"/>
            <a:r>
              <a:rPr lang="en-GB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Prepare Client Requirements; Develop Business Case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Obtain Approval to Proceed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Complete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8000" lvl="0"/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1: Preparation and Briefing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8000"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Design Masterplan; Site Surveys; Procurement Strategy; Initial Planning Advice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Confirm Scope, Budget and Programme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To be completed by end December</a:t>
            </a:r>
          </a:p>
          <a:p>
            <a:pPr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89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- Design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tage 2: Concept Design&#10; &#10;Main Activities: Develop Design and Specification; Obtain Pre-Application Planning Advice&#10;Key Outcomes: Submit Proposal of Application Notice (12 weeks prior to Planning Application)&#10;&#10;Stage 3: Spatial Coordination&#10;&#10;Main Activities: Develop Detailed Design and Specification; Public Event for Comment on Proposals&#10;Key Outcomes: Prepare and Submit Planning Application&#10;&#10;Stage 4: Technical Design&#10;&#10;Main Activities: Complete Technical Design; Market Testing of Work Packages&#10;Key Outcomes: Approval of Planning Application; Financial Close with Contractor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2: Concept Design</a:t>
            </a:r>
          </a:p>
          <a:p>
            <a:pPr lvl="0"/>
            <a:r>
              <a:rPr lang="en-GB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Develop Design and Specification; Obtain Pre-Application Planning Advice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Submit</a:t>
            </a: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Proposal of Application Notice (12 weeks prior     to Planning Application)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3: Spatial Coordination</a:t>
            </a:r>
          </a:p>
          <a:p>
            <a:pPr lvl="0"/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Develop Detailed Design and Specification; Public Event for Comment on Proposals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Prepare and Submit Planning Application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4: Technical Design</a:t>
            </a:r>
          </a:p>
          <a:p>
            <a:pPr lvl="0"/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Complete Technical Design; Market Testing of Work Packages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Approval of Planning Application; Financial Close          with Contractor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82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– Construction/Occupation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tage 5: Manufacturing and Construction&#10;&#10;Carry out Construction Phase Plan; Monitor Progress; Inspect Construction Quality; Commissioning of Building&#10;&#10;Stage 6: Handover&#10;&#10;Initiate Aftercare; Rectify Defects; Feedback on Performance; Issue Final Certificate (After 1 Year)&#10;&#10;Stage 7: Use&#10;&#10;Implement Facilities Management; Undertake Post Occupancy Evaluation; Verify Project Outcomes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5: Manufacturing and Construction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Carry out Construction Phase Plan; Monitor Progress; Inspect Construction Quality; Commissioning of Building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6: Handover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Aftercare; Rectify Defects; Feedback on Performance; Issue Final Certificate (After 1 Year)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7: Use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Implement Facilities Management; Undertake Post Occupancy Evaluation; Verify Project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0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Future Updates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A summary of the following will be provided at future meetings.&#10;&#10;Project risks.&#10;Programme summary/key milestones.&#10;Key actions or decisions.&#10;Any highlights or issues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721591" y="1412776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/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A summary of the following will be provided at future meetings.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Project risks.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Programme summary/key milestones.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Key actions or decisions.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Any highlights or issues.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Look Ahead/Next Steps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Further engagement with the Balfour Beatty team; confirmation of programme and key milestones; agree timing of site investigations.&#10;Arrange initial workshops with internal stakeholders (e.g. Academy Staff &amp; Pupils; Catering, Cleaning &amp; Facilities Management; Education Officers; High Life Highland).&#10;Finalisation of briefing information, including ASN and nursery accommodation requirements; meeting arranged for 15th December.&#10;Arrange further visits to new schools, and/or engagement with other local authorities.&#10;Further discussion on possible inclusion of Public Library.&#10;Develop Maintenance Plan for remaining life of current building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721591" y="1412776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engagement with the Balfour Beatty team; confirmation of programme and key milestones; agree timing of site investigations.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Arrange initial workshops with internal stakeholders (e.g. Academy Staff &amp; Pupils; Catering, Cleaning &amp; Facilities Management; Education Officers; High Life Highland).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Finalisation of briefing information, including ASN and nursery accommodation requirements; meeting arranged for 15</a:t>
            </a:r>
            <a:r>
              <a:rPr lang="en-GB" sz="20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December.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Arrange further visits to new schools, and/or engagement with other local authorities.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discussion on possible inclusion of Public Library.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Develop Maintenance Plan for remaining life of current building.</a:t>
            </a:r>
          </a:p>
        </p:txBody>
      </p:sp>
    </p:spTree>
    <p:extLst>
      <p:ext uri="{BB962C8B-B14F-4D97-AF65-F5344CB8AC3E}">
        <p14:creationId xmlns:p14="http://schemas.microsoft.com/office/powerpoint/2010/main" val="1918528631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0B48BA-72AB-4EF7-9C1E-CB9B5EC6EA06}">
  <ds:schemaRefs>
    <ds:schemaRef ds:uri="http://purl.org/dc/dcmitype/"/>
    <ds:schemaRef ds:uri="http://purl.org/dc/elements/1.1/"/>
    <ds:schemaRef ds:uri="67b068b7-2e2b-4052-af03-84bdb19f149d"/>
    <ds:schemaRef ds:uri="f208d9d4-ab53-4bb8-846a-65b2416c60b1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89b44844-f7a8-43bf-8910-957b726a602c"/>
    <ds:schemaRef ds:uri="4d0b3d68-4fad-46c5-9a2a-dfda0907368f"/>
  </ds:schemaRefs>
</ds:datastoreItem>
</file>

<file path=customXml/itemProps2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A1634B-ADF8-46F3-90AD-C71CFAE927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5646</TotalTime>
  <Words>590</Words>
  <Application>Microsoft Office PowerPoint</Application>
  <PresentationFormat>On-screen Show (4:3)</PresentationFormat>
  <Paragraphs>99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</vt:lpstr>
      <vt:lpstr>Calibri</vt:lpstr>
      <vt:lpstr>Ebrima</vt:lpstr>
      <vt:lpstr>Symbol</vt:lpstr>
      <vt:lpstr>Text Slides</vt:lpstr>
      <vt:lpstr>Nairn Academy</vt:lpstr>
      <vt:lpstr>Recent Progress</vt:lpstr>
      <vt:lpstr>Project Stages - Briefing</vt:lpstr>
      <vt:lpstr>Project Stages - Design</vt:lpstr>
      <vt:lpstr>Project Stages – Construction/Occupation</vt:lpstr>
      <vt:lpstr>Future Updates</vt:lpstr>
      <vt:lpstr>Look Ahead/Next Steps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Mairi Cowie (Digital Innovation)</cp:lastModifiedBy>
  <cp:revision>179</cp:revision>
  <cp:lastPrinted>2017-01-18T14:17:09Z</cp:lastPrinted>
  <dcterms:created xsi:type="dcterms:W3CDTF">2019-04-25T09:35:54Z</dcterms:created>
  <dcterms:modified xsi:type="dcterms:W3CDTF">2025-08-06T15:28:33Z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