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handoutMasterIdLst>
    <p:handoutMasterId r:id="rId10"/>
  </p:handoutMasterIdLst>
  <p:sldIdLst>
    <p:sldId id="338" r:id="rId5"/>
    <p:sldId id="357" r:id="rId6"/>
    <p:sldId id="356" r:id="rId7"/>
    <p:sldId id="350" r:id="rId8"/>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5D6DE0-70E5-48E8-AC03-DCD861A1ADEE}" v="1" dt="2025-07-30T15:11:49.9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35" autoAdjust="0"/>
    <p:restoredTop sz="94660"/>
  </p:normalViewPr>
  <p:slideViewPr>
    <p:cSldViewPr>
      <p:cViewPr varScale="1">
        <p:scale>
          <a:sx n="105" d="100"/>
          <a:sy n="105" d="100"/>
        </p:scale>
        <p:origin x="1218" y="9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F53DE6A9-B5E9-490D-B889-1CC33586F091}" type="datetimeFigureOut">
              <a:rPr lang="en-GB" smtClean="0"/>
              <a:t>06/08/2025</a:t>
            </a:fld>
            <a:endParaRPr lang="en-GB" dirty="0"/>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D865D1D-29FC-47E2-A574-DEFA3174C723}" type="slidenum">
              <a:rPr lang="en-GB" smtClean="0"/>
              <a:t>‹#›</a:t>
            </a:fld>
            <a:endParaRPr lang="en-GB" dirty="0"/>
          </a:p>
        </p:txBody>
      </p:sp>
      <p:sp>
        <p:nvSpPr>
          <p:cNvPr id="6" name="hc" descr="OFFICIAL"/>
          <p:cNvSpPr txBox="1"/>
          <p:nvPr/>
        </p:nvSpPr>
        <p:spPr>
          <a:xfrm>
            <a:off x="0" y="0"/>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
        <p:nvSpPr>
          <p:cNvPr id="7" name="fc" descr="OFFICIAL"/>
          <p:cNvSpPr txBox="1"/>
          <p:nvPr/>
        </p:nvSpPr>
        <p:spPr>
          <a:xfrm>
            <a:off x="0" y="9569669"/>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DE036E-460B-4C1D-A880-EABA5EF82C50}" type="datetimeFigureOut">
              <a:rPr lang="en-GB" smtClean="0"/>
              <a:t>06/08/2025</a:t>
            </a:fld>
            <a:endParaRPr lang="en-GB" dirty="0"/>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7427AA53-D485-48C4-A1C3-631D24EF3759}" type="slidenum">
              <a:rPr lang="en-GB" smtClean="0"/>
              <a:t>‹#›</a:t>
            </a:fld>
            <a:endParaRPr lang="en-GB" dirty="0"/>
          </a:p>
        </p:txBody>
      </p:sp>
      <p:sp>
        <p:nvSpPr>
          <p:cNvPr id="8" name="hc" descr="OFFICIAL"/>
          <p:cNvSpPr txBox="1"/>
          <p:nvPr/>
        </p:nvSpPr>
        <p:spPr>
          <a:xfrm>
            <a:off x="0" y="0"/>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
        <p:nvSpPr>
          <p:cNvPr id="9" name="fc" descr="OFFICIAL"/>
          <p:cNvSpPr txBox="1"/>
          <p:nvPr/>
        </p:nvSpPr>
        <p:spPr>
          <a:xfrm>
            <a:off x="0" y="9569669"/>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2</a:t>
            </a:fld>
            <a:endParaRPr lang="en-GB" dirty="0"/>
          </a:p>
        </p:txBody>
      </p:sp>
    </p:spTree>
    <p:extLst>
      <p:ext uri="{BB962C8B-B14F-4D97-AF65-F5344CB8AC3E}">
        <p14:creationId xmlns:p14="http://schemas.microsoft.com/office/powerpoint/2010/main" val="746379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3</a:t>
            </a:fld>
            <a:endParaRPr lang="en-GB" dirty="0"/>
          </a:p>
        </p:txBody>
      </p:sp>
    </p:spTree>
    <p:extLst>
      <p:ext uri="{BB962C8B-B14F-4D97-AF65-F5344CB8AC3E}">
        <p14:creationId xmlns:p14="http://schemas.microsoft.com/office/powerpoint/2010/main" val="1346365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4</a:t>
            </a:fld>
            <a:endParaRPr lang="en-GB" dirty="0"/>
          </a:p>
        </p:txBody>
      </p:sp>
    </p:spTree>
    <p:extLst>
      <p:ext uri="{BB962C8B-B14F-4D97-AF65-F5344CB8AC3E}">
        <p14:creationId xmlns:p14="http://schemas.microsoft.com/office/powerpoint/2010/main" val="3750179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9F2A0-3D16-46D4-90C4-6C5E52A15DA2}"/>
              </a:ext>
            </a:extLst>
          </p:cNvPr>
          <p:cNvSpPr>
            <a:spLocks noGrp="1"/>
          </p:cNvSpPr>
          <p:nvPr>
            <p:ph type="title"/>
          </p:nvPr>
        </p:nvSpPr>
        <p:spPr/>
        <p:txBody>
          <a:bodyPr/>
          <a:lstStyle/>
          <a:p>
            <a:r>
              <a:rPr lang="en-GB" sz="2400" dirty="0"/>
              <a:t>Nairn Academy</a:t>
            </a:r>
          </a:p>
        </p:txBody>
      </p:sp>
      <p:sp>
        <p:nvSpPr>
          <p:cNvPr id="3" name="Rectangle 2">
            <a:extLst>
              <a:ext uri="{FF2B5EF4-FFF2-40B4-BE49-F238E27FC236}">
                <a16:creationId xmlns:a16="http://schemas.microsoft.com/office/drawing/2014/main" id="{3B8D3A9A-D2C9-4446-8651-CDB5AD3C0EC8}"/>
              </a:ext>
            </a:extLst>
          </p:cNvPr>
          <p:cNvSpPr/>
          <p:nvPr/>
        </p:nvSpPr>
        <p:spPr>
          <a:xfrm>
            <a:off x="1979712" y="1916832"/>
            <a:ext cx="5256584" cy="4154984"/>
          </a:xfrm>
          <a:prstGeom prst="rect">
            <a:avLst/>
          </a:prstGeom>
        </p:spPr>
        <p:txBody>
          <a:bodyPr wrap="square">
            <a:spAutoFit/>
          </a:bodyPr>
          <a:lstStyle/>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Stakeholder Group Meeting No. 6</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Project Update</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13 February 2023</a:t>
            </a: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Robert Campbell, Service Lead</a:t>
            </a: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Capital Planning &amp; Estate Strategy</a:t>
            </a:r>
          </a:p>
        </p:txBody>
      </p:sp>
    </p:spTree>
    <p:extLst>
      <p:ext uri="{BB962C8B-B14F-4D97-AF65-F5344CB8AC3E}">
        <p14:creationId xmlns:p14="http://schemas.microsoft.com/office/powerpoint/2010/main" val="125922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Review of Capital Programme</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At the Council meeting in June 2022, a report on the impact of the construction cost pressures was considered in private and Members agreed to carry out a review of the capital programme.&#10;However, it was agreed that pre-construction work would continue on several major schools projects, including Nairn Academy.&#10;In September, Members agreed priorities for Phase 3 of the Learning Estate Investment Programme and reaffirmed the commitment to the Phase 2 projects at Broadford Primary and Nairn Academy.&#10;In October, Members agreed that the revised capital programme would be brought to the Council meeting in December. This was subsequently postponed until February, with an announcement on the outcome of the LEIP 3 funding bid expected by the end of December. &#10;Scottish Government advised in December that the LEIP Phase 3 announcement would be delayed until early in 2023. The planned Council meeting in February was cancelled and a revised timescale to conclude the review has not been confirmed."/>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612000" y="1260000"/>
            <a:ext cx="7920000" cy="5232202"/>
          </a:xfrm>
          <a:prstGeom prst="rect">
            <a:avLst/>
          </a:prstGeom>
        </p:spPr>
        <p:txBody>
          <a:bodyPr wrap="square" lIns="0" tIns="0" rIns="0" bIns="0">
            <a:spAutoFit/>
          </a:bodyPr>
          <a:lstStyle/>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At the Council meeting in June 2022, a report on the impact of the construction cost pressures was considered in private and Members agreed to carry out a review of the capital programme.</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However, it was agreed that pre-construction work would continue on several major schools projects, including Nairn Academy.</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In September, Members agreed priorities for Phase 3 of the Learning Estate Investment Programme and reaffirmed the commitment to the Phase 2 projects at Broadford Primary and Nairn Academy.</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In October, Members agreed that the revised capital programme would be brought to the Council meeting in December. This was subsequently postponed until February, with an announcement on the outcome of the LEIP 3 funding bid expected by the end of December. </a:t>
            </a:r>
          </a:p>
          <a:p>
            <a:pPr marL="457200" indent="-457200">
              <a:spcAft>
                <a:spcPts val="600"/>
              </a:spcAft>
              <a:buFont typeface="+mj-lt"/>
              <a:buAutoNum type="arabicPeriod"/>
            </a:pPr>
            <a:r>
              <a:rPr lang="en-GB" sz="2000" dirty="0">
                <a:latin typeface="Calibri" panose="020F0502020204030204" pitchFamily="34" charset="0"/>
                <a:ea typeface="Calibri" panose="020F0502020204030204" pitchFamily="34" charset="0"/>
                <a:cs typeface="Calibri" panose="020F0502020204030204" pitchFamily="34" charset="0"/>
              </a:rPr>
              <a:t>Scottish Government advised in December that the LEIP Phase 3 announcement would be delayed until early in 2023. The planned Council meeting in February was cancelled and a revised timescale to conclude the review has not been confirmed.</a:t>
            </a: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61648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Recent Progress/Programme</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p:cNvSpPr>
            <a:spLocks noGrp="1"/>
          </p:cNvSpPr>
          <p:nvPr>
            <p:ph idx="4294967295"/>
          </p:nvPr>
        </p:nvSpPr>
        <p:spPr>
          <a:xfrm>
            <a:off x="539552" y="1200984"/>
            <a:ext cx="7632000" cy="5400000"/>
          </a:xfrm>
          <a:prstGeom prst="rect">
            <a:avLst/>
          </a:prstGeom>
        </p:spPr>
        <p:txBody>
          <a:bodyPr/>
          <a:lstStyle/>
          <a:p>
            <a:r>
              <a:rPr lang="en-GB" sz="2000" b="1" dirty="0"/>
              <a:t>Progress</a:t>
            </a:r>
          </a:p>
          <a:p>
            <a:r>
              <a:rPr lang="en-GB" sz="2000" dirty="0"/>
              <a:t>Taking on board the feedback received from the public events in September.</a:t>
            </a:r>
          </a:p>
          <a:p>
            <a:r>
              <a:rPr lang="en-GB" sz="2000" dirty="0"/>
              <a:t>Finalising accommodation requirements and capacity modelling exercise; some additional useable floor area has been included without increasing building footprint.</a:t>
            </a:r>
          </a:p>
          <a:p>
            <a:r>
              <a:rPr lang="en-GB" sz="2000" dirty="0"/>
              <a:t>Improvements to site layout to take account of access, parking, phasing and security requirements.</a:t>
            </a:r>
          </a:p>
          <a:p>
            <a:r>
              <a:rPr lang="en-GB" sz="2000" dirty="0"/>
              <a:t>Reviewing the scheme to identify potential cost efficiencies through value engineering, including roof detailing and façade.</a:t>
            </a:r>
          </a:p>
          <a:p>
            <a:r>
              <a:rPr lang="en-GB" sz="2000" b="1" dirty="0"/>
              <a:t>Programme</a:t>
            </a:r>
          </a:p>
          <a:p>
            <a:r>
              <a:rPr lang="en-GB" sz="2000" dirty="0"/>
              <a:t>The latest Balfour Beatty programme shows building handover now planned for November 2025, with a 6 week migration period up to the end of December.</a:t>
            </a:r>
          </a:p>
          <a:p>
            <a:r>
              <a:rPr lang="en-GB" sz="2000" dirty="0"/>
              <a:t>This is later than the previous programme showing the building being occupied after the October holidays.</a:t>
            </a:r>
          </a:p>
        </p:txBody>
      </p:sp>
      <p:sp>
        <p:nvSpPr>
          <p:cNvPr id="4" name="Rectangle 3" descr="Progress&#10;Taking on board the feedback received from the public events in September.&#10;Finalising accommodation requirements and capacity modelling exercise; some additional useable floor area has been included without increasing building footprint.&#10;Improvements to site layout to take account of access, parking, phasing and security requirements.&#10;Reviewing the scheme to identify potential cost efficiencies through value engineering, including roof detailing and façade.&#10;Programme&#10;The latest Balfour Beatty programme shows building handover now planned for November 2025, with a 6 week migration period up to the end of December.&#10;This is later than the previous programme showing the building being occupied after the October holidays.">
            <a:extLst>
              <a:ext uri="{FF2B5EF4-FFF2-40B4-BE49-F238E27FC236}">
                <a16:creationId xmlns:a16="http://schemas.microsoft.com/office/drawing/2014/main" id="{2A00C6A9-5C82-48DB-8B9A-C03E0CEE91F8}"/>
              </a:ext>
            </a:extLst>
          </p:cNvPr>
          <p:cNvSpPr/>
          <p:nvPr/>
        </p:nvSpPr>
        <p:spPr>
          <a:xfrm>
            <a:off x="648000" y="1296000"/>
            <a:ext cx="7920000" cy="692497"/>
          </a:xfrm>
          <a:prstGeom prst="rect">
            <a:avLst/>
          </a:prstGeom>
        </p:spPr>
        <p:txBody>
          <a:bodyPr wrap="square" lIns="0" tIns="0" rIns="0" bIns="0">
            <a:spAutoFit/>
          </a:bodyPr>
          <a:lstStyle/>
          <a:p>
            <a:pPr marL="360000" indent="-360000">
              <a:spcAft>
                <a:spcPts val="600"/>
              </a:spcAft>
              <a:buFont typeface="+mj-lt"/>
              <a:buAutoNum type="arabicPeriod"/>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63860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Key Risks</a:t>
            </a:r>
          </a:p>
        </p:txBody>
      </p:sp>
      <p:graphicFrame>
        <p:nvGraphicFramePr>
          <p:cNvPr id="5" name="Table 4">
            <a:extLst>
              <a:ext uri="{FF2B5EF4-FFF2-40B4-BE49-F238E27FC236}">
                <a16:creationId xmlns:a16="http://schemas.microsoft.com/office/drawing/2014/main" id="{94819CE0-DB8A-24F3-ABB0-7B3BCA77CEA0}"/>
              </a:ext>
            </a:extLst>
          </p:cNvPr>
          <p:cNvGraphicFramePr>
            <a:graphicFrameLocks noGrp="1"/>
          </p:cNvGraphicFramePr>
          <p:nvPr>
            <p:extLst>
              <p:ext uri="{D42A27DB-BD31-4B8C-83A1-F6EECF244321}">
                <p14:modId xmlns:p14="http://schemas.microsoft.com/office/powerpoint/2010/main" val="3951222067"/>
              </p:ext>
            </p:extLst>
          </p:nvPr>
        </p:nvGraphicFramePr>
        <p:xfrm>
          <a:off x="827584" y="1702889"/>
          <a:ext cx="7704856" cy="3452222"/>
        </p:xfrm>
        <a:graphic>
          <a:graphicData uri="http://schemas.openxmlformats.org/drawingml/2006/table">
            <a:tbl>
              <a:tblPr firstRow="1" firstCol="1" bandRow="1"/>
              <a:tblGrid>
                <a:gridCol w="292947">
                  <a:extLst>
                    <a:ext uri="{9D8B030D-6E8A-4147-A177-3AD203B41FA5}">
                      <a16:colId xmlns:a16="http://schemas.microsoft.com/office/drawing/2014/main" val="4006042054"/>
                    </a:ext>
                  </a:extLst>
                </a:gridCol>
                <a:gridCol w="2151717">
                  <a:extLst>
                    <a:ext uri="{9D8B030D-6E8A-4147-A177-3AD203B41FA5}">
                      <a16:colId xmlns:a16="http://schemas.microsoft.com/office/drawing/2014/main" val="1229114831"/>
                    </a:ext>
                  </a:extLst>
                </a:gridCol>
                <a:gridCol w="3820032">
                  <a:extLst>
                    <a:ext uri="{9D8B030D-6E8A-4147-A177-3AD203B41FA5}">
                      <a16:colId xmlns:a16="http://schemas.microsoft.com/office/drawing/2014/main" val="2993135539"/>
                    </a:ext>
                  </a:extLst>
                </a:gridCol>
                <a:gridCol w="624549">
                  <a:extLst>
                    <a:ext uri="{9D8B030D-6E8A-4147-A177-3AD203B41FA5}">
                      <a16:colId xmlns:a16="http://schemas.microsoft.com/office/drawing/2014/main" val="2988324465"/>
                    </a:ext>
                  </a:extLst>
                </a:gridCol>
                <a:gridCol w="815611">
                  <a:extLst>
                    <a:ext uri="{9D8B030D-6E8A-4147-A177-3AD203B41FA5}">
                      <a16:colId xmlns:a16="http://schemas.microsoft.com/office/drawing/2014/main" val="240809261"/>
                    </a:ext>
                  </a:extLst>
                </a:gridCol>
              </a:tblGrid>
              <a:tr h="525571">
                <a:tc>
                  <a:txBody>
                    <a:bodyPr/>
                    <a:lstStyle/>
                    <a:p>
                      <a:pPr algn="ctr">
                        <a:lnSpc>
                          <a:spcPct val="107000"/>
                        </a:lnSpc>
                        <a:spcAft>
                          <a:spcPts val="800"/>
                        </a:spcAft>
                        <a:buNone/>
                      </a:pPr>
                      <a:r>
                        <a:rPr lang="en-GB" sz="1100" b="1" kern="100" dirty="0">
                          <a:effectLst/>
                          <a:latin typeface="Aptos" panose="020B0004020202020204" pitchFamily="34" charset="0"/>
                          <a:ea typeface="Aptos" panose="020B0004020202020204" pitchFamily="34" charset="0"/>
                          <a:cs typeface="Times New Roman" panose="02020603050405020304" pitchFamily="18" charset="0"/>
                        </a:rPr>
                        <a:t>ID</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b="1" kern="100" dirty="0">
                          <a:effectLst/>
                          <a:latin typeface="Aptos" panose="020B0004020202020204" pitchFamily="34" charset="0"/>
                          <a:ea typeface="Aptos" panose="020B0004020202020204" pitchFamily="34" charset="0"/>
                          <a:cs typeface="Times New Roman" panose="02020603050405020304" pitchFamily="18" charset="0"/>
                        </a:rPr>
                        <a:t>Description</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b="1" kern="100" dirty="0">
                          <a:effectLst/>
                          <a:latin typeface="Aptos" panose="020B0004020202020204" pitchFamily="34" charset="0"/>
                          <a:ea typeface="Aptos" panose="020B0004020202020204" pitchFamily="34" charset="0"/>
                          <a:cs typeface="Times New Roman" panose="02020603050405020304" pitchFamily="18" charset="0"/>
                        </a:rPr>
                        <a:t>Mitigation</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b="1" kern="100">
                          <a:effectLst/>
                          <a:latin typeface="Aptos" panose="020B0004020202020204" pitchFamily="34" charset="0"/>
                          <a:ea typeface="Aptos" panose="020B0004020202020204" pitchFamily="34" charset="0"/>
                          <a:cs typeface="Times New Roman" panose="02020603050405020304" pitchFamily="18" charset="0"/>
                        </a:rPr>
                        <a:t>RAG Status</a:t>
                      </a:r>
                      <a:endParaRPr lang="en-GB" sz="1100" kern="100">
                        <a:effectLst/>
                        <a:latin typeface="Aptos" panose="020B0004020202020204" pitchFamily="34" charset="0"/>
                        <a:ea typeface="Aptos" panose="020B0004020202020204" pitchFamily="34" charset="0"/>
                        <a:cs typeface="Times New Roman" panose="02020603050405020304" pitchFamily="18" charset="0"/>
                      </a:endParaRP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b="1" kern="100" dirty="0">
                          <a:effectLst/>
                          <a:latin typeface="Aptos" panose="020B0004020202020204" pitchFamily="34" charset="0"/>
                          <a:ea typeface="Aptos" panose="020B0004020202020204" pitchFamily="34" charset="0"/>
                          <a:cs typeface="Times New Roman" panose="02020603050405020304" pitchFamily="18" charset="0"/>
                        </a:rPr>
                        <a:t>Risk Owner</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6236391"/>
                  </a:ext>
                </a:extLst>
              </a:tr>
              <a:tr h="625943">
                <a:tc>
                  <a:txBody>
                    <a:bodyPr/>
                    <a:lstStyle/>
                    <a:p>
                      <a:pPr algn="ct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1</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Cost - Ongoing impact of construction </a:t>
                      </a:r>
                    </a:p>
                    <a:p>
                      <a:pP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market pressures</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Cost reviews and value engineering ongoing; market feedback has been obtained from supply chain</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amber</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Contractor/HC</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8465852"/>
                  </a:ext>
                </a:extLst>
              </a:tr>
              <a:tr h="348353">
                <a:tc>
                  <a:txBody>
                    <a:bodyPr/>
                    <a:lstStyle/>
                    <a:p>
                      <a:pPr algn="ct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2</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Budget - Additional funding required</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Review of the Council's capital programme is ongoing</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amber</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HC</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04657804"/>
                  </a:ext>
                </a:extLst>
              </a:tr>
              <a:tr h="348353">
                <a:tc>
                  <a:txBody>
                    <a:bodyPr/>
                    <a:lstStyle/>
                    <a:p>
                      <a:pPr algn="ct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3</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Programme - Potential knock on effects of 1 and 2</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Consider contingency plans and impact on Academy; keep Scottish Futures Trust informed</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amber</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HC</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16266304"/>
                  </a:ext>
                </a:extLst>
              </a:tr>
              <a:tr h="703197">
                <a:tc>
                  <a:txBody>
                    <a:bodyPr/>
                    <a:lstStyle/>
                    <a:p>
                      <a:pPr algn="ct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4</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Energy Performance - Ensure that building is designed to the appropriate standards</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Building and engineering modelling has been undertaken and technical standards reviewed</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green</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Contractor/HC</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98898349"/>
                  </a:ext>
                </a:extLst>
              </a:tr>
              <a:tr h="525571">
                <a:tc>
                  <a:txBody>
                    <a:bodyPr/>
                    <a:lstStyle/>
                    <a:p>
                      <a:pPr algn="ct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5</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Accommodation/Capacity - Ensure that building will meet requirements</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Capacity modelling and assessment of timetable and utilisation of spaces</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green</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HC</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28111501"/>
                  </a:ext>
                </a:extLst>
              </a:tr>
              <a:tr h="348353">
                <a:tc>
                  <a:txBody>
                    <a:bodyPr/>
                    <a:lstStyle/>
                    <a:p>
                      <a:pPr algn="ct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6</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Demolition - Extent of asbestos in main building</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Suitable allowances in budget and programme pending intrusive surveys after decant</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a:effectLst/>
                          <a:latin typeface="Aptos" panose="020B0004020202020204" pitchFamily="34" charset="0"/>
                          <a:ea typeface="Aptos" panose="020B0004020202020204" pitchFamily="34" charset="0"/>
                          <a:cs typeface="Times New Roman" panose="02020603050405020304" pitchFamily="18" charset="0"/>
                        </a:rPr>
                        <a:t>green</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Contractor/HC</a:t>
                      </a:r>
                    </a:p>
                  </a:txBody>
                  <a:tcPr marL="67751" marR="677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44438749"/>
                  </a:ext>
                </a:extLst>
              </a:tr>
            </a:tbl>
          </a:graphicData>
        </a:graphic>
      </p:graphicFrame>
    </p:spTree>
    <p:extLst>
      <p:ext uri="{BB962C8B-B14F-4D97-AF65-F5344CB8AC3E}">
        <p14:creationId xmlns:p14="http://schemas.microsoft.com/office/powerpoint/2010/main" val="625550218"/>
      </p:ext>
    </p:extLst>
  </p:cSld>
  <p:clrMapOvr>
    <a:masterClrMapping/>
  </p:clrMapOvr>
</p:sld>
</file>

<file path=ppt/theme/theme1.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9b44844-f7a8-43bf-8910-957b726a602c" xsi:nil="true"/>
    <lcf76f155ced4ddcb4097134ff3c332f xmlns="4d0b3d68-4fad-46c5-9a2a-dfda0907368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C3836A8371FB84985A03C7977185216" ma:contentTypeVersion="13" ma:contentTypeDescription="Create a new document." ma:contentTypeScope="" ma:versionID="b7c033259ba5e2bf94499269151b0e05">
  <xsd:schema xmlns:xsd="http://www.w3.org/2001/XMLSchema" xmlns:xs="http://www.w3.org/2001/XMLSchema" xmlns:p="http://schemas.microsoft.com/office/2006/metadata/properties" xmlns:ns2="4d0b3d68-4fad-46c5-9a2a-dfda0907368f" xmlns:ns3="89b44844-f7a8-43bf-8910-957b726a602c" targetNamespace="http://schemas.microsoft.com/office/2006/metadata/properties" ma:root="true" ma:fieldsID="71176a9390e60bdf7c1d3fd85d86a83a" ns2:_="" ns3:_="">
    <xsd:import namespace="4d0b3d68-4fad-46c5-9a2a-dfda0907368f"/>
    <xsd:import namespace="89b44844-f7a8-43bf-8910-957b726a602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0b3d68-4fad-46c5-9a2a-dfda090736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d8d7fc4-e056-491b-b14d-914997007d2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9b44844-f7a8-43bf-8910-957b726a602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30de796-fe2a-4b50-8279-6784e9f37519}" ma:internalName="TaxCatchAll" ma:showField="CatchAllData" ma:web="89b44844-f7a8-43bf-8910-957b726a60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998A0D-5E9F-4D11-9180-5FE0EADA483E}">
  <ds:schemaRefs>
    <ds:schemaRef ds:uri="http://schemas.microsoft.com/sharepoint/v3/contenttype/forms"/>
  </ds:schemaRefs>
</ds:datastoreItem>
</file>

<file path=customXml/itemProps2.xml><?xml version="1.0" encoding="utf-8"?>
<ds:datastoreItem xmlns:ds="http://schemas.openxmlformats.org/officeDocument/2006/customXml" ds:itemID="{360B48BA-72AB-4EF7-9C1E-CB9B5EC6EA06}">
  <ds:schemaRefs>
    <ds:schemaRef ds:uri="f208d9d4-ab53-4bb8-846a-65b2416c60b1"/>
    <ds:schemaRef ds:uri="67b068b7-2e2b-4052-af03-84bdb19f149d"/>
    <ds:schemaRef ds:uri="http://schemas.microsoft.com/office/infopath/2007/PartnerControls"/>
    <ds:schemaRef ds:uri="http://schemas.microsoft.com/office/2006/metadata/properties"/>
    <ds:schemaRef ds:uri="http://schemas.microsoft.com/office/2006/documentManagement/types"/>
    <ds:schemaRef ds:uri="http://www.w3.org/XML/1998/namespace"/>
    <ds:schemaRef ds:uri="http://purl.org/dc/dcmitype/"/>
    <ds:schemaRef ds:uri="http://purl.org/dc/elements/1.1/"/>
    <ds:schemaRef ds:uri="http://schemas.openxmlformats.org/package/2006/metadata/core-properties"/>
    <ds:schemaRef ds:uri="http://purl.org/dc/terms/"/>
    <ds:schemaRef ds:uri="89b44844-f7a8-43bf-8910-957b726a602c"/>
    <ds:schemaRef ds:uri="4d0b3d68-4fad-46c5-9a2a-dfda0907368f"/>
  </ds:schemaRefs>
</ds:datastoreItem>
</file>

<file path=customXml/itemProps3.xml><?xml version="1.0" encoding="utf-8"?>
<ds:datastoreItem xmlns:ds="http://schemas.openxmlformats.org/officeDocument/2006/customXml" ds:itemID="{D6C54BAF-502E-4A1D-B410-177DA99F2A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0b3d68-4fad-46c5-9a2a-dfda0907368f"/>
    <ds:schemaRef ds:uri="89b44844-f7a8-43bf-8910-957b726a60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HC Corporate Template -OnScreen 4;3</Template>
  <TotalTime>7096</TotalTime>
  <Words>499</Words>
  <Application>Microsoft Office PowerPoint</Application>
  <PresentationFormat>On-screen Show (4:3)</PresentationFormat>
  <Paragraphs>72</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Arial</vt:lpstr>
      <vt:lpstr>Arial</vt:lpstr>
      <vt:lpstr>Calibri</vt:lpstr>
      <vt:lpstr>Ebrima</vt:lpstr>
      <vt:lpstr>Text Slides</vt:lpstr>
      <vt:lpstr>Nairn Academy</vt:lpstr>
      <vt:lpstr>Review of Capital Programme</vt:lpstr>
      <vt:lpstr>Recent Progress/Programme</vt:lpstr>
      <vt:lpstr>Key Risks</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Foster</dc:creator>
  <cp:lastModifiedBy>Mairi Cowie (Digital Innovation)</cp:lastModifiedBy>
  <cp:revision>249</cp:revision>
  <cp:lastPrinted>2017-01-18T14:17:09Z</cp:lastPrinted>
  <dcterms:created xsi:type="dcterms:W3CDTF">2019-04-25T09:35:54Z</dcterms:created>
  <dcterms:modified xsi:type="dcterms:W3CDTF">2025-08-06T15:31:06Z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_NewReviewCycle">
    <vt:lpwstr/>
  </property>
  <property fmtid="{D5CDD505-2E9C-101B-9397-08002B2CF9AE}" pid="7" name="ContentTypeId">
    <vt:lpwstr>0x0101009C3836A8371FB84985A03C7977185216</vt:lpwstr>
  </property>
  <property fmtid="{D5CDD505-2E9C-101B-9397-08002B2CF9AE}" pid="8" name="MediaServiceImageTags">
    <vt:lpwstr/>
  </property>
</Properties>
</file>