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2"/>
  </p:notesMasterIdLst>
  <p:handoutMasterIdLst>
    <p:handoutMasterId r:id="rId13"/>
  </p:handoutMasterIdLst>
  <p:sldIdLst>
    <p:sldId id="338" r:id="rId5"/>
    <p:sldId id="354" r:id="rId6"/>
    <p:sldId id="358" r:id="rId7"/>
    <p:sldId id="344" r:id="rId8"/>
    <p:sldId id="357" r:id="rId9"/>
    <p:sldId id="356" r:id="rId10"/>
    <p:sldId id="350" r:id="rId11"/>
  </p:sldIdLst>
  <p:sldSz cx="9144000" cy="6858000" type="screen4x3"/>
  <p:notesSz cx="6810375" cy="99425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92F92"/>
    <a:srgbClr val="2F7C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735" autoAdjust="0"/>
    <p:restoredTop sz="94660"/>
  </p:normalViewPr>
  <p:slideViewPr>
    <p:cSldViewPr>
      <p:cViewPr varScale="1">
        <p:scale>
          <a:sx n="105" d="100"/>
          <a:sy n="105" d="100"/>
        </p:scale>
        <p:origin x="2076" y="96"/>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7126"/>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57636" y="0"/>
            <a:ext cx="2951163" cy="497126"/>
          </a:xfrm>
          <a:prstGeom prst="rect">
            <a:avLst/>
          </a:prstGeom>
        </p:spPr>
        <p:txBody>
          <a:bodyPr vert="horz" lIns="91440" tIns="45720" rIns="91440" bIns="45720" rtlCol="0"/>
          <a:lstStyle>
            <a:lvl1pPr algn="r">
              <a:defRPr sz="1200"/>
            </a:lvl1pPr>
          </a:lstStyle>
          <a:p>
            <a:fld id="{F53DE6A9-B5E9-490D-B889-1CC33586F091}" type="datetimeFigureOut">
              <a:rPr lang="en-GB" smtClean="0"/>
              <a:t>06/08/2025</a:t>
            </a:fld>
            <a:endParaRPr lang="en-GB" dirty="0"/>
          </a:p>
        </p:txBody>
      </p:sp>
      <p:sp>
        <p:nvSpPr>
          <p:cNvPr id="4" name="Footer Placeholder 3"/>
          <p:cNvSpPr>
            <a:spLocks noGrp="1"/>
          </p:cNvSpPr>
          <p:nvPr>
            <p:ph type="ftr" sz="quarter" idx="2"/>
          </p:nvPr>
        </p:nvSpPr>
        <p:spPr>
          <a:xfrm>
            <a:off x="0" y="9443662"/>
            <a:ext cx="2951163" cy="497126"/>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57636" y="9443662"/>
            <a:ext cx="2951163" cy="497126"/>
          </a:xfrm>
          <a:prstGeom prst="rect">
            <a:avLst/>
          </a:prstGeom>
        </p:spPr>
        <p:txBody>
          <a:bodyPr vert="horz" lIns="91440" tIns="45720" rIns="91440" bIns="45720" rtlCol="0" anchor="b"/>
          <a:lstStyle>
            <a:lvl1pPr algn="r">
              <a:defRPr sz="1200"/>
            </a:lvl1pPr>
          </a:lstStyle>
          <a:p>
            <a:fld id="{7D865D1D-29FC-47E2-A574-DEFA3174C723}" type="slidenum">
              <a:rPr lang="en-GB" smtClean="0"/>
              <a:t>‹#›</a:t>
            </a:fld>
            <a:endParaRPr lang="en-GB" dirty="0"/>
          </a:p>
        </p:txBody>
      </p:sp>
      <p:sp>
        <p:nvSpPr>
          <p:cNvPr id="6" name="hc" descr="OFFICIAL"/>
          <p:cNvSpPr txBox="1"/>
          <p:nvPr/>
        </p:nvSpPr>
        <p:spPr>
          <a:xfrm>
            <a:off x="0" y="0"/>
            <a:ext cx="6810375" cy="246221"/>
          </a:xfrm>
          <a:prstGeom prst="rect">
            <a:avLst/>
          </a:prstGeom>
          <a:noFill/>
        </p:spPr>
        <p:txBody>
          <a:bodyPr vert="horz" rtlCol="0">
            <a:spAutoFit/>
          </a:bodyPr>
          <a:lstStyle/>
          <a:p>
            <a:pPr algn="ctr"/>
            <a:r>
              <a:rPr lang="en-GB" sz="1000" b="1" dirty="0">
                <a:solidFill>
                  <a:srgbClr val="000000"/>
                </a:solidFill>
                <a:latin typeface="arial"/>
              </a:rPr>
              <a:t>OFFICIAL</a:t>
            </a:r>
          </a:p>
        </p:txBody>
      </p:sp>
      <p:sp>
        <p:nvSpPr>
          <p:cNvPr id="7" name="fc" descr="OFFICIAL"/>
          <p:cNvSpPr txBox="1"/>
          <p:nvPr/>
        </p:nvSpPr>
        <p:spPr>
          <a:xfrm>
            <a:off x="0" y="9569669"/>
            <a:ext cx="6810375" cy="246221"/>
          </a:xfrm>
          <a:prstGeom prst="rect">
            <a:avLst/>
          </a:prstGeom>
          <a:noFill/>
        </p:spPr>
        <p:txBody>
          <a:bodyPr vert="horz" rtlCol="0">
            <a:spAutoFit/>
          </a:bodyPr>
          <a:lstStyle/>
          <a:p>
            <a:pPr algn="ctr"/>
            <a:r>
              <a:rPr lang="en-GB" sz="1000" b="1" dirty="0">
                <a:solidFill>
                  <a:srgbClr val="000000"/>
                </a:solidFill>
                <a:latin typeface="arial"/>
              </a:rPr>
              <a:t>OFFICIAL</a:t>
            </a:r>
          </a:p>
        </p:txBody>
      </p:sp>
    </p:spTree>
    <p:extLst>
      <p:ext uri="{BB962C8B-B14F-4D97-AF65-F5344CB8AC3E}">
        <p14:creationId xmlns:p14="http://schemas.microsoft.com/office/powerpoint/2010/main" val="25301886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7126"/>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7636" y="0"/>
            <a:ext cx="2951163" cy="497126"/>
          </a:xfrm>
          <a:prstGeom prst="rect">
            <a:avLst/>
          </a:prstGeom>
        </p:spPr>
        <p:txBody>
          <a:bodyPr vert="horz" lIns="91440" tIns="45720" rIns="91440" bIns="45720" rtlCol="0"/>
          <a:lstStyle>
            <a:lvl1pPr algn="r">
              <a:defRPr sz="1200"/>
            </a:lvl1pPr>
          </a:lstStyle>
          <a:p>
            <a:fld id="{81DE036E-460B-4C1D-A880-EABA5EF82C50}" type="datetimeFigureOut">
              <a:rPr lang="en-GB" smtClean="0"/>
              <a:t>06/08/2025</a:t>
            </a:fld>
            <a:endParaRPr lang="en-GB" dirty="0"/>
          </a:p>
        </p:txBody>
      </p:sp>
      <p:sp>
        <p:nvSpPr>
          <p:cNvPr id="4" name="Slide Image Placeholder 3"/>
          <p:cNvSpPr>
            <a:spLocks noGrp="1" noRot="1" noChangeAspect="1"/>
          </p:cNvSpPr>
          <p:nvPr>
            <p:ph type="sldImg" idx="2"/>
          </p:nvPr>
        </p:nvSpPr>
        <p:spPr>
          <a:xfrm>
            <a:off x="920750" y="746125"/>
            <a:ext cx="4968875" cy="372745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1038" y="4722694"/>
            <a:ext cx="5448300" cy="447413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3662"/>
            <a:ext cx="2951163" cy="497126"/>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7636" y="9443662"/>
            <a:ext cx="2951163" cy="497126"/>
          </a:xfrm>
          <a:prstGeom prst="rect">
            <a:avLst/>
          </a:prstGeom>
        </p:spPr>
        <p:txBody>
          <a:bodyPr vert="horz" lIns="91440" tIns="45720" rIns="91440" bIns="45720" rtlCol="0" anchor="b"/>
          <a:lstStyle>
            <a:lvl1pPr algn="r">
              <a:defRPr sz="1200"/>
            </a:lvl1pPr>
          </a:lstStyle>
          <a:p>
            <a:fld id="{7427AA53-D485-48C4-A1C3-631D24EF3759}" type="slidenum">
              <a:rPr lang="en-GB" smtClean="0"/>
              <a:t>‹#›</a:t>
            </a:fld>
            <a:endParaRPr lang="en-GB" dirty="0"/>
          </a:p>
        </p:txBody>
      </p:sp>
      <p:sp>
        <p:nvSpPr>
          <p:cNvPr id="8" name="hc" descr="OFFICIAL"/>
          <p:cNvSpPr txBox="1"/>
          <p:nvPr/>
        </p:nvSpPr>
        <p:spPr>
          <a:xfrm>
            <a:off x="0" y="0"/>
            <a:ext cx="6810375" cy="246221"/>
          </a:xfrm>
          <a:prstGeom prst="rect">
            <a:avLst/>
          </a:prstGeom>
          <a:noFill/>
        </p:spPr>
        <p:txBody>
          <a:bodyPr vert="horz" rtlCol="0">
            <a:spAutoFit/>
          </a:bodyPr>
          <a:lstStyle/>
          <a:p>
            <a:pPr algn="ctr"/>
            <a:r>
              <a:rPr lang="en-GB" sz="1000" b="1" i="0" u="none" baseline="0" dirty="0">
                <a:solidFill>
                  <a:srgbClr val="000000"/>
                </a:solidFill>
                <a:latin typeface="arial"/>
              </a:rPr>
              <a:t>OFFICIAL</a:t>
            </a:r>
          </a:p>
        </p:txBody>
      </p:sp>
      <p:sp>
        <p:nvSpPr>
          <p:cNvPr id="9" name="fc" descr="OFFICIAL"/>
          <p:cNvSpPr txBox="1"/>
          <p:nvPr/>
        </p:nvSpPr>
        <p:spPr>
          <a:xfrm>
            <a:off x="0" y="9569669"/>
            <a:ext cx="6810375" cy="246221"/>
          </a:xfrm>
          <a:prstGeom prst="rect">
            <a:avLst/>
          </a:prstGeom>
          <a:noFill/>
        </p:spPr>
        <p:txBody>
          <a:bodyPr vert="horz" rtlCol="0">
            <a:spAutoFit/>
          </a:bodyPr>
          <a:lstStyle/>
          <a:p>
            <a:pPr algn="ctr"/>
            <a:r>
              <a:rPr lang="en-GB" sz="1000" b="1" i="0" u="none" baseline="0" dirty="0">
                <a:solidFill>
                  <a:srgbClr val="000000"/>
                </a:solidFill>
                <a:latin typeface="arial"/>
              </a:rPr>
              <a:t>OFFICIAL</a:t>
            </a:r>
          </a:p>
        </p:txBody>
      </p:sp>
    </p:spTree>
    <p:extLst>
      <p:ext uri="{BB962C8B-B14F-4D97-AF65-F5344CB8AC3E}">
        <p14:creationId xmlns:p14="http://schemas.microsoft.com/office/powerpoint/2010/main" val="36149433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back to income and expenditure slides…..</a:t>
            </a:r>
          </a:p>
        </p:txBody>
      </p:sp>
      <p:sp>
        <p:nvSpPr>
          <p:cNvPr id="4" name="Slide Number Placeholder 3"/>
          <p:cNvSpPr>
            <a:spLocks noGrp="1"/>
          </p:cNvSpPr>
          <p:nvPr>
            <p:ph type="sldNum" sz="quarter" idx="5"/>
          </p:nvPr>
        </p:nvSpPr>
        <p:spPr/>
        <p:txBody>
          <a:bodyPr/>
          <a:lstStyle/>
          <a:p>
            <a:fld id="{7427AA53-D485-48C4-A1C3-631D24EF3759}" type="slidenum">
              <a:rPr lang="en-GB" smtClean="0"/>
              <a:t>2</a:t>
            </a:fld>
            <a:endParaRPr lang="en-GB" dirty="0"/>
          </a:p>
        </p:txBody>
      </p:sp>
    </p:spTree>
    <p:extLst>
      <p:ext uri="{BB962C8B-B14F-4D97-AF65-F5344CB8AC3E}">
        <p14:creationId xmlns:p14="http://schemas.microsoft.com/office/powerpoint/2010/main" val="33762882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back to income and expenditure slides…..</a:t>
            </a:r>
          </a:p>
        </p:txBody>
      </p:sp>
      <p:sp>
        <p:nvSpPr>
          <p:cNvPr id="4" name="Slide Number Placeholder 3"/>
          <p:cNvSpPr>
            <a:spLocks noGrp="1"/>
          </p:cNvSpPr>
          <p:nvPr>
            <p:ph type="sldNum" sz="quarter" idx="5"/>
          </p:nvPr>
        </p:nvSpPr>
        <p:spPr/>
        <p:txBody>
          <a:bodyPr/>
          <a:lstStyle/>
          <a:p>
            <a:fld id="{7427AA53-D485-48C4-A1C3-631D24EF3759}" type="slidenum">
              <a:rPr lang="en-GB" smtClean="0"/>
              <a:t>3</a:t>
            </a:fld>
            <a:endParaRPr lang="en-GB" dirty="0"/>
          </a:p>
        </p:txBody>
      </p:sp>
    </p:spTree>
    <p:extLst>
      <p:ext uri="{BB962C8B-B14F-4D97-AF65-F5344CB8AC3E}">
        <p14:creationId xmlns:p14="http://schemas.microsoft.com/office/powerpoint/2010/main" val="17525025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back to income and expenditure slides…..</a:t>
            </a:r>
          </a:p>
        </p:txBody>
      </p:sp>
      <p:sp>
        <p:nvSpPr>
          <p:cNvPr id="4" name="Slide Number Placeholder 3"/>
          <p:cNvSpPr>
            <a:spLocks noGrp="1"/>
          </p:cNvSpPr>
          <p:nvPr>
            <p:ph type="sldNum" sz="quarter" idx="5"/>
          </p:nvPr>
        </p:nvSpPr>
        <p:spPr/>
        <p:txBody>
          <a:bodyPr/>
          <a:lstStyle/>
          <a:p>
            <a:fld id="{7427AA53-D485-48C4-A1C3-631D24EF3759}" type="slidenum">
              <a:rPr lang="en-GB" smtClean="0"/>
              <a:t>4</a:t>
            </a:fld>
            <a:endParaRPr lang="en-GB" dirty="0"/>
          </a:p>
        </p:txBody>
      </p:sp>
    </p:spTree>
    <p:extLst>
      <p:ext uri="{BB962C8B-B14F-4D97-AF65-F5344CB8AC3E}">
        <p14:creationId xmlns:p14="http://schemas.microsoft.com/office/powerpoint/2010/main" val="41719650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back to income and expenditure slides…..</a:t>
            </a:r>
          </a:p>
        </p:txBody>
      </p:sp>
      <p:sp>
        <p:nvSpPr>
          <p:cNvPr id="4" name="Slide Number Placeholder 3"/>
          <p:cNvSpPr>
            <a:spLocks noGrp="1"/>
          </p:cNvSpPr>
          <p:nvPr>
            <p:ph type="sldNum" sz="quarter" idx="5"/>
          </p:nvPr>
        </p:nvSpPr>
        <p:spPr/>
        <p:txBody>
          <a:bodyPr/>
          <a:lstStyle/>
          <a:p>
            <a:fld id="{7427AA53-D485-48C4-A1C3-631D24EF3759}" type="slidenum">
              <a:rPr lang="en-GB" smtClean="0"/>
              <a:t>5</a:t>
            </a:fld>
            <a:endParaRPr lang="en-GB" dirty="0"/>
          </a:p>
        </p:txBody>
      </p:sp>
    </p:spTree>
    <p:extLst>
      <p:ext uri="{BB962C8B-B14F-4D97-AF65-F5344CB8AC3E}">
        <p14:creationId xmlns:p14="http://schemas.microsoft.com/office/powerpoint/2010/main" val="7463799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back to income and expenditure slides…..</a:t>
            </a:r>
          </a:p>
        </p:txBody>
      </p:sp>
      <p:sp>
        <p:nvSpPr>
          <p:cNvPr id="4" name="Slide Number Placeholder 3"/>
          <p:cNvSpPr>
            <a:spLocks noGrp="1"/>
          </p:cNvSpPr>
          <p:nvPr>
            <p:ph type="sldNum" sz="quarter" idx="5"/>
          </p:nvPr>
        </p:nvSpPr>
        <p:spPr/>
        <p:txBody>
          <a:bodyPr/>
          <a:lstStyle/>
          <a:p>
            <a:fld id="{7427AA53-D485-48C4-A1C3-631D24EF3759}" type="slidenum">
              <a:rPr lang="en-GB" smtClean="0"/>
              <a:t>6</a:t>
            </a:fld>
            <a:endParaRPr lang="en-GB" dirty="0"/>
          </a:p>
        </p:txBody>
      </p:sp>
    </p:spTree>
    <p:extLst>
      <p:ext uri="{BB962C8B-B14F-4D97-AF65-F5344CB8AC3E}">
        <p14:creationId xmlns:p14="http://schemas.microsoft.com/office/powerpoint/2010/main" val="13463652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back to income and expenditure slides…..</a:t>
            </a:r>
          </a:p>
        </p:txBody>
      </p:sp>
      <p:sp>
        <p:nvSpPr>
          <p:cNvPr id="4" name="Slide Number Placeholder 3"/>
          <p:cNvSpPr>
            <a:spLocks noGrp="1"/>
          </p:cNvSpPr>
          <p:nvPr>
            <p:ph type="sldNum" sz="quarter" idx="5"/>
          </p:nvPr>
        </p:nvSpPr>
        <p:spPr/>
        <p:txBody>
          <a:bodyPr/>
          <a:lstStyle/>
          <a:p>
            <a:fld id="{7427AA53-D485-48C4-A1C3-631D24EF3759}" type="slidenum">
              <a:rPr lang="en-GB" smtClean="0"/>
              <a:t>7</a:t>
            </a:fld>
            <a:endParaRPr lang="en-GB" dirty="0"/>
          </a:p>
        </p:txBody>
      </p:sp>
    </p:spTree>
    <p:extLst>
      <p:ext uri="{BB962C8B-B14F-4D97-AF65-F5344CB8AC3E}">
        <p14:creationId xmlns:p14="http://schemas.microsoft.com/office/powerpoint/2010/main" val="37501792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20926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Column Layout + Sub-title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sp>
        <p:nvSpPr>
          <p:cNvPr id="3" name="Content Placeholder 2"/>
          <p:cNvSpPr>
            <a:spLocks noGrp="1"/>
          </p:cNvSpPr>
          <p:nvPr>
            <p:ph idx="1" hasCustomPrompt="1"/>
          </p:nvPr>
        </p:nvSpPr>
        <p:spPr>
          <a:xfrm>
            <a:off x="755576" y="1772816"/>
            <a:ext cx="3744416"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5" name="Straight Connector 4"/>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6" name="Content Placeholder 2"/>
          <p:cNvSpPr>
            <a:spLocks noGrp="1"/>
          </p:cNvSpPr>
          <p:nvPr>
            <p:ph idx="10" hasCustomPrompt="1"/>
          </p:nvPr>
        </p:nvSpPr>
        <p:spPr>
          <a:xfrm>
            <a:off x="755576" y="1124744"/>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
        <p:nvSpPr>
          <p:cNvPr id="7" name="Content Placeholder 2"/>
          <p:cNvSpPr>
            <a:spLocks noGrp="1"/>
          </p:cNvSpPr>
          <p:nvPr>
            <p:ph idx="11" hasCustomPrompt="1"/>
          </p:nvPr>
        </p:nvSpPr>
        <p:spPr>
          <a:xfrm>
            <a:off x="4644008" y="1772816"/>
            <a:ext cx="3744416"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357237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 Column Layout + Sub-title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3" name="Content Placeholder 2"/>
          <p:cNvSpPr>
            <a:spLocks noGrp="1"/>
          </p:cNvSpPr>
          <p:nvPr>
            <p:ph idx="1" hasCustomPrompt="1"/>
          </p:nvPr>
        </p:nvSpPr>
        <p:spPr>
          <a:xfrm>
            <a:off x="755576" y="2348880"/>
            <a:ext cx="3744416" cy="4104456"/>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6" name="Straight Connector 5"/>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Content Placeholder 2"/>
          <p:cNvSpPr>
            <a:spLocks noGrp="1"/>
          </p:cNvSpPr>
          <p:nvPr>
            <p:ph idx="10" hasCustomPrompt="1"/>
          </p:nvPr>
        </p:nvSpPr>
        <p:spPr>
          <a:xfrm>
            <a:off x="755576" y="1700809"/>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
        <p:nvSpPr>
          <p:cNvPr id="7" name="Content Placeholder 2"/>
          <p:cNvSpPr>
            <a:spLocks noGrp="1"/>
          </p:cNvSpPr>
          <p:nvPr>
            <p:ph idx="11" hasCustomPrompt="1"/>
          </p:nvPr>
        </p:nvSpPr>
        <p:spPr>
          <a:xfrm>
            <a:off x="4644008" y="2348880"/>
            <a:ext cx="3744416" cy="4104456"/>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0394863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and Caption">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843607" y="548680"/>
            <a:ext cx="2648273" cy="1162050"/>
          </a:xfrm>
          <a:prstGeom prst="rect">
            <a:avLst/>
          </a:prstGeom>
        </p:spPr>
        <p:txBody>
          <a:bodyPr anchor="b"/>
          <a:lstStyle>
            <a:lvl1pPr algn="l">
              <a:defRPr sz="2400" b="1">
                <a:latin typeface="Ebrima" panose="02000000000000000000" pitchFamily="2" charset="0"/>
                <a:ea typeface="Ebrima" panose="02000000000000000000" pitchFamily="2" charset="0"/>
                <a:cs typeface="Ebrima" panose="02000000000000000000" pitchFamily="2" charset="0"/>
              </a:defRPr>
            </a:lvl1pPr>
          </a:lstStyle>
          <a:p>
            <a:r>
              <a:rPr lang="en-US" dirty="0"/>
              <a:t>Click to edit caption title </a:t>
            </a:r>
            <a:endParaRPr lang="en-GB" dirty="0"/>
          </a:p>
        </p:txBody>
      </p:sp>
      <p:sp>
        <p:nvSpPr>
          <p:cNvPr id="4" name="Content Placeholder 2"/>
          <p:cNvSpPr>
            <a:spLocks noGrp="1"/>
          </p:cNvSpPr>
          <p:nvPr>
            <p:ph idx="1"/>
          </p:nvPr>
        </p:nvSpPr>
        <p:spPr>
          <a:xfrm>
            <a:off x="3635896" y="548680"/>
            <a:ext cx="4762872" cy="5853113"/>
          </a:xfrm>
          <a:prstGeom prst="rect">
            <a:avLst/>
          </a:prstGeom>
        </p:spPr>
        <p:txBody>
          <a:bodyPr/>
          <a:lstStyle>
            <a:lvl1pPr>
              <a:defRPr sz="2800">
                <a:latin typeface="Ebrima" panose="02000000000000000000" pitchFamily="2" charset="0"/>
                <a:ea typeface="Ebrima" panose="02000000000000000000" pitchFamily="2" charset="0"/>
                <a:cs typeface="Ebrima" panose="02000000000000000000" pitchFamily="2" charset="0"/>
              </a:defRPr>
            </a:lvl1pPr>
            <a:lvl2pPr>
              <a:defRPr sz="24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1800">
                <a:latin typeface="Ebrima" panose="02000000000000000000" pitchFamily="2" charset="0"/>
                <a:ea typeface="Ebrima" panose="02000000000000000000" pitchFamily="2" charset="0"/>
                <a:cs typeface="Ebrima" panose="02000000000000000000" pitchFamily="2" charset="0"/>
              </a:defRPr>
            </a:lvl4pPr>
            <a:lvl5pPr>
              <a:defRPr sz="1800">
                <a:latin typeface="Ebrima" panose="02000000000000000000" pitchFamily="2" charset="0"/>
                <a:ea typeface="Ebrima" panose="02000000000000000000" pitchFamily="2" charset="0"/>
                <a:cs typeface="Ebrima" panose="02000000000000000000" pitchFamily="2"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ext Placeholder 3"/>
          <p:cNvSpPr>
            <a:spLocks noGrp="1"/>
          </p:cNvSpPr>
          <p:nvPr>
            <p:ph type="body" sz="half" idx="2" hasCustomPrompt="1"/>
          </p:nvPr>
        </p:nvSpPr>
        <p:spPr>
          <a:xfrm>
            <a:off x="843607" y="1710730"/>
            <a:ext cx="2648273" cy="4691063"/>
          </a:xfrm>
          <a:prstGeom prst="rect">
            <a:avLst/>
          </a:prstGeom>
        </p:spPr>
        <p:txBody>
          <a:bodyPr/>
          <a:lstStyle>
            <a:lvl1pPr marL="0" indent="0">
              <a:buNone/>
              <a:defRPr sz="1800" baseline="0">
                <a:latin typeface="Ebrima" panose="02000000000000000000" pitchFamily="2" charset="0"/>
                <a:ea typeface="Ebrima" panose="02000000000000000000" pitchFamily="2" charset="0"/>
                <a:cs typeface="Ebrima" panose="02000000000000000000" pitchFamily="2"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body text</a:t>
            </a:r>
          </a:p>
        </p:txBody>
      </p:sp>
    </p:spTree>
    <p:extLst>
      <p:ext uri="{BB962C8B-B14F-4D97-AF65-F5344CB8AC3E}">
        <p14:creationId xmlns:p14="http://schemas.microsoft.com/office/powerpoint/2010/main" val="5742688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1792288" y="5153744"/>
            <a:ext cx="5486400" cy="566738"/>
          </a:xfrm>
          <a:prstGeom prst="rect">
            <a:avLst/>
          </a:prstGeom>
        </p:spPr>
        <p:txBody>
          <a:bodyPr anchor="b"/>
          <a:lstStyle>
            <a:lvl1pPr algn="l">
              <a:defRPr sz="2400" b="1">
                <a:latin typeface="Ebrima" panose="02000000000000000000" pitchFamily="2" charset="0"/>
                <a:ea typeface="Ebrima" panose="02000000000000000000" pitchFamily="2" charset="0"/>
                <a:cs typeface="Ebrima" panose="02000000000000000000" pitchFamily="2" charset="0"/>
              </a:defRPr>
            </a:lvl1pPr>
          </a:lstStyle>
          <a:p>
            <a:r>
              <a:rPr lang="en-US" dirty="0"/>
              <a:t>Click to edit photo title</a:t>
            </a:r>
            <a:endParaRPr lang="en-GB" dirty="0"/>
          </a:p>
        </p:txBody>
      </p:sp>
      <p:sp>
        <p:nvSpPr>
          <p:cNvPr id="4" name="Picture Placeholder 2"/>
          <p:cNvSpPr>
            <a:spLocks noGrp="1"/>
          </p:cNvSpPr>
          <p:nvPr>
            <p:ph type="pic" idx="1"/>
          </p:nvPr>
        </p:nvSpPr>
        <p:spPr>
          <a:xfrm>
            <a:off x="1792288" y="612774"/>
            <a:ext cx="5486400" cy="4472409"/>
          </a:xfrm>
          <a:prstGeom prst="rect">
            <a:avLst/>
          </a:prstGeom>
        </p:spPr>
        <p:txBody>
          <a:bodyPr/>
          <a:lstStyle>
            <a:lvl1pPr marL="0" indent="0">
              <a:buNone/>
              <a:defRPr sz="3200">
                <a:latin typeface="Ebrima" panose="02000000000000000000" pitchFamily="2" charset="0"/>
                <a:ea typeface="Ebrima" panose="02000000000000000000" pitchFamily="2" charset="0"/>
                <a:cs typeface="Ebrima" panose="02000000000000000000" pitchFamily="2"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5" name="Text Placeholder 3"/>
          <p:cNvSpPr>
            <a:spLocks noGrp="1"/>
          </p:cNvSpPr>
          <p:nvPr>
            <p:ph type="body" sz="half" idx="2" hasCustomPrompt="1"/>
          </p:nvPr>
        </p:nvSpPr>
        <p:spPr>
          <a:xfrm>
            <a:off x="1792288" y="5720482"/>
            <a:ext cx="5486400" cy="876870"/>
          </a:xfrm>
          <a:prstGeom prst="rect">
            <a:avLst/>
          </a:prstGeom>
        </p:spPr>
        <p:txBody>
          <a:bodyPr/>
          <a:lstStyle>
            <a:lvl1pPr marL="0" indent="0">
              <a:buNone/>
              <a:defRPr sz="1800" baseline="0">
                <a:latin typeface="Ebrima" panose="02000000000000000000" pitchFamily="2" charset="0"/>
                <a:ea typeface="Ebrima" panose="02000000000000000000" pitchFamily="2" charset="0"/>
                <a:cs typeface="Ebrima" panose="02000000000000000000" pitchFamily="2"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photo description</a:t>
            </a:r>
          </a:p>
        </p:txBody>
      </p:sp>
    </p:spTree>
    <p:extLst>
      <p:ext uri="{BB962C8B-B14F-4D97-AF65-F5344CB8AC3E}">
        <p14:creationId xmlns:p14="http://schemas.microsoft.com/office/powerpoint/2010/main" val="1892344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 Line 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cxnSp>
        <p:nvCxnSpPr>
          <p:cNvPr id="3" name="Straight Connector 2"/>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9221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Line Title only">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cxnSp>
        <p:nvCxnSpPr>
          <p:cNvPr id="5" name="Straight Connector 4"/>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55676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1 line title">
    <p:spTree>
      <p:nvGrpSpPr>
        <p:cNvPr id="1" name=""/>
        <p:cNvGrpSpPr/>
        <p:nvPr/>
      </p:nvGrpSpPr>
      <p:grpSpPr>
        <a:xfrm>
          <a:off x="0" y="0"/>
          <a:ext cx="0" cy="0"/>
          <a:chOff x="0" y="0"/>
          <a:chExt cx="0" cy="0"/>
        </a:xfrm>
      </p:grpSpPr>
      <p:cxnSp>
        <p:nvCxnSpPr>
          <p:cNvPr id="3" name="Straight Connector 2"/>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 </a:t>
            </a:r>
            <a:endParaRPr lang="en-GB" dirty="0"/>
          </a:p>
        </p:txBody>
      </p:sp>
      <p:sp>
        <p:nvSpPr>
          <p:cNvPr id="6" name="Content Placeholder 2"/>
          <p:cNvSpPr>
            <a:spLocks noGrp="1"/>
          </p:cNvSpPr>
          <p:nvPr>
            <p:ph idx="1" hasCustomPrompt="1"/>
          </p:nvPr>
        </p:nvSpPr>
        <p:spPr>
          <a:xfrm>
            <a:off x="765920" y="1772816"/>
            <a:ext cx="7622504" cy="4680520"/>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000" baseline="0">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lvl="0"/>
            <a:r>
              <a:rPr lang="en-US" dirty="0"/>
              <a:t>Click to edit body text</a:t>
            </a:r>
          </a:p>
          <a:p>
            <a:pPr lvl="0"/>
            <a:endParaRPr lang="en-US" dirty="0"/>
          </a:p>
          <a:p>
            <a:pPr lvl="0"/>
            <a:r>
              <a:rPr lang="en-US" dirty="0"/>
              <a:t>Click to edit bullet lists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Content Placeholder 2"/>
          <p:cNvSpPr>
            <a:spLocks noGrp="1"/>
          </p:cNvSpPr>
          <p:nvPr>
            <p:ph idx="10" hasCustomPrompt="1"/>
          </p:nvPr>
        </p:nvSpPr>
        <p:spPr>
          <a:xfrm>
            <a:off x="755576" y="1124744"/>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2019120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2 line title">
    <p:spTree>
      <p:nvGrpSpPr>
        <p:cNvPr id="1" name=""/>
        <p:cNvGrpSpPr/>
        <p:nvPr/>
      </p:nvGrpSpPr>
      <p:grpSpPr>
        <a:xfrm>
          <a:off x="0" y="0"/>
          <a:ext cx="0" cy="0"/>
          <a:chOff x="0" y="0"/>
          <a:chExt cx="0" cy="0"/>
        </a:xfrm>
      </p:grpSpPr>
      <p:cxnSp>
        <p:nvCxnSpPr>
          <p:cNvPr id="3" name="Straight Connector 2"/>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Title 1"/>
          <p:cNvSpPr>
            <a:spLocks noGrp="1"/>
          </p:cNvSpPr>
          <p:nvPr>
            <p:ph type="title" hasCustomPrompt="1"/>
          </p:nvPr>
        </p:nvSpPr>
        <p:spPr>
          <a:xfrm>
            <a:off x="457200" y="274638"/>
            <a:ext cx="8229600" cy="1210146"/>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6" name="Content Placeholder 2"/>
          <p:cNvSpPr>
            <a:spLocks noGrp="1"/>
          </p:cNvSpPr>
          <p:nvPr>
            <p:ph idx="1" hasCustomPrompt="1"/>
          </p:nvPr>
        </p:nvSpPr>
        <p:spPr>
          <a:xfrm>
            <a:off x="755576" y="2348880"/>
            <a:ext cx="7632848" cy="4032449"/>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000" baseline="0">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lvl="0"/>
            <a:r>
              <a:rPr lang="en-US" dirty="0"/>
              <a:t>Click to edit body text</a:t>
            </a:r>
          </a:p>
          <a:p>
            <a:pPr lvl="0"/>
            <a:endParaRPr lang="en-US" dirty="0"/>
          </a:p>
          <a:p>
            <a:pPr lvl="0"/>
            <a:r>
              <a:rPr lang="en-US" dirty="0"/>
              <a:t>Click to edit bullet lists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Content Placeholder 2"/>
          <p:cNvSpPr>
            <a:spLocks noGrp="1"/>
          </p:cNvSpPr>
          <p:nvPr>
            <p:ph idx="10" hasCustomPrompt="1"/>
          </p:nvPr>
        </p:nvSpPr>
        <p:spPr>
          <a:xfrm>
            <a:off x="755576" y="1700809"/>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1880588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ullet List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sp>
        <p:nvSpPr>
          <p:cNvPr id="3" name="Content Placeholder 2"/>
          <p:cNvSpPr>
            <a:spLocks noGrp="1"/>
          </p:cNvSpPr>
          <p:nvPr>
            <p:ph idx="1" hasCustomPrompt="1"/>
          </p:nvPr>
        </p:nvSpPr>
        <p:spPr>
          <a:xfrm>
            <a:off x="755576" y="1196752"/>
            <a:ext cx="7632848" cy="5256584"/>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5" name="Straight Connector 4"/>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0826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ullet List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3" name="Content Placeholder 2"/>
          <p:cNvSpPr>
            <a:spLocks noGrp="1"/>
          </p:cNvSpPr>
          <p:nvPr>
            <p:ph idx="1" hasCustomPrompt="1"/>
          </p:nvPr>
        </p:nvSpPr>
        <p:spPr>
          <a:xfrm>
            <a:off x="755576" y="1772816"/>
            <a:ext cx="7632848"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6" name="Straight Connector 5"/>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0532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ullet List + Sub-title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sp>
        <p:nvSpPr>
          <p:cNvPr id="3" name="Content Placeholder 2"/>
          <p:cNvSpPr>
            <a:spLocks noGrp="1"/>
          </p:cNvSpPr>
          <p:nvPr>
            <p:ph idx="1" hasCustomPrompt="1"/>
          </p:nvPr>
        </p:nvSpPr>
        <p:spPr>
          <a:xfrm>
            <a:off x="755576" y="1772816"/>
            <a:ext cx="7632848"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5" name="Straight Connector 4"/>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6" name="Content Placeholder 2"/>
          <p:cNvSpPr>
            <a:spLocks noGrp="1"/>
          </p:cNvSpPr>
          <p:nvPr>
            <p:ph idx="10" hasCustomPrompt="1"/>
          </p:nvPr>
        </p:nvSpPr>
        <p:spPr>
          <a:xfrm>
            <a:off x="755576" y="1124744"/>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20024233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ullet List + sub-title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3" name="Content Placeholder 2"/>
          <p:cNvSpPr>
            <a:spLocks noGrp="1"/>
          </p:cNvSpPr>
          <p:nvPr>
            <p:ph idx="1" hasCustomPrompt="1"/>
          </p:nvPr>
        </p:nvSpPr>
        <p:spPr>
          <a:xfrm>
            <a:off x="755576" y="2348880"/>
            <a:ext cx="7632848" cy="4104456"/>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6" name="Straight Connector 5"/>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Content Placeholder 2"/>
          <p:cNvSpPr>
            <a:spLocks noGrp="1"/>
          </p:cNvSpPr>
          <p:nvPr>
            <p:ph idx="10" hasCustomPrompt="1"/>
          </p:nvPr>
        </p:nvSpPr>
        <p:spPr>
          <a:xfrm>
            <a:off x="755576" y="1700809"/>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3344838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0" y="0"/>
            <a:ext cx="1372529" cy="2376000"/>
          </a:xfrm>
          <a:prstGeom prst="rect">
            <a:avLst/>
          </a:prstGeom>
        </p:spPr>
      </p:pic>
      <p:pic>
        <p:nvPicPr>
          <p:cNvPr id="8" name="Picture 7"/>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7772289" y="4482000"/>
            <a:ext cx="1371711" cy="2376000"/>
          </a:xfrm>
          <a:prstGeom prst="rect">
            <a:avLst/>
          </a:prstGeom>
        </p:spPr>
      </p:pic>
    </p:spTree>
    <p:extLst>
      <p:ext uri="{BB962C8B-B14F-4D97-AF65-F5344CB8AC3E}">
        <p14:creationId xmlns:p14="http://schemas.microsoft.com/office/powerpoint/2010/main" val="3899829061"/>
      </p:ext>
    </p:extLst>
  </p:cSld>
  <p:clrMap bg1="lt1" tx1="dk1" bg2="lt2" tx2="dk2" accent1="accent1" accent2="accent2" accent3="accent3" accent4="accent4" accent5="accent5" accent6="accent6" hlink="hlink" folHlink="folHlink"/>
  <p:sldLayoutIdLst>
    <p:sldLayoutId id="2147483677" r:id="rId1"/>
    <p:sldLayoutId id="2147483675" r:id="rId2"/>
    <p:sldLayoutId id="2147483676" r:id="rId3"/>
    <p:sldLayoutId id="2147483668" r:id="rId4"/>
    <p:sldLayoutId id="2147483666" r:id="rId5"/>
    <p:sldLayoutId id="2147483669" r:id="rId6"/>
    <p:sldLayoutId id="2147483670" r:id="rId7"/>
    <p:sldLayoutId id="2147483672" r:id="rId8"/>
    <p:sldLayoutId id="2147483671" r:id="rId9"/>
    <p:sldLayoutId id="2147483674" r:id="rId10"/>
    <p:sldLayoutId id="2147483673" r:id="rId11"/>
    <p:sldLayoutId id="2147483678" r:id="rId12"/>
    <p:sldLayoutId id="2147483679"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A9F2A0-3D16-46D4-90C4-6C5E52A15DA2}"/>
              </a:ext>
            </a:extLst>
          </p:cNvPr>
          <p:cNvSpPr>
            <a:spLocks noGrp="1"/>
          </p:cNvSpPr>
          <p:nvPr>
            <p:ph type="title"/>
          </p:nvPr>
        </p:nvSpPr>
        <p:spPr/>
        <p:txBody>
          <a:bodyPr/>
          <a:lstStyle/>
          <a:p>
            <a:r>
              <a:rPr lang="en-GB" sz="2400" dirty="0"/>
              <a:t>Nairn Academy</a:t>
            </a:r>
          </a:p>
        </p:txBody>
      </p:sp>
      <p:sp>
        <p:nvSpPr>
          <p:cNvPr id="3" name="Rectangle 2">
            <a:extLst>
              <a:ext uri="{FF2B5EF4-FFF2-40B4-BE49-F238E27FC236}">
                <a16:creationId xmlns:a16="http://schemas.microsoft.com/office/drawing/2014/main" id="{3B8D3A9A-D2C9-4446-8651-CDB5AD3C0EC8}"/>
              </a:ext>
            </a:extLst>
          </p:cNvPr>
          <p:cNvSpPr/>
          <p:nvPr/>
        </p:nvSpPr>
        <p:spPr>
          <a:xfrm>
            <a:off x="1979712" y="1916832"/>
            <a:ext cx="5256584" cy="3877985"/>
          </a:xfrm>
          <a:prstGeom prst="rect">
            <a:avLst/>
          </a:prstGeom>
        </p:spPr>
        <p:txBody>
          <a:bodyPr wrap="square">
            <a:spAutoFit/>
          </a:bodyPr>
          <a:lstStyle/>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Stakeholder Group Meeting No. 5</a:t>
            </a:r>
          </a:p>
          <a:p>
            <a:pPr algn="ctr"/>
            <a:endPar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endParaRPr>
          </a:p>
          <a:p>
            <a:pPr algn="ctr"/>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Project Update</a:t>
            </a:r>
          </a:p>
          <a:p>
            <a:pPr algn="ctr"/>
            <a:endPar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endParaRPr>
          </a:p>
          <a:p>
            <a:pPr algn="ctr"/>
            <a:r>
              <a:rPr lang="en-GB" sz="2400" b="1">
                <a:solidFill>
                  <a:srgbClr val="492F92"/>
                </a:solidFill>
                <a:latin typeface="Ebrima" panose="02000000000000000000" pitchFamily="2" charset="0"/>
                <a:ea typeface="Ebrima" panose="02000000000000000000" pitchFamily="2" charset="0"/>
                <a:cs typeface="Ebrima" panose="02000000000000000000" pitchFamily="2" charset="0"/>
              </a:rPr>
              <a:t>25 </a:t>
            </a:r>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August 2022</a:t>
            </a: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r>
              <a:rPr lang="en-GB" b="1" dirty="0">
                <a:solidFill>
                  <a:srgbClr val="2F7C3A"/>
                </a:solidFill>
                <a:latin typeface="Ebrima" panose="02000000000000000000" pitchFamily="2" charset="0"/>
                <a:ea typeface="Ebrima" panose="02000000000000000000" pitchFamily="2" charset="0"/>
                <a:cs typeface="Ebrima" panose="02000000000000000000" pitchFamily="2" charset="0"/>
              </a:rPr>
              <a:t>Robert Campbell, Estate Strategy Manager</a:t>
            </a:r>
          </a:p>
        </p:txBody>
      </p:sp>
    </p:spTree>
    <p:extLst>
      <p:ext uri="{BB962C8B-B14F-4D97-AF65-F5344CB8AC3E}">
        <p14:creationId xmlns:p14="http://schemas.microsoft.com/office/powerpoint/2010/main" val="12592247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55576" y="400802"/>
            <a:ext cx="8229600" cy="706437"/>
          </a:xfrm>
          <a:prstGeom prst="rect">
            <a:avLst/>
          </a:prstGeom>
        </p:spPr>
        <p:txBody>
          <a:bodyPr/>
          <a:lstStyle/>
          <a:p>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Background</a:t>
            </a:r>
            <a:endParaRPr lang="en-GB" sz="1800" b="1" dirty="0">
              <a:solidFill>
                <a:srgbClr val="2F7C3A"/>
              </a:solidFill>
              <a:latin typeface="Ebrima" panose="02000000000000000000" pitchFamily="2" charset="0"/>
              <a:ea typeface="Ebrima" panose="02000000000000000000" pitchFamily="2" charset="0"/>
              <a:cs typeface="Ebrima" panose="02000000000000000000" pitchFamily="2" charset="0"/>
            </a:endParaRPr>
          </a:p>
        </p:txBody>
      </p:sp>
      <p:sp>
        <p:nvSpPr>
          <p:cNvPr id="3" name="Content Placeholder 2" descr="A new school building was included in Phase 2 of the Scottish Government’s Learning Estate Investment Programme (LEIP) announced in December 2020.&#10;Scottish Government funding will be available through an outcomes-based funding model on completion of the project over a 25-year period, with the Council fully funding the capital cost of the project. &#10;The completion date for all LEIP Phase 2 projects is December 2025; we are aiming to open in October 2025, with demolition/external works to follow.&#10;The scope of the project is for a complete replacement on the existing campus, although the changing pavilion and synthetic playing field will be retained. &#10;Balfour Beatty have been appointed as the design and build contractor. This approach allows early engagement with the contractor and supply chain to consider how best to achieve the required outcomes, and to achieve cost and programme certainty."/>
          <p:cNvSpPr>
            <a:spLocks noGrp="1"/>
          </p:cNvSpPr>
          <p:nvPr>
            <p:ph idx="4294967295"/>
          </p:nvPr>
        </p:nvSpPr>
        <p:spPr>
          <a:xfrm>
            <a:off x="539552" y="1200984"/>
            <a:ext cx="7920000" cy="5544000"/>
          </a:xfrm>
          <a:prstGeom prst="rect">
            <a:avLst/>
          </a:prstGeom>
        </p:spPr>
        <p:txBody>
          <a:bodyPr/>
          <a:lstStyle/>
          <a:p>
            <a:pPr marL="0" indent="0">
              <a:buNone/>
            </a:pPr>
            <a:endParaRPr lang="en-GB" sz="2000" dirty="0"/>
          </a:p>
          <a:p>
            <a:pPr marL="0" indent="0">
              <a:buNone/>
            </a:pPr>
            <a:endParaRPr lang="en-GB" sz="2000" dirty="0"/>
          </a:p>
        </p:txBody>
      </p:sp>
      <p:sp>
        <p:nvSpPr>
          <p:cNvPr id="4" name="Rectangle 3">
            <a:extLst>
              <a:ext uri="{FF2B5EF4-FFF2-40B4-BE49-F238E27FC236}">
                <a16:creationId xmlns:a16="http://schemas.microsoft.com/office/drawing/2014/main" id="{2A00C6A9-5C82-48DB-8B9A-C03E0CEE91F8}"/>
              </a:ext>
            </a:extLst>
          </p:cNvPr>
          <p:cNvSpPr/>
          <p:nvPr/>
        </p:nvSpPr>
        <p:spPr>
          <a:xfrm>
            <a:off x="648000" y="1296000"/>
            <a:ext cx="7920000" cy="6040115"/>
          </a:xfrm>
          <a:prstGeom prst="rect">
            <a:avLst/>
          </a:prstGeom>
        </p:spPr>
        <p:txBody>
          <a:bodyPr wrap="square" lIns="0" tIns="0" rIns="0" bIns="0">
            <a:spAutoFit/>
          </a:bodyPr>
          <a:lstStyle/>
          <a:p>
            <a:pPr marL="457200" lvl="0" indent="-457200">
              <a:spcAft>
                <a:spcPts val="300"/>
              </a:spcAft>
              <a:buFont typeface="+mj-lt"/>
              <a:buAutoNum type="arabicPeriod"/>
            </a:pPr>
            <a:r>
              <a:rPr lang="en-GB" sz="2000" dirty="0">
                <a:latin typeface="Calibri" panose="020F0502020204030204" pitchFamily="34" charset="0"/>
                <a:ea typeface="Ebrima" panose="02000000000000000000" pitchFamily="2" charset="0"/>
              </a:rPr>
              <a:t>A new school building was included in Phase 2 of the Scottish Government’s Learning Estate Investment Programme (LEIP) announced in December 2020.</a:t>
            </a:r>
          </a:p>
          <a:p>
            <a:pPr marL="457200" indent="-457200">
              <a:spcAft>
                <a:spcPts val="300"/>
              </a:spcAft>
              <a:buFont typeface="+mj-lt"/>
              <a:buAutoNum type="arabicPeriod"/>
            </a:pPr>
            <a:r>
              <a:rPr lang="en-GB" sz="2000" dirty="0">
                <a:solidFill>
                  <a:srgbClr val="000000"/>
                </a:solidFill>
                <a:latin typeface="Calibri" panose="020F0502020204030204" pitchFamily="34" charset="0"/>
              </a:rPr>
              <a:t>Scottish Government funding will be available through an outcomes-based funding model on completion of the project over a 25-year period, with the Council fully funding the capital cost of the project. </a:t>
            </a:r>
          </a:p>
          <a:p>
            <a:pPr marL="457200" indent="-457200">
              <a:spcAft>
                <a:spcPts val="300"/>
              </a:spcAft>
              <a:buFont typeface="+mj-lt"/>
              <a:buAutoNum type="arabicPeriod"/>
            </a:pPr>
            <a:r>
              <a:rPr lang="en-GB" sz="2000" dirty="0">
                <a:latin typeface="Calibri" panose="020F0502020204030204" pitchFamily="34" charset="0"/>
                <a:ea typeface="Ebrima" panose="02000000000000000000" pitchFamily="2" charset="0"/>
              </a:rPr>
              <a:t>The completion date for all LEIP Phase 2 projects is December 2025; we are aiming to open in October 2025, with demolition/external works to follow.</a:t>
            </a:r>
          </a:p>
          <a:p>
            <a:pPr marL="457200" lvl="0" indent="-457200">
              <a:spcAft>
                <a:spcPts val="300"/>
              </a:spcAft>
              <a:buFont typeface="+mj-lt"/>
              <a:buAutoNum type="arabicPeriod"/>
            </a:pPr>
            <a:r>
              <a:rPr lang="en-GB" sz="2000" dirty="0">
                <a:latin typeface="Calibri" panose="020F0502020204030204" pitchFamily="34" charset="0"/>
                <a:ea typeface="Ebrima" panose="02000000000000000000" pitchFamily="2" charset="0"/>
              </a:rPr>
              <a:t>The scope of the project is for a complete replacement on the existing campus, although the changing pavilion and synthetic playing field will be retained. </a:t>
            </a:r>
          </a:p>
          <a:p>
            <a:pPr marL="457200" lvl="0" indent="-457200">
              <a:spcAft>
                <a:spcPts val="300"/>
              </a:spcAft>
              <a:buFont typeface="+mj-lt"/>
              <a:buAutoNum type="arabicPeriod"/>
            </a:pPr>
            <a:r>
              <a:rPr lang="en-GB" sz="2000" dirty="0">
                <a:latin typeface="Calibri" panose="020F0502020204030204" pitchFamily="34" charset="0"/>
                <a:ea typeface="Ebrima" panose="02000000000000000000" pitchFamily="2" charset="0"/>
              </a:rPr>
              <a:t>Balfour Beatty have been appointed as the design and build contractor. This approach allows early engagement with the contractor and supply chain to consider how best to achieve the required outcomes, and to achieve cost and programme certainty.</a:t>
            </a:r>
            <a:endParaRPr lang="en-GB" sz="2000" dirty="0">
              <a:latin typeface="Calibri" panose="020F0502020204030204" pitchFamily="34" charset="0"/>
              <a:ea typeface="Calibri" panose="020F0502020204030204" pitchFamily="34" charset="0"/>
            </a:endParaRPr>
          </a:p>
          <a:p>
            <a:pPr marL="360000" indent="-360000">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a:p>
            <a:pPr marL="360000" indent="-360000">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a:p>
            <a:pPr marL="360000" indent="-360000">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7061267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55576" y="400802"/>
            <a:ext cx="8229600" cy="706437"/>
          </a:xfrm>
          <a:prstGeom prst="rect">
            <a:avLst/>
          </a:prstGeom>
        </p:spPr>
        <p:txBody>
          <a:bodyPr/>
          <a:lstStyle/>
          <a:p>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LEIP Funding Outcomes</a:t>
            </a:r>
            <a:endParaRPr lang="en-GB" sz="1800" b="1" dirty="0">
              <a:solidFill>
                <a:srgbClr val="2F7C3A"/>
              </a:solidFill>
              <a:latin typeface="Ebrima" panose="02000000000000000000" pitchFamily="2" charset="0"/>
              <a:ea typeface="Ebrima" panose="02000000000000000000" pitchFamily="2" charset="0"/>
              <a:cs typeface="Ebrima" panose="02000000000000000000" pitchFamily="2" charset="0"/>
            </a:endParaRPr>
          </a:p>
        </p:txBody>
      </p:sp>
      <p:sp>
        <p:nvSpPr>
          <p:cNvPr id="3" name="Content Placeholder 2" descr="The Scottish Government revenue funding will be released on evidence of the achievement of the following agreed outcomes.&#10;&#10;New learning environments are built to a high quality and are well maintained over the long term.&#10;Ambitious energy efficiency targets are achieved over the long term and contribute to net-zero commitments.&#10;The investment supports digitally enabled learning and advancements in technology.&#10;The investment creates new jobs and enables inclusive economic growth."/>
          <p:cNvSpPr>
            <a:spLocks noGrp="1"/>
          </p:cNvSpPr>
          <p:nvPr>
            <p:ph idx="4294967295"/>
          </p:nvPr>
        </p:nvSpPr>
        <p:spPr>
          <a:xfrm>
            <a:off x="539552" y="1200984"/>
            <a:ext cx="7920000" cy="5544000"/>
          </a:xfrm>
          <a:prstGeom prst="rect">
            <a:avLst/>
          </a:prstGeom>
        </p:spPr>
        <p:txBody>
          <a:bodyPr/>
          <a:lstStyle/>
          <a:p>
            <a:pPr marL="0" indent="0">
              <a:buNone/>
            </a:pPr>
            <a:endParaRPr lang="en-GB" sz="2000" dirty="0"/>
          </a:p>
          <a:p>
            <a:pPr marL="0" indent="0">
              <a:buNone/>
            </a:pPr>
            <a:endParaRPr lang="en-GB" sz="2000" dirty="0"/>
          </a:p>
        </p:txBody>
      </p:sp>
      <p:sp>
        <p:nvSpPr>
          <p:cNvPr id="4" name="Rectangle 3">
            <a:extLst>
              <a:ext uri="{FF2B5EF4-FFF2-40B4-BE49-F238E27FC236}">
                <a16:creationId xmlns:a16="http://schemas.microsoft.com/office/drawing/2014/main" id="{2A00C6A9-5C82-48DB-8B9A-C03E0CEE91F8}"/>
              </a:ext>
            </a:extLst>
          </p:cNvPr>
          <p:cNvSpPr/>
          <p:nvPr/>
        </p:nvSpPr>
        <p:spPr>
          <a:xfrm>
            <a:off x="648000" y="1296000"/>
            <a:ext cx="7776000" cy="4355038"/>
          </a:xfrm>
          <a:prstGeom prst="rect">
            <a:avLst/>
          </a:prstGeom>
        </p:spPr>
        <p:txBody>
          <a:bodyPr wrap="square" lIns="0" tIns="0" rIns="0" bIns="0">
            <a:spAutoFit/>
          </a:bodyPr>
          <a:lstStyle/>
          <a:p>
            <a:pPr marL="457200" lvl="0">
              <a:spcAft>
                <a:spcPts val="300"/>
              </a:spcAft>
            </a:pPr>
            <a:r>
              <a:rPr lang="en-GB" sz="2000" dirty="0">
                <a:latin typeface="Calibri" panose="020F0502020204030204" pitchFamily="34" charset="0"/>
                <a:ea typeface="Ebrima" panose="02000000000000000000" pitchFamily="2" charset="0"/>
              </a:rPr>
              <a:t>The Scottish Government revenue funding will be released on evidence of the achievement of the following agreed outcomes.</a:t>
            </a:r>
          </a:p>
          <a:p>
            <a:pPr marL="457200" lvl="0">
              <a:spcAft>
                <a:spcPts val="300"/>
              </a:spcAft>
            </a:pPr>
            <a:endParaRPr lang="en-GB" sz="800" dirty="0">
              <a:latin typeface="Calibri" panose="020F0502020204030204" pitchFamily="34" charset="0"/>
              <a:ea typeface="Ebrima" panose="02000000000000000000" pitchFamily="2" charset="0"/>
            </a:endParaRPr>
          </a:p>
          <a:p>
            <a:pPr marL="457200" lvl="0" indent="-457200">
              <a:spcAft>
                <a:spcPts val="300"/>
              </a:spcAft>
              <a:buFont typeface="+mj-lt"/>
              <a:buAutoNum type="arabicPeriod"/>
            </a:pPr>
            <a:r>
              <a:rPr lang="en-GB" sz="2000" dirty="0">
                <a:latin typeface="Calibri" panose="020F0502020204030204" pitchFamily="34" charset="0"/>
                <a:ea typeface="Ebrima" panose="02000000000000000000" pitchFamily="2" charset="0"/>
              </a:rPr>
              <a:t>New learning environments are built to a high quality and are well maintained over the long term.</a:t>
            </a:r>
          </a:p>
          <a:p>
            <a:pPr marL="457200" lvl="0" indent="-457200">
              <a:spcAft>
                <a:spcPts val="300"/>
              </a:spcAft>
              <a:buFont typeface="+mj-lt"/>
              <a:buAutoNum type="arabicPeriod"/>
            </a:pPr>
            <a:r>
              <a:rPr lang="en-GB" sz="2000" dirty="0">
                <a:latin typeface="Calibri" panose="020F0502020204030204" pitchFamily="34" charset="0"/>
                <a:ea typeface="Ebrima" panose="02000000000000000000" pitchFamily="2" charset="0"/>
              </a:rPr>
              <a:t>Ambitious energy efficiency targets are achieved over the long term and contribute to net-zero commitments.</a:t>
            </a:r>
          </a:p>
          <a:p>
            <a:pPr marL="457200" lvl="0" indent="-457200">
              <a:spcAft>
                <a:spcPts val="300"/>
              </a:spcAft>
              <a:buFont typeface="+mj-lt"/>
              <a:buAutoNum type="arabicPeriod"/>
            </a:pPr>
            <a:r>
              <a:rPr lang="en-GB" sz="2000" dirty="0">
                <a:latin typeface="Calibri" panose="020F0502020204030204" pitchFamily="34" charset="0"/>
                <a:ea typeface="Ebrima" panose="02000000000000000000" pitchFamily="2" charset="0"/>
              </a:rPr>
              <a:t>The investment supports digitally enabled learning and advancements in technology.</a:t>
            </a:r>
          </a:p>
          <a:p>
            <a:pPr marL="457200" lvl="0" indent="-457200">
              <a:spcAft>
                <a:spcPts val="300"/>
              </a:spcAft>
              <a:buFont typeface="+mj-lt"/>
              <a:buAutoNum type="arabicPeriod"/>
            </a:pPr>
            <a:r>
              <a:rPr lang="en-GB" sz="2000" dirty="0">
                <a:latin typeface="Calibri" panose="020F0502020204030204" pitchFamily="34" charset="0"/>
                <a:ea typeface="Ebrima" panose="02000000000000000000" pitchFamily="2" charset="0"/>
              </a:rPr>
              <a:t>The investment creates new jobs and enables inclusive economic growth.</a:t>
            </a:r>
          </a:p>
          <a:p>
            <a:pPr marL="360000" indent="-360000">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a:p>
            <a:pPr marL="360000" indent="-360000">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a:p>
            <a:pPr marL="360000" indent="-360000">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15383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55576" y="400802"/>
            <a:ext cx="8229600" cy="706437"/>
          </a:xfrm>
          <a:prstGeom prst="rect">
            <a:avLst/>
          </a:prstGeom>
        </p:spPr>
        <p:txBody>
          <a:bodyPr/>
          <a:lstStyle/>
          <a:p>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Construction Cost Pressures</a:t>
            </a:r>
            <a:endParaRPr lang="en-GB" sz="1800" b="1" dirty="0">
              <a:solidFill>
                <a:srgbClr val="2F7C3A"/>
              </a:solidFill>
              <a:latin typeface="Ebrima" panose="02000000000000000000" pitchFamily="2" charset="0"/>
              <a:ea typeface="Ebrima" panose="02000000000000000000" pitchFamily="2" charset="0"/>
              <a:cs typeface="Ebrima" panose="02000000000000000000" pitchFamily="2" charset="0"/>
            </a:endParaRPr>
          </a:p>
        </p:txBody>
      </p:sp>
      <p:sp>
        <p:nvSpPr>
          <p:cNvPr id="3" name="Content Placeholder 2" descr="The following are the main factors currently impacting on construction costs.&#10;&#10;General inflation/tender cost increases; high local and national demand.&#10;Extraordinary increases in costs of certain materials or products.&#10;Local supply chain – limited number of sub-contractors in Highland for certain types of work, or sizes of project.&#10;Central belt supply chain – already busy so further inflated cost of working on Highland projects, effectively a higher location factor. &#10;Risk management – contractors, sub-contractors and suppliers are factoring in additional risk allowances to cover potential further increases, thus exacerbating the overall position.&#10;More stringent design and energy performance standards for new build schools. There is also a requirement to work towards ambitious targets in relation to achieving Net Zero Emissions and a reduction in Construction Embodied Carbon."/>
          <p:cNvSpPr>
            <a:spLocks noGrp="1"/>
          </p:cNvSpPr>
          <p:nvPr>
            <p:ph idx="4294967295"/>
          </p:nvPr>
        </p:nvSpPr>
        <p:spPr>
          <a:xfrm>
            <a:off x="539552" y="1200985"/>
            <a:ext cx="7632700" cy="5256213"/>
          </a:xfrm>
          <a:prstGeom prst="rect">
            <a:avLst/>
          </a:prstGeom>
        </p:spPr>
        <p:txBody>
          <a:bodyPr/>
          <a:lstStyle/>
          <a:p>
            <a:pPr marL="0" indent="0">
              <a:buNone/>
            </a:pPr>
            <a:endParaRPr lang="en-GB" sz="2000" dirty="0"/>
          </a:p>
          <a:p>
            <a:pPr marL="0" indent="0">
              <a:buNone/>
            </a:pPr>
            <a:endParaRPr lang="en-GB" sz="2000" dirty="0"/>
          </a:p>
        </p:txBody>
      </p:sp>
      <p:sp>
        <p:nvSpPr>
          <p:cNvPr id="4" name="Rectangle 3">
            <a:extLst>
              <a:ext uri="{FF2B5EF4-FFF2-40B4-BE49-F238E27FC236}">
                <a16:creationId xmlns:a16="http://schemas.microsoft.com/office/drawing/2014/main" id="{2A00C6A9-5C82-48DB-8B9A-C03E0CEE91F8}"/>
              </a:ext>
            </a:extLst>
          </p:cNvPr>
          <p:cNvSpPr/>
          <p:nvPr/>
        </p:nvSpPr>
        <p:spPr>
          <a:xfrm>
            <a:off x="648000" y="1296000"/>
            <a:ext cx="7920000" cy="5355312"/>
          </a:xfrm>
          <a:prstGeom prst="rect">
            <a:avLst/>
          </a:prstGeom>
        </p:spPr>
        <p:txBody>
          <a:bodyPr wrap="square" lIns="0" tIns="0" rIns="0" bIns="0">
            <a:spAutoFit/>
          </a:bodyPr>
          <a:lstStyle/>
          <a:p>
            <a:pPr marL="457200">
              <a:spcBef>
                <a:spcPts val="0"/>
              </a:spcBef>
              <a:spcAft>
                <a:spcPts val="300"/>
              </a:spcAft>
            </a:pPr>
            <a:r>
              <a:rPr lang="en-GB" sz="2000" dirty="0">
                <a:latin typeface="Calibri" panose="020F0502020204030204" pitchFamily="34" charset="0"/>
                <a:cs typeface="Calibri" panose="020F0502020204030204" pitchFamily="34" charset="0"/>
              </a:rPr>
              <a:t>The following are the main factors currently impacting on construction costs.</a:t>
            </a:r>
          </a:p>
          <a:p>
            <a:pPr>
              <a:spcBef>
                <a:spcPts val="0"/>
              </a:spcBef>
              <a:spcAft>
                <a:spcPts val="300"/>
              </a:spcAft>
            </a:pPr>
            <a:endParaRPr lang="en-GB" sz="800" dirty="0">
              <a:latin typeface="Calibri" panose="020F0502020204030204" pitchFamily="34" charset="0"/>
              <a:cs typeface="Calibri" panose="020F0502020204030204" pitchFamily="34" charset="0"/>
            </a:endParaRPr>
          </a:p>
          <a:p>
            <a:pPr marL="457200" indent="-457200">
              <a:spcBef>
                <a:spcPts val="0"/>
              </a:spcBef>
              <a:spcAft>
                <a:spcPts val="300"/>
              </a:spcAft>
              <a:buFont typeface="+mj-lt"/>
              <a:buAutoNum type="arabicPeriod"/>
            </a:pPr>
            <a:r>
              <a:rPr lang="en-GB" sz="2000" dirty="0">
                <a:latin typeface="Calibri" panose="020F0502020204030204" pitchFamily="34" charset="0"/>
                <a:cs typeface="Calibri" panose="020F0502020204030204" pitchFamily="34" charset="0"/>
              </a:rPr>
              <a:t>General inflation/tender cost increases; high local and national demand.</a:t>
            </a:r>
          </a:p>
          <a:p>
            <a:pPr marL="457200" indent="-457200">
              <a:spcBef>
                <a:spcPts val="0"/>
              </a:spcBef>
              <a:spcAft>
                <a:spcPts val="300"/>
              </a:spcAft>
              <a:buFont typeface="+mj-lt"/>
              <a:buAutoNum type="arabicPeriod"/>
            </a:pPr>
            <a:r>
              <a:rPr lang="en-GB" sz="2000" dirty="0">
                <a:latin typeface="Calibri" panose="020F0502020204030204" pitchFamily="34" charset="0"/>
                <a:cs typeface="Calibri" panose="020F0502020204030204" pitchFamily="34" charset="0"/>
              </a:rPr>
              <a:t>Extraordinary increases in costs of certain materials or products.</a:t>
            </a:r>
          </a:p>
          <a:p>
            <a:pPr marL="457200" indent="-457200">
              <a:spcBef>
                <a:spcPts val="0"/>
              </a:spcBef>
              <a:spcAft>
                <a:spcPts val="300"/>
              </a:spcAft>
              <a:buFont typeface="+mj-lt"/>
              <a:buAutoNum type="arabicPeriod"/>
            </a:pPr>
            <a:r>
              <a:rPr lang="en-GB" sz="2000" dirty="0">
                <a:latin typeface="Calibri" panose="020F0502020204030204" pitchFamily="34" charset="0"/>
                <a:cs typeface="Calibri" panose="020F0502020204030204" pitchFamily="34" charset="0"/>
              </a:rPr>
              <a:t>Local supply chain – limited number of sub-contractors in Highland for certain types of work, or sizes of project.</a:t>
            </a:r>
          </a:p>
          <a:p>
            <a:pPr marL="457200" indent="-457200">
              <a:spcBef>
                <a:spcPts val="0"/>
              </a:spcBef>
              <a:spcAft>
                <a:spcPts val="300"/>
              </a:spcAft>
              <a:buFont typeface="+mj-lt"/>
              <a:buAutoNum type="arabicPeriod"/>
            </a:pPr>
            <a:r>
              <a:rPr lang="en-GB" sz="2000" dirty="0">
                <a:latin typeface="Calibri" panose="020F0502020204030204" pitchFamily="34" charset="0"/>
                <a:cs typeface="Calibri" panose="020F0502020204030204" pitchFamily="34" charset="0"/>
              </a:rPr>
              <a:t>Central belt supply chain – already busy so further inflated cost of working on Highland projects, effectively a higher location factor. </a:t>
            </a:r>
          </a:p>
          <a:p>
            <a:pPr marL="457200" indent="-457200">
              <a:spcBef>
                <a:spcPts val="0"/>
              </a:spcBef>
              <a:spcAft>
                <a:spcPts val="300"/>
              </a:spcAft>
              <a:buFont typeface="+mj-lt"/>
              <a:buAutoNum type="arabicPeriod"/>
            </a:pPr>
            <a:r>
              <a:rPr lang="en-GB" sz="2000" dirty="0">
                <a:latin typeface="Calibri" panose="020F0502020204030204" pitchFamily="34" charset="0"/>
                <a:cs typeface="Calibri" panose="020F0502020204030204" pitchFamily="34" charset="0"/>
              </a:rPr>
              <a:t>Risk management – contractors, sub-contractors and suppliers are factoring in additional risk allowances to cover potential further increases, thus exacerbating the overall position.</a:t>
            </a:r>
          </a:p>
          <a:p>
            <a:pPr marL="457200" indent="-457200">
              <a:spcBef>
                <a:spcPts val="0"/>
              </a:spcBef>
              <a:spcAft>
                <a:spcPts val="300"/>
              </a:spcAft>
              <a:buFont typeface="+mj-lt"/>
              <a:buAutoNum type="arabicPeriod"/>
            </a:pPr>
            <a:r>
              <a:rPr lang="en-GB" sz="2000" dirty="0">
                <a:latin typeface="Calibri" panose="020F0502020204030204" pitchFamily="34" charset="0"/>
                <a:cs typeface="Calibri" panose="020F0502020204030204" pitchFamily="34" charset="0"/>
              </a:rPr>
              <a:t>More stringent design and energy performance standards for new build schools. There is also a requirement to work towards ambitious targets in relation to achieving Net Zero Emissions and a reduction in Construction Embodied Carbon.</a:t>
            </a:r>
          </a:p>
          <a:p>
            <a:pPr marL="342900" lvl="0" indent="-342900">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5784468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55576" y="400802"/>
            <a:ext cx="8229600" cy="706437"/>
          </a:xfrm>
          <a:prstGeom prst="rect">
            <a:avLst/>
          </a:prstGeom>
        </p:spPr>
        <p:txBody>
          <a:bodyPr/>
          <a:lstStyle/>
          <a:p>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Current Position</a:t>
            </a:r>
            <a:endParaRPr lang="en-GB" sz="1800" b="1" dirty="0">
              <a:solidFill>
                <a:srgbClr val="2F7C3A"/>
              </a:solidFill>
              <a:latin typeface="Ebrima" panose="02000000000000000000" pitchFamily="2" charset="0"/>
              <a:ea typeface="Ebrima" panose="02000000000000000000" pitchFamily="2" charset="0"/>
              <a:cs typeface="Ebrima" panose="02000000000000000000" pitchFamily="2" charset="0"/>
            </a:endParaRPr>
          </a:p>
        </p:txBody>
      </p:sp>
      <p:sp>
        <p:nvSpPr>
          <p:cNvPr id="3" name="Content Placeholder 2" descr="At the Council meeting in June 2022, a report on the impact of these cost pressures was considered in private. Members to proceed to award the contract for the Tain Campus project and to carry out a review of the capital programme later this year, which will look at the phasing of the programme of works for the Council’s capital projects.&#10;However, it was also agreed that design and planning work would continue on all the major school projects at pre-construction stage. &#10;The news release issued by the Council after the Council meeting referred to the Tain Campus as one of “3 flagship school projects forming part of the Scottish Government’s Learning Estate Investment Programme”."/>
          <p:cNvSpPr>
            <a:spLocks noGrp="1"/>
          </p:cNvSpPr>
          <p:nvPr>
            <p:ph idx="4294967295"/>
          </p:nvPr>
        </p:nvSpPr>
        <p:spPr>
          <a:xfrm>
            <a:off x="539552" y="1200985"/>
            <a:ext cx="7632700" cy="5256213"/>
          </a:xfrm>
          <a:prstGeom prst="rect">
            <a:avLst/>
          </a:prstGeom>
        </p:spPr>
        <p:txBody>
          <a:bodyPr/>
          <a:lstStyle/>
          <a:p>
            <a:pPr marL="0" indent="0">
              <a:buNone/>
            </a:pPr>
            <a:endParaRPr lang="en-GB" sz="2000" dirty="0"/>
          </a:p>
          <a:p>
            <a:pPr marL="0" indent="0">
              <a:buNone/>
            </a:pPr>
            <a:endParaRPr lang="en-GB" sz="2000" dirty="0"/>
          </a:p>
        </p:txBody>
      </p:sp>
      <p:sp>
        <p:nvSpPr>
          <p:cNvPr id="4" name="Rectangle 3">
            <a:extLst>
              <a:ext uri="{FF2B5EF4-FFF2-40B4-BE49-F238E27FC236}">
                <a16:creationId xmlns:a16="http://schemas.microsoft.com/office/drawing/2014/main" id="{2A00C6A9-5C82-48DB-8B9A-C03E0CEE91F8}"/>
              </a:ext>
            </a:extLst>
          </p:cNvPr>
          <p:cNvSpPr/>
          <p:nvPr/>
        </p:nvSpPr>
        <p:spPr>
          <a:xfrm>
            <a:off x="648000" y="1296000"/>
            <a:ext cx="7920000" cy="3924151"/>
          </a:xfrm>
          <a:prstGeom prst="rect">
            <a:avLst/>
          </a:prstGeom>
        </p:spPr>
        <p:txBody>
          <a:bodyPr wrap="square" lIns="0" tIns="0" rIns="0" bIns="0">
            <a:spAutoFit/>
          </a:bodyPr>
          <a:lstStyle/>
          <a:p>
            <a:pPr marL="457200" indent="-457200">
              <a:spcAft>
                <a:spcPts val="600"/>
              </a:spcAft>
              <a:buFont typeface="+mj-lt"/>
              <a:buAutoNum type="arabicPeriod"/>
            </a:pPr>
            <a:r>
              <a:rPr lang="en-GB" sz="2000" dirty="0">
                <a:latin typeface="Calibri" panose="020F0502020204030204" pitchFamily="34" charset="0"/>
                <a:ea typeface="Calibri" panose="020F0502020204030204" pitchFamily="34" charset="0"/>
                <a:cs typeface="Calibri" panose="020F0502020204030204" pitchFamily="34" charset="0"/>
              </a:rPr>
              <a:t>At the Council meeting in June 2022, a report on the impact of these cost pressures was considered in private. Members to proceed to award the contract for the Tain Campus project and to carry out a review of the capital programme later this year, which will look at the phasing of the programme of works for the Council’s capital projects.</a:t>
            </a:r>
          </a:p>
          <a:p>
            <a:pPr marL="457200" indent="-457200">
              <a:spcAft>
                <a:spcPts val="600"/>
              </a:spcAft>
              <a:buFont typeface="+mj-lt"/>
              <a:buAutoNum type="arabicPeriod"/>
            </a:pPr>
            <a:r>
              <a:rPr lang="en-GB" sz="2000" dirty="0">
                <a:latin typeface="Calibri" panose="020F0502020204030204" pitchFamily="34" charset="0"/>
                <a:ea typeface="Calibri" panose="020F0502020204030204" pitchFamily="34" charset="0"/>
                <a:cs typeface="Calibri" panose="020F0502020204030204" pitchFamily="34" charset="0"/>
              </a:rPr>
              <a:t>However, it was also agreed that design and planning work would continue on all the major school projects at pre-construction stage. </a:t>
            </a:r>
          </a:p>
          <a:p>
            <a:pPr marL="457200" indent="-457200">
              <a:spcAft>
                <a:spcPts val="600"/>
              </a:spcAft>
              <a:buFont typeface="+mj-lt"/>
              <a:buAutoNum type="arabicPeriod"/>
            </a:pPr>
            <a:r>
              <a:rPr lang="en-GB" sz="2000" dirty="0">
                <a:latin typeface="Calibri" panose="020F0502020204030204" pitchFamily="34" charset="0"/>
                <a:ea typeface="Calibri" panose="020F0502020204030204" pitchFamily="34" charset="0"/>
                <a:cs typeface="Calibri" panose="020F0502020204030204" pitchFamily="34" charset="0"/>
              </a:rPr>
              <a:t>The news release issued by the Council after the Council meeting referred to the Tain Campus as one of “3 flagship school projects forming part of the Scottish Government’s Learning Estate Investment Programme”.</a:t>
            </a:r>
          </a:p>
          <a:p>
            <a:pPr marL="342900" lvl="0" indent="-342900">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3616483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55576" y="400802"/>
            <a:ext cx="8229600" cy="706437"/>
          </a:xfrm>
          <a:prstGeom prst="rect">
            <a:avLst/>
          </a:prstGeom>
        </p:spPr>
        <p:txBody>
          <a:bodyPr/>
          <a:lstStyle/>
          <a:p>
            <a:r>
              <a:rPr kumimoji="0" lang="en-GB" sz="2400" b="1" i="0" u="none" strike="noStrike" kern="1200" cap="none" spc="0" normalizeH="0" baseline="0" noProof="0" dirty="0">
                <a:ln>
                  <a:noFill/>
                </a:ln>
                <a:solidFill>
                  <a:srgbClr val="492F92"/>
                </a:solidFill>
                <a:effectLst/>
                <a:uLnTx/>
                <a:uFillTx/>
                <a:latin typeface="Ebrima" panose="02000000000000000000" pitchFamily="2" charset="0"/>
                <a:ea typeface="Ebrima" panose="02000000000000000000" pitchFamily="2" charset="0"/>
                <a:cs typeface="Ebrima" panose="02000000000000000000" pitchFamily="2" charset="0"/>
              </a:rPr>
              <a:t>Key Design Criteria</a:t>
            </a:r>
            <a:endParaRPr lang="en-GB" sz="1800" b="1" dirty="0">
              <a:solidFill>
                <a:srgbClr val="2F7C3A"/>
              </a:solidFill>
              <a:latin typeface="Ebrima" panose="02000000000000000000" pitchFamily="2" charset="0"/>
              <a:ea typeface="Ebrima" panose="02000000000000000000" pitchFamily="2" charset="0"/>
              <a:cs typeface="Ebrima" panose="02000000000000000000" pitchFamily="2" charset="0"/>
            </a:endParaRPr>
          </a:p>
        </p:txBody>
      </p:sp>
      <p:sp>
        <p:nvSpPr>
          <p:cNvPr id="3" name="Content Placeholder 2" descr="Site Location/Orientation.&#10;Site Shape/Layout/Context e.g. railway line and neighbouring properties.&#10;Road and Pedestrian Access, Parking and Drop-Off.&#10;Existing Buildings, Services and Utilities.&#10;Building Form – e.g. number of storeys, size of footprint; the Form Factor is relevant in relation to the required energy standards and targets.&#10;Future Expansion – both medium and long term.&#10;Educational Functionality – accommodation requirements, adjacencies, public access and security.&#10;Options Analysis; process takes account of all these criteria, assessment of 2-storey or 3-storey options."/>
          <p:cNvSpPr>
            <a:spLocks noGrp="1"/>
          </p:cNvSpPr>
          <p:nvPr>
            <p:ph idx="4294967295"/>
          </p:nvPr>
        </p:nvSpPr>
        <p:spPr>
          <a:xfrm>
            <a:off x="539552" y="1200985"/>
            <a:ext cx="7632700" cy="5256213"/>
          </a:xfrm>
          <a:prstGeom prst="rect">
            <a:avLst/>
          </a:prstGeom>
        </p:spPr>
        <p:txBody>
          <a:bodyPr/>
          <a:lstStyle/>
          <a:p>
            <a:pPr marL="0" indent="0">
              <a:buNone/>
            </a:pPr>
            <a:endParaRPr lang="en-GB" sz="2000" dirty="0"/>
          </a:p>
          <a:p>
            <a:pPr marL="0" indent="0">
              <a:buNone/>
            </a:pPr>
            <a:endParaRPr lang="en-GB" sz="2000" dirty="0"/>
          </a:p>
        </p:txBody>
      </p:sp>
      <p:sp>
        <p:nvSpPr>
          <p:cNvPr id="4" name="Rectangle 3">
            <a:extLst>
              <a:ext uri="{FF2B5EF4-FFF2-40B4-BE49-F238E27FC236}">
                <a16:creationId xmlns:a16="http://schemas.microsoft.com/office/drawing/2014/main" id="{2A00C6A9-5C82-48DB-8B9A-C03E0CEE91F8}"/>
              </a:ext>
            </a:extLst>
          </p:cNvPr>
          <p:cNvSpPr/>
          <p:nvPr/>
        </p:nvSpPr>
        <p:spPr>
          <a:xfrm>
            <a:off x="648000" y="1296000"/>
            <a:ext cx="7920000" cy="5309146"/>
          </a:xfrm>
          <a:prstGeom prst="rect">
            <a:avLst/>
          </a:prstGeom>
        </p:spPr>
        <p:txBody>
          <a:bodyPr wrap="square" lIns="0" tIns="0" rIns="0" bIns="0">
            <a:spAutoFit/>
          </a:bodyPr>
          <a:lstStyle/>
          <a:p>
            <a:pPr marL="457200" indent="-457200">
              <a:spcAft>
                <a:spcPts val="600"/>
              </a:spcAft>
              <a:buFont typeface="+mj-lt"/>
              <a:buAutoNum type="arabicPeriod"/>
            </a:pPr>
            <a:r>
              <a:rPr lang="en-GB" sz="2000" dirty="0">
                <a:latin typeface="Calibri" panose="020F0502020204030204" pitchFamily="34" charset="0"/>
                <a:ea typeface="Calibri" panose="020F0502020204030204" pitchFamily="34" charset="0"/>
                <a:cs typeface="Calibri" panose="020F0502020204030204" pitchFamily="34" charset="0"/>
              </a:rPr>
              <a:t>Site Location/Orientation.</a:t>
            </a:r>
          </a:p>
          <a:p>
            <a:pPr marL="457200" indent="-457200">
              <a:spcAft>
                <a:spcPts val="600"/>
              </a:spcAft>
              <a:buFont typeface="+mj-lt"/>
              <a:buAutoNum type="arabicPeriod"/>
            </a:pPr>
            <a:r>
              <a:rPr lang="en-GB" sz="2000" dirty="0">
                <a:latin typeface="Calibri" panose="020F0502020204030204" pitchFamily="34" charset="0"/>
                <a:ea typeface="Calibri" panose="020F0502020204030204" pitchFamily="34" charset="0"/>
                <a:cs typeface="Calibri" panose="020F0502020204030204" pitchFamily="34" charset="0"/>
              </a:rPr>
              <a:t>Site Shape/Layout/Context e.g. railway line and neighbouring properties.</a:t>
            </a:r>
          </a:p>
          <a:p>
            <a:pPr marL="457200" indent="-457200">
              <a:spcAft>
                <a:spcPts val="600"/>
              </a:spcAft>
              <a:buFont typeface="+mj-lt"/>
              <a:buAutoNum type="arabicPeriod"/>
            </a:pPr>
            <a:r>
              <a:rPr lang="en-GB" sz="2000" dirty="0">
                <a:latin typeface="Calibri" panose="020F0502020204030204" pitchFamily="34" charset="0"/>
                <a:ea typeface="Calibri" panose="020F0502020204030204" pitchFamily="34" charset="0"/>
                <a:cs typeface="Calibri" panose="020F0502020204030204" pitchFamily="34" charset="0"/>
              </a:rPr>
              <a:t>Road and Pedestrian Access, Parking and Drop-Off.</a:t>
            </a:r>
          </a:p>
          <a:p>
            <a:pPr marL="457200" indent="-457200">
              <a:spcAft>
                <a:spcPts val="600"/>
              </a:spcAft>
              <a:buFont typeface="+mj-lt"/>
              <a:buAutoNum type="arabicPeriod"/>
            </a:pPr>
            <a:r>
              <a:rPr lang="en-GB" sz="2000" dirty="0">
                <a:latin typeface="Calibri" panose="020F0502020204030204" pitchFamily="34" charset="0"/>
                <a:ea typeface="Calibri" panose="020F0502020204030204" pitchFamily="34" charset="0"/>
                <a:cs typeface="Calibri" panose="020F0502020204030204" pitchFamily="34" charset="0"/>
              </a:rPr>
              <a:t>Existing Buildings, Services and Utilities.</a:t>
            </a:r>
          </a:p>
          <a:p>
            <a:pPr marL="457200" indent="-457200">
              <a:spcAft>
                <a:spcPts val="600"/>
              </a:spcAft>
              <a:buFont typeface="+mj-lt"/>
              <a:buAutoNum type="arabicPeriod"/>
            </a:pPr>
            <a:r>
              <a:rPr lang="en-GB" sz="2000" dirty="0">
                <a:latin typeface="Calibri" panose="020F0502020204030204" pitchFamily="34" charset="0"/>
                <a:ea typeface="Calibri" panose="020F0502020204030204" pitchFamily="34" charset="0"/>
                <a:cs typeface="Calibri" panose="020F0502020204030204" pitchFamily="34" charset="0"/>
              </a:rPr>
              <a:t>Building Form – e.g. number of storeys, size of footprint; the Form Factor is relevant in relation to the required energy standards and targets.</a:t>
            </a:r>
          </a:p>
          <a:p>
            <a:pPr marL="457200" indent="-457200">
              <a:spcAft>
                <a:spcPts val="600"/>
              </a:spcAft>
              <a:buFont typeface="+mj-lt"/>
              <a:buAutoNum type="arabicPeriod"/>
            </a:pPr>
            <a:r>
              <a:rPr lang="en-GB" sz="2000" dirty="0">
                <a:latin typeface="Calibri" panose="020F0502020204030204" pitchFamily="34" charset="0"/>
                <a:ea typeface="Calibri" panose="020F0502020204030204" pitchFamily="34" charset="0"/>
                <a:cs typeface="Calibri" panose="020F0502020204030204" pitchFamily="34" charset="0"/>
              </a:rPr>
              <a:t>Future Expansion – both medium and long term.</a:t>
            </a:r>
          </a:p>
          <a:p>
            <a:pPr marL="457200" indent="-457200">
              <a:spcAft>
                <a:spcPts val="600"/>
              </a:spcAft>
              <a:buFont typeface="+mj-lt"/>
              <a:buAutoNum type="arabicPeriod"/>
            </a:pPr>
            <a:r>
              <a:rPr lang="en-GB" sz="2000" dirty="0">
                <a:latin typeface="Calibri" panose="020F0502020204030204" pitchFamily="34" charset="0"/>
                <a:ea typeface="Calibri" panose="020F0502020204030204" pitchFamily="34" charset="0"/>
                <a:cs typeface="Calibri" panose="020F0502020204030204" pitchFamily="34" charset="0"/>
              </a:rPr>
              <a:t>Educational Functionality – accommodation requirements, adjacencies, public access and security.</a:t>
            </a:r>
          </a:p>
          <a:p>
            <a:pPr marL="457200" indent="-457200">
              <a:spcAft>
                <a:spcPts val="600"/>
              </a:spcAft>
              <a:buFont typeface="+mj-lt"/>
              <a:buAutoNum type="arabicPeriod"/>
            </a:pPr>
            <a:r>
              <a:rPr lang="en-GB" sz="2000" dirty="0">
                <a:latin typeface="Calibri" panose="020F0502020204030204" pitchFamily="34" charset="0"/>
                <a:ea typeface="Calibri" panose="020F0502020204030204" pitchFamily="34" charset="0"/>
                <a:cs typeface="Calibri" panose="020F0502020204030204" pitchFamily="34" charset="0"/>
              </a:rPr>
              <a:t>Options Analysis; process takes account of all these criteria, assessment of 2-storey or 3-storey options.</a:t>
            </a:r>
          </a:p>
          <a:p>
            <a:pPr marL="360000" indent="-360000">
              <a:spcAft>
                <a:spcPts val="600"/>
              </a:spcAft>
              <a:buFont typeface="+mj-lt"/>
              <a:buAutoNum type="arabicPeriod"/>
            </a:pPr>
            <a:endParaRPr lang="en-GB" sz="2000" dirty="0">
              <a:latin typeface="Calibri" panose="020F0502020204030204" pitchFamily="34" charset="0"/>
              <a:ea typeface="Calibri" panose="020F0502020204030204" pitchFamily="34" charset="0"/>
              <a:cs typeface="Calibri" panose="020F0502020204030204" pitchFamily="34" charset="0"/>
            </a:endParaRPr>
          </a:p>
          <a:p>
            <a:pPr marL="342900" lvl="0" indent="-342900">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763860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55576" y="400802"/>
            <a:ext cx="8229600" cy="706437"/>
          </a:xfrm>
          <a:prstGeom prst="rect">
            <a:avLst/>
          </a:prstGeom>
        </p:spPr>
        <p:txBody>
          <a:bodyPr/>
          <a:lstStyle/>
          <a:p>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Next Steps</a:t>
            </a:r>
          </a:p>
        </p:txBody>
      </p:sp>
      <p:sp>
        <p:nvSpPr>
          <p:cNvPr id="3" name="Content Placeholder 2" descr="Confirm dates and arrangements for the PAN public events&#10;Take on board comments and feedback from PAN events and develop proposal prior to submitting planning application in October.&#10;Additional site investigation works as recommended by Etive have been instructed and Etive are reviewing the approach and scope. Balfour Beatty anticipate that this work will commence on site in mid-September.&#10;Archaeological works on site have now been completed and BB await the issue of the findings report."/>
          <p:cNvSpPr>
            <a:spLocks noGrp="1"/>
          </p:cNvSpPr>
          <p:nvPr>
            <p:ph idx="4294967295"/>
          </p:nvPr>
        </p:nvSpPr>
        <p:spPr>
          <a:xfrm>
            <a:off x="0" y="1196975"/>
            <a:ext cx="7632700" cy="5256213"/>
          </a:xfrm>
          <a:prstGeom prst="rect">
            <a:avLst/>
          </a:prstGeom>
        </p:spPr>
        <p:txBody>
          <a:bodyPr/>
          <a:lstStyle/>
          <a:p>
            <a:pPr marL="0" indent="0">
              <a:buNone/>
            </a:pPr>
            <a:endParaRPr lang="en-GB" sz="2000" dirty="0"/>
          </a:p>
          <a:p>
            <a:pPr marL="0" indent="0">
              <a:buNone/>
            </a:pPr>
            <a:endParaRPr lang="en-GB" sz="2000" dirty="0"/>
          </a:p>
        </p:txBody>
      </p:sp>
      <p:sp>
        <p:nvSpPr>
          <p:cNvPr id="4" name="Rectangle 3">
            <a:extLst>
              <a:ext uri="{FF2B5EF4-FFF2-40B4-BE49-F238E27FC236}">
                <a16:creationId xmlns:a16="http://schemas.microsoft.com/office/drawing/2014/main" id="{2A00C6A9-5C82-48DB-8B9A-C03E0CEE91F8}"/>
              </a:ext>
            </a:extLst>
          </p:cNvPr>
          <p:cNvSpPr/>
          <p:nvPr/>
        </p:nvSpPr>
        <p:spPr>
          <a:xfrm>
            <a:off x="648000" y="1296000"/>
            <a:ext cx="7920000" cy="4832092"/>
          </a:xfrm>
          <a:prstGeom prst="rect">
            <a:avLst/>
          </a:prstGeom>
        </p:spPr>
        <p:txBody>
          <a:bodyPr wrap="square" lIns="0" tIns="0" rIns="0" bIns="0">
            <a:spAutoFit/>
          </a:bodyPr>
          <a:lstStyle/>
          <a:p>
            <a:pPr marL="457200" lvl="0" indent="-457200">
              <a:spcAft>
                <a:spcPts val="300"/>
              </a:spcAft>
              <a:buFont typeface="+mj-lt"/>
              <a:buAutoNum type="arabicPeriod"/>
            </a:pPr>
            <a:r>
              <a:rPr lang="en-GB" sz="2000" dirty="0">
                <a:latin typeface="Calibri" panose="020F0502020204030204" pitchFamily="34" charset="0"/>
                <a:ea typeface="Calibri" panose="020F0502020204030204" pitchFamily="34" charset="0"/>
              </a:rPr>
              <a:t>Confirm dates and arrangements for the PAN public events</a:t>
            </a:r>
          </a:p>
          <a:p>
            <a:pPr marL="457200" lvl="0" indent="-457200">
              <a:spcAft>
                <a:spcPts val="300"/>
              </a:spcAft>
              <a:buFont typeface="+mj-lt"/>
              <a:buAutoNum type="arabicPeriod"/>
            </a:pPr>
            <a:r>
              <a:rPr lang="en-GB" sz="2000" dirty="0">
                <a:latin typeface="Calibri" panose="020F0502020204030204" pitchFamily="34" charset="0"/>
                <a:ea typeface="Calibri" panose="020F0502020204030204" pitchFamily="34" charset="0"/>
              </a:rPr>
              <a:t>Take on board comments and feedback from PAN events and develop proposal prior to submitting planning application in October.</a:t>
            </a:r>
          </a:p>
          <a:p>
            <a:pPr marL="457200" lvl="0" indent="-457200">
              <a:spcAft>
                <a:spcPts val="300"/>
              </a:spcAft>
              <a:buFont typeface="+mj-lt"/>
              <a:buAutoNum type="arabicPeriod"/>
            </a:pPr>
            <a:r>
              <a:rPr lang="en-GB" sz="2000" dirty="0">
                <a:latin typeface="Calibri" panose="020F0502020204030204" pitchFamily="34" charset="0"/>
                <a:ea typeface="Calibri" panose="020F0502020204030204" pitchFamily="34" charset="0"/>
              </a:rPr>
              <a:t>Additional site investigation works as recommended by Etive have been instructed and Etive are reviewing the approach and scope. Balfour Beatty anticipate that this work will commence on site in mid-September.</a:t>
            </a:r>
          </a:p>
          <a:p>
            <a:pPr marL="457200" lvl="0" indent="-457200">
              <a:spcAft>
                <a:spcPts val="300"/>
              </a:spcAft>
              <a:buFont typeface="+mj-lt"/>
              <a:buAutoNum type="arabicPeriod"/>
            </a:pPr>
            <a:r>
              <a:rPr lang="en-GB" sz="2000" dirty="0">
                <a:latin typeface="Calibri" panose="020F0502020204030204" pitchFamily="34" charset="0"/>
                <a:ea typeface="Calibri" panose="020F0502020204030204" pitchFamily="34" charset="0"/>
              </a:rPr>
              <a:t>Archaeological works on site have now been completed and BB await the issue of the findings report.</a:t>
            </a:r>
          </a:p>
          <a:p>
            <a:pPr marL="342900" lvl="0" indent="-342900">
              <a:spcAft>
                <a:spcPts val="0"/>
              </a:spcAft>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a:p>
            <a:pPr marL="457200" lvl="0" indent="-457200">
              <a:spcAft>
                <a:spcPts val="0"/>
              </a:spcAft>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a:p>
            <a:pPr marL="457200" lvl="0" indent="-457200">
              <a:spcAft>
                <a:spcPts val="0"/>
              </a:spcAft>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a:p>
            <a:pPr lvl="0" algn="ctr">
              <a:spcAft>
                <a:spcPts val="0"/>
              </a:spcAft>
            </a:pPr>
            <a:endParaRPr lang="en-GB" sz="2800" b="1" dirty="0">
              <a:latin typeface="Calibri" panose="020F0502020204030204" pitchFamily="34" charset="0"/>
              <a:ea typeface="Calibri" panose="020F0502020204030204" pitchFamily="34" charset="0"/>
            </a:endParaRPr>
          </a:p>
          <a:p>
            <a:pPr lvl="0" algn="ctr">
              <a:spcAft>
                <a:spcPts val="0"/>
              </a:spcAft>
            </a:pPr>
            <a:endParaRPr lang="en-GB" sz="2800" b="1" dirty="0">
              <a:latin typeface="Calibri" panose="020F0502020204030204" pitchFamily="34" charset="0"/>
              <a:ea typeface="Calibri" panose="020F0502020204030204" pitchFamily="34" charset="0"/>
            </a:endParaRPr>
          </a:p>
          <a:p>
            <a:pPr lvl="0" algn="ctr">
              <a:spcAft>
                <a:spcPts val="0"/>
              </a:spcAft>
            </a:pPr>
            <a:endParaRPr lang="en-GB" sz="2800" b="1"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625550218"/>
      </p:ext>
    </p:extLst>
  </p:cSld>
  <p:clrMapOvr>
    <a:masterClrMapping/>
  </p:clrMapOvr>
</p:sld>
</file>

<file path=ppt/theme/theme1.xml><?xml version="1.0" encoding="utf-8"?>
<a:theme xmlns:a="http://schemas.openxmlformats.org/drawingml/2006/main" name="Text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C3836A8371FB84985A03C7977185216" ma:contentTypeVersion="13" ma:contentTypeDescription="Create a new document." ma:contentTypeScope="" ma:versionID="b7c033259ba5e2bf94499269151b0e05">
  <xsd:schema xmlns:xsd="http://www.w3.org/2001/XMLSchema" xmlns:xs="http://www.w3.org/2001/XMLSchema" xmlns:p="http://schemas.microsoft.com/office/2006/metadata/properties" xmlns:ns2="4d0b3d68-4fad-46c5-9a2a-dfda0907368f" xmlns:ns3="89b44844-f7a8-43bf-8910-957b726a602c" targetNamespace="http://schemas.microsoft.com/office/2006/metadata/properties" ma:root="true" ma:fieldsID="71176a9390e60bdf7c1d3fd85d86a83a" ns2:_="" ns3:_="">
    <xsd:import namespace="4d0b3d68-4fad-46c5-9a2a-dfda0907368f"/>
    <xsd:import namespace="89b44844-f7a8-43bf-8910-957b726a602c"/>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d0b3d68-4fad-46c5-9a2a-dfda0907368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bd8d7fc4-e056-491b-b14d-914997007d27"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9b44844-f7a8-43bf-8910-957b726a602c"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f30de796-fe2a-4b50-8279-6784e9f37519}" ma:internalName="TaxCatchAll" ma:showField="CatchAllData" ma:web="89b44844-f7a8-43bf-8910-957b726a602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89b44844-f7a8-43bf-8910-957b726a602c" xsi:nil="true"/>
    <lcf76f155ced4ddcb4097134ff3c332f xmlns="4d0b3d68-4fad-46c5-9a2a-dfda0907368f">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96D1FEA-4ADB-4D8C-9E49-4F8BB996595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d0b3d68-4fad-46c5-9a2a-dfda0907368f"/>
    <ds:schemaRef ds:uri="89b44844-f7a8-43bf-8910-957b726a602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60B48BA-72AB-4EF7-9C1E-CB9B5EC6EA06}">
  <ds:schemaRefs>
    <ds:schemaRef ds:uri="f208d9d4-ab53-4bb8-846a-65b2416c60b1"/>
    <ds:schemaRef ds:uri="67b068b7-2e2b-4052-af03-84bdb19f149d"/>
    <ds:schemaRef ds:uri="http://schemas.microsoft.com/office/infopath/2007/PartnerControls"/>
    <ds:schemaRef ds:uri="http://schemas.microsoft.com/office/2006/metadata/properties"/>
    <ds:schemaRef ds:uri="http://schemas.microsoft.com/office/2006/documentManagement/types"/>
    <ds:schemaRef ds:uri="http://www.w3.org/XML/1998/namespace"/>
    <ds:schemaRef ds:uri="http://purl.org/dc/dcmitype/"/>
    <ds:schemaRef ds:uri="http://purl.org/dc/elements/1.1/"/>
    <ds:schemaRef ds:uri="http://schemas.openxmlformats.org/package/2006/metadata/core-properties"/>
    <ds:schemaRef ds:uri="http://purl.org/dc/terms/"/>
    <ds:schemaRef ds:uri="89b44844-f7a8-43bf-8910-957b726a602c"/>
    <ds:schemaRef ds:uri="4d0b3d68-4fad-46c5-9a2a-dfda0907368f"/>
  </ds:schemaRefs>
</ds:datastoreItem>
</file>

<file path=customXml/itemProps3.xml><?xml version="1.0" encoding="utf-8"?>
<ds:datastoreItem xmlns:ds="http://schemas.openxmlformats.org/officeDocument/2006/customXml" ds:itemID="{BC998A0D-5E9F-4D11-9180-5FE0EADA483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HC Corporate Template -OnScreen 4;3</Template>
  <TotalTime>6482</TotalTime>
  <Words>770</Words>
  <Application>Microsoft Office PowerPoint</Application>
  <PresentationFormat>On-screen Show (4:3)</PresentationFormat>
  <Paragraphs>71</Paragraphs>
  <Slides>7</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Arial</vt:lpstr>
      <vt:lpstr>Calibri</vt:lpstr>
      <vt:lpstr>Ebrima</vt:lpstr>
      <vt:lpstr>Text Slides</vt:lpstr>
      <vt:lpstr>Nairn Academy</vt:lpstr>
      <vt:lpstr>Background</vt:lpstr>
      <vt:lpstr>LEIP Funding Outcomes</vt:lpstr>
      <vt:lpstr>Construction Cost Pressures</vt:lpstr>
      <vt:lpstr>Current Position</vt:lpstr>
      <vt:lpstr>Key Design Criteria</vt:lpstr>
      <vt:lpstr>Next Steps</vt:lpstr>
    </vt:vector>
  </TitlesOfParts>
  <Company>Fujitsu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Foster</dc:creator>
  <cp:lastModifiedBy>Mairi Cowie (Digital Innovation)</cp:lastModifiedBy>
  <cp:revision>241</cp:revision>
  <cp:lastPrinted>2017-01-18T14:17:09Z</cp:lastPrinted>
  <dcterms:created xsi:type="dcterms:W3CDTF">2019-04-25T09:35:54Z</dcterms:created>
  <dcterms:modified xsi:type="dcterms:W3CDTF">2025-08-06T15:27:39Z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a57e0011-4d92-40e2-893e-f4c1b165f48a</vt:lpwstr>
  </property>
  <property fmtid="{D5CDD505-2E9C-101B-9397-08002B2CF9AE}" pid="3" name="TITUS">
    <vt:lpwstr>&lt;div style="text-align: center;"&gt;&lt;span style="font-family: Arial; font-weight: bold; font-size: large;"&gt;OFFICIAL&lt;/span&gt;&lt;/div&gt;</vt:lpwstr>
  </property>
  <property fmtid="{D5CDD505-2E9C-101B-9397-08002B2CF9AE}" pid="4" name="HCClassification">
    <vt:lpwstr>OFFICIAL</vt:lpwstr>
  </property>
  <property fmtid="{D5CDD505-2E9C-101B-9397-08002B2CF9AE}" pid="5" name="HCMarking">
    <vt:lpwstr>Enable Marking</vt:lpwstr>
  </property>
  <property fmtid="{D5CDD505-2E9C-101B-9397-08002B2CF9AE}" pid="6" name="_NewReviewCycle">
    <vt:lpwstr/>
  </property>
  <property fmtid="{D5CDD505-2E9C-101B-9397-08002B2CF9AE}" pid="7" name="ContentTypeId">
    <vt:lpwstr>0x0101009C3836A8371FB84985A03C7977185216</vt:lpwstr>
  </property>
  <property fmtid="{D5CDD505-2E9C-101B-9397-08002B2CF9AE}" pid="8" name="MediaServiceImageTags">
    <vt:lpwstr/>
  </property>
</Properties>
</file>