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338" r:id="rId5"/>
    <p:sldId id="331" r:id="rId6"/>
    <p:sldId id="339" r:id="rId7"/>
    <p:sldId id="340" r:id="rId8"/>
    <p:sldId id="341" r:id="rId9"/>
    <p:sldId id="336" r:id="rId10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2F92"/>
    <a:srgbClr val="2F7C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>
      <p:cViewPr varScale="1">
        <p:scale>
          <a:sx n="105" d="100"/>
          <a:sy n="105" d="100"/>
        </p:scale>
        <p:origin x="18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DE6A9-B5E9-490D-B889-1CC33586F091}" type="datetimeFigureOut">
              <a:rPr lang="en-GB" smtClean="0"/>
              <a:t>06/08/2025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865D1D-29FC-47E2-A574-DEFA3174C723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hc" descr="OFFICIAL"/>
          <p:cNvSpPr txBox="1"/>
          <p:nvPr/>
        </p:nvSpPr>
        <p:spPr>
          <a:xfrm>
            <a:off x="0" y="0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  <p:sp>
        <p:nvSpPr>
          <p:cNvPr id="7" name="fc" descr="OFFICIAL"/>
          <p:cNvSpPr txBox="1"/>
          <p:nvPr/>
        </p:nvSpPr>
        <p:spPr>
          <a:xfrm>
            <a:off x="0" y="9569669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5301886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DE036E-460B-4C1D-A880-EABA5EF82C50}" type="datetimeFigureOut">
              <a:rPr lang="en-GB" smtClean="0"/>
              <a:t>06/08/2025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7AA53-D485-48C4-A1C3-631D24EF375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hc" descr="OFFICIAL"/>
          <p:cNvSpPr txBox="1"/>
          <p:nvPr/>
        </p:nvSpPr>
        <p:spPr>
          <a:xfrm>
            <a:off x="0" y="0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i="0" u="none" baseline="0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  <p:sp>
        <p:nvSpPr>
          <p:cNvPr id="9" name="fc" descr="OFFICIAL"/>
          <p:cNvSpPr txBox="1"/>
          <p:nvPr/>
        </p:nvSpPr>
        <p:spPr>
          <a:xfrm>
            <a:off x="0" y="9569669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i="0" u="none" baseline="0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61494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0450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79360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32484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74406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8381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0926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+ Sub-title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3744416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644008" y="1772816"/>
            <a:ext cx="3744416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7237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+ Sub-titl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3744416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644008" y="2348880"/>
            <a:ext cx="3744416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486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43607" y="548680"/>
            <a:ext cx="2648273" cy="1162050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caption title 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635896" y="548680"/>
            <a:ext cx="4762872" cy="585311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4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43607" y="1710730"/>
            <a:ext cx="264827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body text</a:t>
            </a:r>
          </a:p>
        </p:txBody>
      </p:sp>
    </p:spTree>
    <p:extLst>
      <p:ext uri="{BB962C8B-B14F-4D97-AF65-F5344CB8AC3E}">
        <p14:creationId xmlns:p14="http://schemas.microsoft.com/office/powerpoint/2010/main" val="574268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515374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photo title</a:t>
            </a:r>
            <a:endParaRPr lang="en-GB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4"/>
            <a:ext cx="5486400" cy="44724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720482"/>
            <a:ext cx="5486400" cy="8768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photo description</a:t>
            </a:r>
          </a:p>
        </p:txBody>
      </p:sp>
    </p:spTree>
    <p:extLst>
      <p:ext uri="{BB962C8B-B14F-4D97-AF65-F5344CB8AC3E}">
        <p14:creationId xmlns:p14="http://schemas.microsoft.com/office/powerpoint/2010/main" val="189234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cxnSp>
        <p:nvCxnSpPr>
          <p:cNvPr id="3" name="Straight Connector 2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22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556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 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5920" y="1772816"/>
            <a:ext cx="7622504" cy="468052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lvl="0"/>
            <a:r>
              <a:rPr lang="en-US" dirty="0"/>
              <a:t>Click to edit body text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bullet lists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912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210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7632848" cy="403244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lvl="0"/>
            <a:r>
              <a:rPr lang="en-US" dirty="0"/>
              <a:t>Click to edit body text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bullet lists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0588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196752"/>
            <a:ext cx="7632848" cy="525658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826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7632848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0532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+ Sub-title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7632848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2423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+ sub-titl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7632848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83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2529" cy="2376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289" y="4482000"/>
            <a:ext cx="1371711" cy="23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82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5" r:id="rId2"/>
    <p:sldLayoutId id="2147483676" r:id="rId3"/>
    <p:sldLayoutId id="2147483668" r:id="rId4"/>
    <p:sldLayoutId id="2147483666" r:id="rId5"/>
    <p:sldLayoutId id="2147483669" r:id="rId6"/>
    <p:sldLayoutId id="2147483670" r:id="rId7"/>
    <p:sldLayoutId id="2147483672" r:id="rId8"/>
    <p:sldLayoutId id="2147483671" r:id="rId9"/>
    <p:sldLayoutId id="2147483674" r:id="rId10"/>
    <p:sldLayoutId id="2147483673" r:id="rId11"/>
    <p:sldLayoutId id="2147483678" r:id="rId12"/>
    <p:sldLayoutId id="214748367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9F2A0-3D16-46D4-90C4-6C5E52A15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Nairn Academy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B8D3A9A-D2C9-4446-8651-CDB5AD3C0EC8}"/>
              </a:ext>
            </a:extLst>
          </p:cNvPr>
          <p:cNvSpPr/>
          <p:nvPr/>
        </p:nvSpPr>
        <p:spPr>
          <a:xfrm>
            <a:off x="1979712" y="1916832"/>
            <a:ext cx="525658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Stakeholder Group Meeting No. 1</a:t>
            </a:r>
          </a:p>
          <a:p>
            <a:pPr algn="ctr"/>
            <a:endParaRPr lang="en-GB" sz="2400" b="1" dirty="0">
              <a:solidFill>
                <a:srgbClr val="492F9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Project Update</a:t>
            </a:r>
          </a:p>
          <a:p>
            <a:pPr algn="ctr"/>
            <a:endParaRPr lang="en-GB" sz="2400" b="1" dirty="0">
              <a:solidFill>
                <a:srgbClr val="492F9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15 June 2021</a:t>
            </a: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b="1" dirty="0">
                <a:solidFill>
                  <a:srgbClr val="2F7C3A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Robert Campbell, Estate Strategy Manager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9224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Background/Current Position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A new school was included in Phase 2 of the Scottish Government’s Learning Estate Investment Programme announced in December 2020.&#10;The completion date for all Phase 2 projects is December 2025; we are aiming an opening in August 2025, demolition/external works to follow.&#10;The budget was included in the reprofiled capital programme approved by Council in January 2021.&#10;The scope of the project is for a complete replacement, although the changing pavilion and synthetic playing field will be retained. The synthetic surface will be replaced this year (contractor appointed).&#10;There has been ongoing engagement with school staff over the last few months to arrive at a draft accommodation schedule and discuss opportunities for community and other initiatives.&#10;School staff have visited Alness Academy and visits to other new schools will be arranged from August onwards.&#10;Kenny Murray has recently been appointed as Education Advisor.&#10;Balfour Beatty will be appointed as the design and build contractor; formal appointment is in progress."/>
          <p:cNvSpPr>
            <a:spLocks noGrp="1"/>
          </p:cNvSpPr>
          <p:nvPr>
            <p:ph idx="4294967295"/>
          </p:nvPr>
        </p:nvSpPr>
        <p:spPr>
          <a:xfrm>
            <a:off x="0" y="119697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611560" y="1424424"/>
            <a:ext cx="8136904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Ebrima" panose="02000000000000000000" pitchFamily="2" charset="0"/>
              </a:rPr>
              <a:t>A new school was included in Phase 2 of the Scottish Government’s Learning Estate Investment Programme announced in December 2020.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Ebrima" panose="02000000000000000000" pitchFamily="2" charset="0"/>
              </a:rPr>
              <a:t>The completion date for all Phase 2 projects is December 2025; we are aiming an opening in August 2025, demolition/external works to follow.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Ebrima" panose="02000000000000000000" pitchFamily="2" charset="0"/>
              </a:rPr>
              <a:t>The budget was included in the reprofiled capital programme approved by Council in January 2021.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Ebrima" panose="02000000000000000000" pitchFamily="2" charset="0"/>
              </a:rPr>
              <a:t>The scope of the project is for a complete replacement, although the changing pavilion and synthetic playing field will be retained. The synthetic surface will be replaced this year (contractor appointed).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Ebrima" panose="02000000000000000000" pitchFamily="2" charset="0"/>
              </a:rPr>
              <a:t>There has been ongoing engagement with school staff over the last few months to arrive at a draft accommodation schedule and discuss opportunities for community and other initiatives.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Ebrima" panose="02000000000000000000" pitchFamily="2" charset="0"/>
              </a:rPr>
              <a:t>School staff have visited Alness Academy and visits to other new schools will be arranged from August onwards.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Ebrima" panose="02000000000000000000" pitchFamily="2" charset="0"/>
              </a:rPr>
              <a:t>Kenny Murray has recently been appointed as Education Advisor.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Ebrima" panose="02000000000000000000" pitchFamily="2" charset="0"/>
              </a:rPr>
              <a:t>Balfour Beatty will be appointed as the design and build contractor; formal appointment is in progress.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GB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848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Learning Estate Strategy – Slide 1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The LEIP is based on the Scottish Government’s Learning Estate Strategy, in particular the following 10 Principles.&#10;&#10;Learning environments should support and facilitate excellent joined up learning and teaching to meet the needs of all learners;&#10;Learning environments should support the wellbeing of all learners, meet varying needs to support inclusion and support transitions for all learners;&#10;The learning estate should be well-managed and maintained, making the best of existing resources, maximising occupancy and representing and delivering best value;&#10;The condition and suitability of learning environments should support and enhance their function;&#10;Learning environments should serve the wider community and where appropriate be integrated with the delivery of other public services in line with the place principle;"/>
          <p:cNvSpPr>
            <a:spLocks noGrp="1"/>
          </p:cNvSpPr>
          <p:nvPr>
            <p:ph idx="4294967295"/>
          </p:nvPr>
        </p:nvSpPr>
        <p:spPr>
          <a:xfrm>
            <a:off x="0" y="119697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611560" y="1424424"/>
            <a:ext cx="813690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 LEIP is based on the Scottish Government’s Learning Estate Strategy, in particular the following 10 Principles.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92000" lvl="1" indent="-457200">
              <a:buFont typeface="+mj-lt"/>
              <a:buAutoNum type="arabicPeriod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Learning environments should support and facilitate excellent joined up learning and teaching to meet the needs of all learners;</a:t>
            </a:r>
          </a:p>
          <a:p>
            <a:pPr marL="792000" lvl="1" indent="-457200">
              <a:buFont typeface="+mj-lt"/>
              <a:buAutoNum type="arabicPeriod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Learning environments should support the wellbeing of all learners, meet varying needs to support inclusion and support transitions for all learners;</a:t>
            </a:r>
          </a:p>
          <a:p>
            <a:pPr marL="792000" lvl="1" indent="-457200">
              <a:buFont typeface="+mj-lt"/>
              <a:buAutoNum type="arabicPeriod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 learning estate should be well-managed and maintained, making the best of existing resources, maximising occupancy and representing and delivering best value;</a:t>
            </a:r>
          </a:p>
          <a:p>
            <a:pPr marL="792000" lvl="1" indent="-457200">
              <a:buFont typeface="+mj-lt"/>
              <a:buAutoNum type="arabicPeriod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 condition and suitability of learning environments should support and enhance their function;</a:t>
            </a:r>
          </a:p>
          <a:p>
            <a:pPr marL="792000" lvl="1" indent="-457200">
              <a:buFont typeface="+mj-lt"/>
              <a:buAutoNum type="arabicPeriod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Learning environments should serve the wider community and where appropriate be integrated with the delivery of other public services in line with the place principle;</a:t>
            </a:r>
          </a:p>
        </p:txBody>
      </p:sp>
    </p:spTree>
    <p:extLst>
      <p:ext uri="{BB962C8B-B14F-4D97-AF65-F5344CB8AC3E}">
        <p14:creationId xmlns:p14="http://schemas.microsoft.com/office/powerpoint/2010/main" val="314478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Learning Estate Strategy – Slide 2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Learning environments should be greener, more sustainable, allow safe and accessible routes for walking, cycling and wheeling and be digitally enabled;&#10;Outdoor learning and the use of outdoor learning environments should be maximised;&#10;Good consultation about learning environments, direct engagement with learners and communities about their needs and experiences, and an involvement in decision making processes should lead to better outcomes for all;&#10;Collaboration across the learning estate, and collaboration with partners in localities, should support maximising its full potential; and finally,&#10;Investment in Scotland’s learning estate should contribute towards improving learning outcomes and support sustainable and inclusive economic growth."/>
          <p:cNvSpPr>
            <a:spLocks noGrp="1"/>
          </p:cNvSpPr>
          <p:nvPr>
            <p:ph idx="4294967295"/>
          </p:nvPr>
        </p:nvSpPr>
        <p:spPr>
          <a:xfrm>
            <a:off x="0" y="119697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611560" y="1424424"/>
            <a:ext cx="813690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92000" lvl="1" indent="-457200"/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6. 	Learning environments should be greener, more sustainable, allow safe and accessible routes for walking, cycling and wheeling and be digitally enabled;</a:t>
            </a:r>
          </a:p>
          <a:p>
            <a:pPr marL="792000" lvl="1" indent="-457200">
              <a:buAutoNum type="arabicPeriod" startAt="7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Outdoor learning and the use of outdoor learning environments should be maximised;</a:t>
            </a:r>
          </a:p>
          <a:p>
            <a:pPr marL="792000" lvl="1" indent="-457200">
              <a:buAutoNum type="arabicPeriod" startAt="7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Good consultation about learning environments, direct engagement with learners and communities about their needs and experiences, and an involvement in decision making processes should lead to better outcomes for all;</a:t>
            </a:r>
          </a:p>
          <a:p>
            <a:pPr marL="792000" lvl="1" indent="-457200">
              <a:buAutoNum type="arabicPeriod" startAt="7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Collaboration across the learning estate, and collaboration with partners in localities, should support maximising its full potential; and finally,</a:t>
            </a:r>
          </a:p>
          <a:p>
            <a:pPr marL="792000" lvl="1" indent="-457200">
              <a:buAutoNum type="arabicPeriod" startAt="7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Investment in Scotland’s learning estate should contribute towards improving learning outcomes and support sustainable and inclusive economic growth.</a:t>
            </a:r>
          </a:p>
          <a:p>
            <a:pPr marL="914400" lvl="1" indent="-457200">
              <a:buAutoNum type="arabicPeriod" startAt="7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824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LEIP Funding Outcomes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Scottish Government funding will be available through an outcomes based funding model, and will be released on evidence of the achievement of the following agreed outcomes.&#10;&#10;New learning environments are built to a high quality and are well maintained over the long term.&#10;Ambitious energy efficiency targets are achieved over the long term and contribute to net-zero commitments.&#10;The investment supports digitally enabled learning and advancements in technology.&#10;The investment creates new jobs and enables inclusive economic growth."/>
          <p:cNvSpPr>
            <a:spLocks noGrp="1"/>
          </p:cNvSpPr>
          <p:nvPr>
            <p:ph idx="4294967295"/>
          </p:nvPr>
        </p:nvSpPr>
        <p:spPr>
          <a:xfrm>
            <a:off x="0" y="119697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611560" y="1424424"/>
            <a:ext cx="813690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0000"/>
                </a:solidFill>
                <a:latin typeface="Calibri" panose="020F0502020204030204" pitchFamily="34" charset="0"/>
              </a:rPr>
              <a:t>Scottish Government funding will be available through an outcomes based funding model, and will be released on evidence of the achievement of the following agreed outcomes.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792000" indent="-457200">
              <a:buFont typeface="+mj-lt"/>
              <a:buAutoNum type="arabicPeriod"/>
            </a:pPr>
            <a:r>
              <a:rPr lang="en-GB" sz="2000" dirty="0">
                <a:solidFill>
                  <a:srgbClr val="000000"/>
                </a:solidFill>
                <a:latin typeface="Calibri" panose="020F0502020204030204" pitchFamily="34" charset="0"/>
              </a:rPr>
              <a:t>New learning environments are built to a high quality and are well maintained over the long term.</a:t>
            </a:r>
          </a:p>
          <a:p>
            <a:pPr marL="792000" indent="-457200">
              <a:buFont typeface="+mj-lt"/>
              <a:buAutoNum type="arabicPeriod"/>
            </a:pPr>
            <a:r>
              <a:rPr lang="en-GB" sz="2000" dirty="0">
                <a:solidFill>
                  <a:srgbClr val="000000"/>
                </a:solidFill>
                <a:latin typeface="Calibri" panose="020F0502020204030204" pitchFamily="34" charset="0"/>
              </a:rPr>
              <a:t>Ambitious energy efficiency targets are achieved over the long term and contribute to net-zero commitments.</a:t>
            </a:r>
          </a:p>
          <a:p>
            <a:pPr marL="792000" indent="-457200">
              <a:buFont typeface="+mj-lt"/>
              <a:buAutoNum type="arabicPeriod"/>
            </a:pPr>
            <a:r>
              <a:rPr lang="en-GB" sz="2000" dirty="0">
                <a:solidFill>
                  <a:srgbClr val="000000"/>
                </a:solidFill>
                <a:latin typeface="Calibri" panose="020F0502020204030204" pitchFamily="34" charset="0"/>
              </a:rPr>
              <a:t>The investment supports digitally enabled learning and advancements in technology.</a:t>
            </a:r>
          </a:p>
          <a:p>
            <a:pPr marL="792000" indent="-457200">
              <a:buFont typeface="+mj-lt"/>
              <a:buAutoNum type="arabicPeriod"/>
            </a:pPr>
            <a:r>
              <a:rPr lang="en-GB" sz="2000" dirty="0">
                <a:solidFill>
                  <a:srgbClr val="000000"/>
                </a:solidFill>
                <a:latin typeface="Calibri" panose="020F0502020204030204" pitchFamily="34" charset="0"/>
              </a:rPr>
              <a:t>The investment creates new jobs and enables inclusive economic growth.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GB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185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Look Ahead/Next Steps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Replacement of synthetic surface to start in July.&#10;Further engagement with Balfour Beatty; design team to be appointed; site investigations to be carried out; initial layouts and outline programme to be produced.&#10;Visits to new schools to be arranged.&#10;Consideration of possible inclusion of Public Library – user survey?"/>
          <p:cNvSpPr>
            <a:spLocks noGrp="1"/>
          </p:cNvSpPr>
          <p:nvPr>
            <p:ph idx="4294967295"/>
          </p:nvPr>
        </p:nvSpPr>
        <p:spPr>
          <a:xfrm>
            <a:off x="0" y="119697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721591" y="1412776"/>
            <a:ext cx="813690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Replacement of synthetic surface to start in July.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Further engagement with Balfour Beatty; design team to be appointed; site investigations to be carried out; initial layouts and outline programme to be produced.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Visits to new schools to be arranged.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Consideration of possible inclusion of Public Library – user survey?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GB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90976"/>
      </p:ext>
    </p:extLst>
  </p:cSld>
  <p:clrMapOvr>
    <a:masterClrMapping/>
  </p:clrMapOvr>
</p:sld>
</file>

<file path=ppt/theme/theme1.xml><?xml version="1.0" encoding="utf-8"?>
<a:theme xmlns:a="http://schemas.openxmlformats.org/drawingml/2006/main" name="Text Slid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3836A8371FB84985A03C7977185216" ma:contentTypeVersion="13" ma:contentTypeDescription="Create a new document." ma:contentTypeScope="" ma:versionID="b7c033259ba5e2bf94499269151b0e05">
  <xsd:schema xmlns:xsd="http://www.w3.org/2001/XMLSchema" xmlns:xs="http://www.w3.org/2001/XMLSchema" xmlns:p="http://schemas.microsoft.com/office/2006/metadata/properties" xmlns:ns2="4d0b3d68-4fad-46c5-9a2a-dfda0907368f" xmlns:ns3="89b44844-f7a8-43bf-8910-957b726a602c" targetNamespace="http://schemas.microsoft.com/office/2006/metadata/properties" ma:root="true" ma:fieldsID="71176a9390e60bdf7c1d3fd85d86a83a" ns2:_="" ns3:_="">
    <xsd:import namespace="4d0b3d68-4fad-46c5-9a2a-dfda0907368f"/>
    <xsd:import namespace="89b44844-f7a8-43bf-8910-957b726a60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0b3d68-4fad-46c5-9a2a-dfda090736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bd8d7fc4-e056-491b-b14d-914997007d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b44844-f7a8-43bf-8910-957b726a602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f30de796-fe2a-4b50-8279-6784e9f37519}" ma:internalName="TaxCatchAll" ma:showField="CatchAllData" ma:web="89b44844-f7a8-43bf-8910-957b726a60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9b44844-f7a8-43bf-8910-957b726a602c" xsi:nil="true"/>
    <lcf76f155ced4ddcb4097134ff3c332f xmlns="4d0b3d68-4fad-46c5-9a2a-dfda0907368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C998A0D-5E9F-4D11-9180-5FE0EADA48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3D5581D-C104-4021-A621-3BE9CE76DC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0b3d68-4fad-46c5-9a2a-dfda0907368f"/>
    <ds:schemaRef ds:uri="89b44844-f7a8-43bf-8910-957b726a60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60B48BA-72AB-4EF7-9C1E-CB9B5EC6EA06}">
  <ds:schemaRefs>
    <ds:schemaRef ds:uri="http://purl.org/dc/dcmitype/"/>
    <ds:schemaRef ds:uri="http://purl.org/dc/elements/1.1/"/>
    <ds:schemaRef ds:uri="67b068b7-2e2b-4052-af03-84bdb19f149d"/>
    <ds:schemaRef ds:uri="f208d9d4-ab53-4bb8-846a-65b2416c60b1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89b44844-f7a8-43bf-8910-957b726a602c"/>
    <ds:schemaRef ds:uri="4d0b3d68-4fad-46c5-9a2a-dfda0907368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HC Corporate Template -OnScreen 4;3</Template>
  <TotalTime>4987</TotalTime>
  <Words>647</Words>
  <Application>Microsoft Office PowerPoint</Application>
  <PresentationFormat>On-screen Show (4:3)</PresentationFormat>
  <Paragraphs>59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</vt:lpstr>
      <vt:lpstr>Calibri</vt:lpstr>
      <vt:lpstr>Ebrima</vt:lpstr>
      <vt:lpstr>Symbol</vt:lpstr>
      <vt:lpstr>Text Slides</vt:lpstr>
      <vt:lpstr>Nairn Academy</vt:lpstr>
      <vt:lpstr>Background/Current Position</vt:lpstr>
      <vt:lpstr>Learning Estate Strategy – Slide 1</vt:lpstr>
      <vt:lpstr>Learning Estate Strategy – Slide 2</vt:lpstr>
      <vt:lpstr>LEIP Funding Outcomes</vt:lpstr>
      <vt:lpstr>Look Ahead/Next Steps</vt:lpstr>
    </vt:vector>
  </TitlesOfParts>
  <Company>Fujitsu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Foster</dc:creator>
  <cp:lastModifiedBy>Mairi Cowie (Digital Innovation)</cp:lastModifiedBy>
  <cp:revision>156</cp:revision>
  <cp:lastPrinted>2017-01-18T14:17:09Z</cp:lastPrinted>
  <dcterms:created xsi:type="dcterms:W3CDTF">2019-04-25T09:35:54Z</dcterms:created>
  <dcterms:modified xsi:type="dcterms:W3CDTF">2025-08-06T15:27:13Z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a57e0011-4d92-40e2-893e-f4c1b165f48a</vt:lpwstr>
  </property>
  <property fmtid="{D5CDD505-2E9C-101B-9397-08002B2CF9AE}" pid="3" name="TITUS">
    <vt:lpwstr>&lt;div style="text-align: center;"&gt;&lt;span style="font-family: Arial; font-weight: bold; font-size: large;"&gt;OFFICIAL&lt;/span&gt;&lt;/div&gt;</vt:lpwstr>
  </property>
  <property fmtid="{D5CDD505-2E9C-101B-9397-08002B2CF9AE}" pid="4" name="HCClassification">
    <vt:lpwstr>OFFICIAL</vt:lpwstr>
  </property>
  <property fmtid="{D5CDD505-2E9C-101B-9397-08002B2CF9AE}" pid="5" name="HCMarking">
    <vt:lpwstr>Enable Marking</vt:lpwstr>
  </property>
  <property fmtid="{D5CDD505-2E9C-101B-9397-08002B2CF9AE}" pid="6" name="_NewReviewCycle">
    <vt:lpwstr/>
  </property>
  <property fmtid="{D5CDD505-2E9C-101B-9397-08002B2CF9AE}" pid="7" name="ContentTypeId">
    <vt:lpwstr>0x0101009C3836A8371FB84985A03C7977185216</vt:lpwstr>
  </property>
  <property fmtid="{D5CDD505-2E9C-101B-9397-08002B2CF9AE}" pid="8" name="MediaServiceImageTags">
    <vt:lpwstr/>
  </property>
</Properties>
</file>