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2"/>
  </p:notesMasterIdLst>
  <p:handoutMasterIdLst>
    <p:handoutMasterId r:id="rId13"/>
  </p:handoutMasterIdLst>
  <p:sldIdLst>
    <p:sldId id="338" r:id="rId5"/>
    <p:sldId id="339" r:id="rId6"/>
    <p:sldId id="343" r:id="rId7"/>
    <p:sldId id="340" r:id="rId8"/>
    <p:sldId id="342" r:id="rId9"/>
    <p:sldId id="336" r:id="rId10"/>
    <p:sldId id="344" r:id="rId11"/>
  </p:sldIdLst>
  <p:sldSz cx="9144000" cy="6858000" type="screen4x3"/>
  <p:notesSz cx="6810375" cy="99425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92F92"/>
    <a:srgbClr val="2F7C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74" autoAdjust="0"/>
    <p:restoredTop sz="94660"/>
  </p:normalViewPr>
  <p:slideViewPr>
    <p:cSldViewPr>
      <p:cViewPr varScale="1">
        <p:scale>
          <a:sx n="105" d="100"/>
          <a:sy n="105" d="100"/>
        </p:scale>
        <p:origin x="1824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DE6A9-B5E9-490D-B889-1CC33586F091}" type="datetimeFigureOut">
              <a:rPr lang="en-GB" smtClean="0"/>
              <a:t>06/08/2025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865D1D-29FC-47E2-A574-DEFA3174C72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6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7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25301886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7636" y="0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DE036E-460B-4C1D-A880-EABA5EF82C50}" type="datetimeFigureOut">
              <a:rPr lang="en-GB" smtClean="0"/>
              <a:t>06/08/2025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1038" y="4722694"/>
            <a:ext cx="544830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7636" y="9443662"/>
            <a:ext cx="2951163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27AA53-D485-48C4-A1C3-631D24EF3759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8" name="hc" descr="OFFICIAL"/>
          <p:cNvSpPr txBox="1"/>
          <p:nvPr/>
        </p:nvSpPr>
        <p:spPr>
          <a:xfrm>
            <a:off x="0" y="0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  <p:sp>
        <p:nvSpPr>
          <p:cNvPr id="9" name="fc" descr="OFFICIAL"/>
          <p:cNvSpPr txBox="1"/>
          <p:nvPr/>
        </p:nvSpPr>
        <p:spPr>
          <a:xfrm>
            <a:off x="0" y="9569669"/>
            <a:ext cx="6810375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GB" sz="1000" b="1" i="0" u="none" baseline="0" dirty="0">
                <a:solidFill>
                  <a:srgbClr val="000000"/>
                </a:solidFill>
                <a:latin typeface="arial"/>
              </a:rPr>
              <a:t>OFFICIAL</a:t>
            </a:r>
          </a:p>
        </p:txBody>
      </p:sp>
    </p:spTree>
    <p:extLst>
      <p:ext uri="{BB962C8B-B14F-4D97-AF65-F5344CB8AC3E}">
        <p14:creationId xmlns:p14="http://schemas.microsoft.com/office/powerpoint/2010/main" val="3614943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79360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56005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32484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42330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83819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Think back to income and expenditure slides…..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27AA53-D485-48C4-A1C3-631D24EF3759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492720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0926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1772816"/>
            <a:ext cx="3744416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7237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Layou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1" hasCustomPrompt="1"/>
          </p:nvPr>
        </p:nvSpPr>
        <p:spPr>
          <a:xfrm>
            <a:off x="4644008" y="2348880"/>
            <a:ext cx="3744416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9486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843607" y="548680"/>
            <a:ext cx="2648273" cy="1162050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caption title </a:t>
            </a:r>
            <a:endParaRPr lang="en-GB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635896" y="548680"/>
            <a:ext cx="4762872" cy="5853113"/>
          </a:xfrm>
          <a:prstGeom prst="rect">
            <a:avLst/>
          </a:prstGeom>
        </p:spPr>
        <p:txBody>
          <a:bodyPr/>
          <a:lstStyle>
            <a:lvl1pPr>
              <a:defRPr sz="2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4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18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43607" y="1710730"/>
            <a:ext cx="264827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body text</a:t>
            </a:r>
          </a:p>
        </p:txBody>
      </p:sp>
    </p:spTree>
    <p:extLst>
      <p:ext uri="{BB962C8B-B14F-4D97-AF65-F5344CB8AC3E}">
        <p14:creationId xmlns:p14="http://schemas.microsoft.com/office/powerpoint/2010/main" val="5742688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5153744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photo title</a:t>
            </a:r>
            <a:endParaRPr lang="en-GB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4"/>
            <a:ext cx="5486400" cy="44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720482"/>
            <a:ext cx="5486400" cy="87687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photo description</a:t>
            </a:r>
          </a:p>
        </p:txBody>
      </p:sp>
    </p:spTree>
    <p:extLst>
      <p:ext uri="{BB962C8B-B14F-4D97-AF65-F5344CB8AC3E}">
        <p14:creationId xmlns:p14="http://schemas.microsoft.com/office/powerpoint/2010/main" val="1892344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9221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Line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5567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 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65920" y="1772816"/>
            <a:ext cx="7622504" cy="4680520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912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210146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6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03244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lvl="0"/>
            <a:r>
              <a:rPr lang="en-US" dirty="0"/>
              <a:t>Click to edit body text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Click to edit bullet lists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80588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196752"/>
            <a:ext cx="7632848" cy="5256584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08264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605320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1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706090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one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1772816"/>
            <a:ext cx="7632848" cy="468052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5" name="Straight Connector 4"/>
          <p:cNvCxnSpPr/>
          <p:nvPr userDrawn="1"/>
        </p:nvCxnSpPr>
        <p:spPr bwMode="auto">
          <a:xfrm>
            <a:off x="899592" y="1052736"/>
            <a:ext cx="7632408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124744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2423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ullet List + sub-title - 2 lin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354162"/>
          </a:xfrm>
          <a:prstGeom prst="rect">
            <a:avLst/>
          </a:prstGeom>
        </p:spPr>
        <p:txBody>
          <a:bodyPr/>
          <a:lstStyle>
            <a:lvl1pPr>
              <a:defRPr sz="40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</a:lstStyle>
          <a:p>
            <a:r>
              <a:rPr lang="en-US" dirty="0"/>
              <a:t>Click to edit </a:t>
            </a:r>
            <a:br>
              <a:rPr lang="en-US" dirty="0"/>
            </a:br>
            <a:r>
              <a:rPr lang="en-US" dirty="0"/>
              <a:t>two line title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755576" y="2348880"/>
            <a:ext cx="7632848" cy="41044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bullet list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755576" y="1628800"/>
            <a:ext cx="7776424" cy="0"/>
          </a:xfrm>
          <a:prstGeom prst="line">
            <a:avLst/>
          </a:prstGeom>
          <a:ln w="50800" cap="rnd">
            <a:gradFill flip="none" rotWithShape="1">
              <a:gsLst>
                <a:gs pos="0">
                  <a:srgbClr val="492F92"/>
                </a:gs>
                <a:gs pos="50000">
                  <a:schemeClr val="bg1"/>
                </a:gs>
                <a:gs pos="100000">
                  <a:srgbClr val="007C4D"/>
                </a:gs>
              </a:gsLst>
              <a:lin ang="0" scaled="1"/>
              <a:tileRect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755576" y="1700809"/>
            <a:ext cx="7632848" cy="576064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3600" baseline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1pPr>
            <a:lvl2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2pPr>
            <a:lvl3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3pPr>
            <a:lvl4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4pPr>
            <a:lvl5pPr>
              <a:defRPr sz="2000"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defRPr>
            </a:lvl5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3600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Click to edit sub-title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83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72529" cy="2376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2289" y="4482000"/>
            <a:ext cx="1371711" cy="237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8290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5" r:id="rId2"/>
    <p:sldLayoutId id="2147483676" r:id="rId3"/>
    <p:sldLayoutId id="2147483668" r:id="rId4"/>
    <p:sldLayoutId id="2147483666" r:id="rId5"/>
    <p:sldLayoutId id="2147483669" r:id="rId6"/>
    <p:sldLayoutId id="2147483670" r:id="rId7"/>
    <p:sldLayoutId id="2147483672" r:id="rId8"/>
    <p:sldLayoutId id="2147483671" r:id="rId9"/>
    <p:sldLayoutId id="2147483674" r:id="rId10"/>
    <p:sldLayoutId id="2147483673" r:id="rId11"/>
    <p:sldLayoutId id="2147483678" r:id="rId12"/>
    <p:sldLayoutId id="2147483679" r:id="rId1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A9F2A0-3D16-46D4-90C4-6C5E52A15D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2400" dirty="0"/>
              <a:t>Nairn Academy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B8D3A9A-D2C9-4446-8651-CDB5AD3C0EC8}"/>
              </a:ext>
            </a:extLst>
          </p:cNvPr>
          <p:cNvSpPr/>
          <p:nvPr/>
        </p:nvSpPr>
        <p:spPr>
          <a:xfrm>
            <a:off x="1979712" y="1916832"/>
            <a:ext cx="5256584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Stakeholder Group Meeting No. 2</a:t>
            </a: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Project Update</a:t>
            </a:r>
          </a:p>
          <a:p>
            <a:pPr algn="ctr"/>
            <a:endParaRPr lang="en-GB" sz="2400" b="1" dirty="0">
              <a:solidFill>
                <a:srgbClr val="492F92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sz="2400" b="1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7 </a:t>
            </a:r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October 2021</a:t>
            </a: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endParaRPr lang="en-GB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  <a:p>
            <a:pPr algn="ctr"/>
            <a:r>
              <a:rPr lang="en-GB" b="1" dirty="0">
                <a:solidFill>
                  <a:srgbClr val="2F7C3A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Robert Campbell, Estate Strategy Manager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9224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Recent Progress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Resurfacing of synthetic pitch completed.&#10;Visits to new schools in Moray postponed.&#10;“Tots and Teens” – a call was held last month with officials from East Ayrshire and East Lothian Councils.&#10;“Project Launch” meeting held with Balfour Beatty and Council project teams.&#10;Dialogue with colleagues in Planning on future housing developments and proposed amendments to Inner Moray Firth Local Development Plan.&#10;Review of school roll forecasts and future expansion strategy based on the above.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	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611560" y="1424424"/>
            <a:ext cx="8136904" cy="447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/>
              <a:t>Resurfacing of synthetic pitch completed.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Visits to new schools in Moray postponed.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“Tots and Teens” – a call was held last month with officials from East Ayrshire and East Lothian Councils.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“Project Launch” meeting held with Balfour Beatty and Council project teams.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Dialogue with colleagues in Planning on future housing developments and proposed amendments to Inner Moray Firth Local Development Plan.</a:t>
            </a:r>
          </a:p>
          <a:p>
            <a:pPr marL="342900" lvl="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Review of school roll forecasts and future expansion strategy based on the above.</a:t>
            </a:r>
          </a:p>
          <a:p>
            <a:pPr lvl="0"/>
            <a:endParaRPr lang="en-GB" sz="1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4788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Project Stages - Briefing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The RIBA Plan of Work organises the process of briefing, designing,                 delivering, maintaining, operating and using a building into eight stages.&#10;&#10;Stage 0: Strategic Definition &#10; &#10;Main Activities: Prepare Client Requirements; Develop Business Case&#10;Key Outcome: Obtain Approval to Proceed&#10;&#10;Stage 1: Preparation and Briefing&#10;&#10;Main Activities: Design Masterplan; Site Surveys; Procurement Strategy; Initial Planning Advice&#10;Key Outcomes: Confirm Scope, Budget and Programme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dirty="0"/>
              <a:t>		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611560" y="1424424"/>
            <a:ext cx="813690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8000" lvl="0"/>
            <a:r>
              <a:rPr lang="en-GB" sz="2000" dirty="0"/>
              <a:t>The RIBA Plan of Work organises the process of briefing, designing,                 delivering, maintaining, operating and using a building into eight stages.</a:t>
            </a:r>
          </a:p>
          <a:p>
            <a:pPr marL="288000" lvl="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pPr marL="288000" lvl="0"/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0: Strategic Definition </a:t>
            </a:r>
          </a:p>
          <a:p>
            <a:pPr marL="288000" lvl="0"/>
            <a:r>
              <a:rPr lang="en-GB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	</a:t>
            </a:r>
          </a:p>
          <a:p>
            <a:pPr marL="28800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Main Activities: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Prepare Client Requirements; Develop Business Case</a:t>
            </a:r>
          </a:p>
          <a:p>
            <a:pPr marL="28800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Key Outcome: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Obtain Approval to Proceed</a:t>
            </a:r>
          </a:p>
          <a:p>
            <a:pPr marL="288000" lvl="0" indent="-28575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8000" lvl="0"/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1: Preparation and Briefing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	</a:t>
            </a:r>
          </a:p>
          <a:p>
            <a:pPr marL="288000" lvl="0"/>
            <a:endParaRPr lang="en-GB" sz="1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800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Main Activities: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Design Masterplan; Site Surveys; Procurement Strategy; Initial Planning Advice</a:t>
            </a:r>
          </a:p>
          <a:p>
            <a:pPr marL="28800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Key Outcomes: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Confirm Scope, Budget and Programme</a:t>
            </a:r>
          </a:p>
          <a:p>
            <a:pPr lvl="0"/>
            <a:endParaRPr lang="en-GB" sz="1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98917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Project Stages - Design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Stage 2: Concept Design&#10; &#10;Main Activities: Develop Design and Specification; Obtain Pre-Application Planning Advice&#10;Key Outcomes: Submit Proposal of Application Notice (12 weeks prior to Planning Application)&#10;&#10;Stage 3: Spatial Coordination&#10;&#10;Main Activities: Develop Detailed Design and Specification; Public Event for Comment on Proposals&#10;Key Outcomes: Prepare and Submit Planning Application&#10;&#10;Stage 4: Technical Design&#10;&#10;Main Activities: Complete Technical Design; Market Testing of Work Packages&#10;Key Outcomes: Approval of Planning Application; Financial Close with Contractor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611560" y="1424424"/>
            <a:ext cx="813690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2: Concept Design</a:t>
            </a:r>
          </a:p>
          <a:p>
            <a:pPr lvl="0"/>
            <a:r>
              <a:rPr lang="en-GB" sz="1000" dirty="0">
                <a:latin typeface="Calibri" panose="020F0502020204030204" pitchFamily="34" charset="0"/>
                <a:ea typeface="Times New Roman" panose="02020603050405020304" pitchFamily="18" charset="0"/>
              </a:rPr>
              <a:t>	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Main Activities: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Develop Design and Specification; Obtain Pre-Application Planning Advice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Key Outcomes: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Submit</a:t>
            </a: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Proposal of Application Notice (12 weeks prior     to Planning Application)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3: Spatial Coordination</a:t>
            </a:r>
          </a:p>
          <a:p>
            <a:pPr lvl="0"/>
            <a:endParaRPr lang="en-GB" sz="1000" b="1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Main Activities: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Develop Detailed Design and Specification; Public Event for Comment on Proposals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Key Outcomes: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Prepare and Submit Planning Application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lvl="0"/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     </a:t>
            </a:r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4: Technical Design</a:t>
            </a:r>
          </a:p>
          <a:p>
            <a:pPr lvl="0"/>
            <a:endParaRPr lang="en-GB" sz="1000" b="1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Main Activities: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Complete Technical Design; Market Testing of Work Packages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dirty="0">
                <a:latin typeface="Calibri" panose="020F0502020204030204" pitchFamily="34" charset="0"/>
                <a:ea typeface="Times New Roman" panose="02020603050405020304" pitchFamily="18" charset="0"/>
              </a:rPr>
              <a:t>Key Outcomes: </a:t>
            </a: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Approval of Planning Application; Financial Close          with Contractor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824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Project Stages – Construction/Occupation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Stage 5: Manufacturing and Construction&#10;&#10;Carry out Construction Phase Plan; Monitor Progress; Inspect Construction Quality; Commissioning of Building&#10;&#10;Stage 6: Handover&#10;&#10;Initiate Aftercare; Rectify Defects; Feedback on Performance; Issue Final Certificate (After 1 Year)&#10;&#10;Stage 7: Use&#10;&#10;Implement Facilities Management; Undertake Post Occupancy Evaluation; Verify Project Outcomes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611560" y="1424424"/>
            <a:ext cx="813690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5: Manufacturing and Construction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00" b="1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Carry out Construction Phase Plan; Monitor Progress; Inspect Construction Quality; Commissioning of Building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6: Handover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Initiate Aftercare; Rectify Defects; Feedback on Performance; Issue Final Certificate (After 1 Year)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b="1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b="1" u="sng" dirty="0">
                <a:latin typeface="Calibri" panose="020F0502020204030204" pitchFamily="34" charset="0"/>
                <a:ea typeface="Times New Roman" panose="02020603050405020304" pitchFamily="18" charset="0"/>
              </a:rPr>
              <a:t>Stage 7: Use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1000" b="1" u="sng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Implement Facilities Management; Undertake Post Occupancy Evaluation; Verify Project Outcomes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9106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Future Updates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 A summary of the following will be provided at future meetings.&#10;&#10;Project risks.&#10;Programme summary/key milestones.&#10;Key actions or decisions.&#10;Any highlights or issues.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721591" y="1412776"/>
            <a:ext cx="813690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8000"/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 A summary of the following will be provided at future meetings.</a:t>
            </a:r>
          </a:p>
          <a:p>
            <a:pPr marL="288000" indent="-342900">
              <a:buFont typeface="Arial" panose="020B0604020202020204" pitchFamily="34" charset="0"/>
              <a:buChar char="•"/>
            </a:pPr>
            <a:endParaRPr lang="en-GB" sz="20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80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Project risks.</a:t>
            </a:r>
          </a:p>
          <a:p>
            <a:pPr marL="2880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Programme summary/key milestones.</a:t>
            </a:r>
          </a:p>
          <a:p>
            <a:pPr marL="2880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Key actions or decisions.</a:t>
            </a:r>
          </a:p>
          <a:p>
            <a:pPr marL="2880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Any highlights or issues.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909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755576" y="400802"/>
            <a:ext cx="8229600" cy="706437"/>
          </a:xfrm>
          <a:prstGeom prst="rect">
            <a:avLst/>
          </a:prstGeom>
        </p:spPr>
        <p:txBody>
          <a:bodyPr/>
          <a:lstStyle/>
          <a:p>
            <a:r>
              <a:rPr lang="en-GB" sz="2400" b="1" dirty="0">
                <a:solidFill>
                  <a:srgbClr val="492F92"/>
                </a:solidFill>
                <a:latin typeface="Ebrima" panose="02000000000000000000" pitchFamily="2" charset="0"/>
                <a:ea typeface="Ebrima" panose="02000000000000000000" pitchFamily="2" charset="0"/>
                <a:cs typeface="Ebrima" panose="02000000000000000000" pitchFamily="2" charset="0"/>
              </a:rPr>
              <a:t>Look Ahead/Next Steps</a:t>
            </a:r>
            <a:endParaRPr lang="en-GB" sz="1800" b="1" dirty="0">
              <a:solidFill>
                <a:srgbClr val="2F7C3A"/>
              </a:solidFill>
              <a:latin typeface="Ebrima" panose="02000000000000000000" pitchFamily="2" charset="0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sp>
        <p:nvSpPr>
          <p:cNvPr id="3" name="Content Placeholder 2" descr="Further engagement with Balfour Beatty; confirmation of programme and key milestones; visit site with design team; agree timing of site investigations.&#10;Finalisation of briefing information, including ASN and nursery accommodation requirements.&#10;Visits to new schools to be rearranged.&#10;Further discussion on possible inclusion of Public Library.&#10;Develop Maintenance Plan for remaining life of current building.&#10;Upload information to Council website."/>
          <p:cNvSpPr>
            <a:spLocks noGrp="1"/>
          </p:cNvSpPr>
          <p:nvPr>
            <p:ph idx="4294967295"/>
          </p:nvPr>
        </p:nvSpPr>
        <p:spPr>
          <a:xfrm>
            <a:off x="0" y="1196975"/>
            <a:ext cx="7632700" cy="5256213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endParaRPr lang="en-GB" sz="20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00C6A9-5C82-48DB-8B9A-C03E0CEE91F8}"/>
              </a:ext>
            </a:extLst>
          </p:cNvPr>
          <p:cNvSpPr/>
          <p:nvPr/>
        </p:nvSpPr>
        <p:spPr>
          <a:xfrm>
            <a:off x="721591" y="1412776"/>
            <a:ext cx="8136904" cy="39857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Further engagement with Balfour Beatty; confirmation of programme and key milestones; visit site with design team; agree timing of site investigations.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Finalisation of briefing information, including ASN and nursery accommodation requirements.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Visits to new schools to be rearranged.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Further discussion on possible inclusion of Public Library.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Develop Maintenance Plan for remaining life of current building.</a:t>
            </a:r>
          </a:p>
          <a:p>
            <a:pPr marL="342900" indent="-34290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ea typeface="Times New Roman" panose="02020603050405020304" pitchFamily="18" charset="0"/>
              </a:rPr>
              <a:t>Upload information to Council website.</a:t>
            </a:r>
          </a:p>
          <a:p>
            <a:pPr marL="342900" lvl="0" indent="-342900"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GB" dirty="0"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8528631"/>
      </p:ext>
    </p:extLst>
  </p:cSld>
  <p:clrMapOvr>
    <a:masterClrMapping/>
  </p:clrMapOvr>
</p:sld>
</file>

<file path=ppt/theme/theme1.xml><?xml version="1.0" encoding="utf-8"?>
<a:theme xmlns:a="http://schemas.openxmlformats.org/drawingml/2006/main" name="Text Slide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9b44844-f7a8-43bf-8910-957b726a602c" xsi:nil="true"/>
    <lcf76f155ced4ddcb4097134ff3c332f xmlns="4d0b3d68-4fad-46c5-9a2a-dfda0907368f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C3836A8371FB84985A03C7977185216" ma:contentTypeVersion="13" ma:contentTypeDescription="Create a new document." ma:contentTypeScope="" ma:versionID="b7c033259ba5e2bf94499269151b0e05">
  <xsd:schema xmlns:xsd="http://www.w3.org/2001/XMLSchema" xmlns:xs="http://www.w3.org/2001/XMLSchema" xmlns:p="http://schemas.microsoft.com/office/2006/metadata/properties" xmlns:ns2="4d0b3d68-4fad-46c5-9a2a-dfda0907368f" xmlns:ns3="89b44844-f7a8-43bf-8910-957b726a602c" targetNamespace="http://schemas.microsoft.com/office/2006/metadata/properties" ma:root="true" ma:fieldsID="71176a9390e60bdf7c1d3fd85d86a83a" ns2:_="" ns3:_="">
    <xsd:import namespace="4d0b3d68-4fad-46c5-9a2a-dfda0907368f"/>
    <xsd:import namespace="89b44844-f7a8-43bf-8910-957b726a60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0b3d68-4fad-46c5-9a2a-dfda0907368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bd8d7fc4-e056-491b-b14d-914997007d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9b44844-f7a8-43bf-8910-957b726a602c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f30de796-fe2a-4b50-8279-6784e9f37519}" ma:internalName="TaxCatchAll" ma:showField="CatchAllData" ma:web="89b44844-f7a8-43bf-8910-957b726a60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60B48BA-72AB-4EF7-9C1E-CB9B5EC6EA06}">
  <ds:schemaRefs>
    <ds:schemaRef ds:uri="http://purl.org/dc/dcmitype/"/>
    <ds:schemaRef ds:uri="http://purl.org/dc/elements/1.1/"/>
    <ds:schemaRef ds:uri="67b068b7-2e2b-4052-af03-84bdb19f149d"/>
    <ds:schemaRef ds:uri="f208d9d4-ab53-4bb8-846a-65b2416c60b1"/>
    <ds:schemaRef ds:uri="http://schemas.microsoft.com/office/2006/documentManagement/types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89b44844-f7a8-43bf-8910-957b726a602c"/>
    <ds:schemaRef ds:uri="4d0b3d68-4fad-46c5-9a2a-dfda0907368f"/>
  </ds:schemaRefs>
</ds:datastoreItem>
</file>

<file path=customXml/itemProps2.xml><?xml version="1.0" encoding="utf-8"?>
<ds:datastoreItem xmlns:ds="http://schemas.openxmlformats.org/officeDocument/2006/customXml" ds:itemID="{88AEC6AB-CE33-429E-B163-16CEB4D8B2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0b3d68-4fad-46c5-9a2a-dfda0907368f"/>
    <ds:schemaRef ds:uri="89b44844-f7a8-43bf-8910-957b726a60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C998A0D-5E9F-4D11-9180-5FE0EADA483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HC Corporate Template -OnScreen 4;3</Template>
  <TotalTime>5394</TotalTime>
  <Words>522</Words>
  <Application>Microsoft Office PowerPoint</Application>
  <PresentationFormat>On-screen Show (4:3)</PresentationFormat>
  <Paragraphs>96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</vt:lpstr>
      <vt:lpstr>Calibri</vt:lpstr>
      <vt:lpstr>Ebrima</vt:lpstr>
      <vt:lpstr>Symbol</vt:lpstr>
      <vt:lpstr>Text Slides</vt:lpstr>
      <vt:lpstr>Nairn Academy</vt:lpstr>
      <vt:lpstr>Recent Progress</vt:lpstr>
      <vt:lpstr>Project Stages - Briefing</vt:lpstr>
      <vt:lpstr>Project Stages - Design</vt:lpstr>
      <vt:lpstr>Project Stages – Construction/Occupation</vt:lpstr>
      <vt:lpstr>Future Updates</vt:lpstr>
      <vt:lpstr>Look Ahead/Next Steps</vt:lpstr>
    </vt:vector>
  </TitlesOfParts>
  <Company>Fujitsu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Foster</dc:creator>
  <cp:lastModifiedBy>Mairi Cowie (Digital Innovation)</cp:lastModifiedBy>
  <cp:revision>173</cp:revision>
  <cp:lastPrinted>2017-01-18T14:17:09Z</cp:lastPrinted>
  <dcterms:created xsi:type="dcterms:W3CDTF">2019-04-25T09:35:54Z</dcterms:created>
  <dcterms:modified xsi:type="dcterms:W3CDTF">2025-08-06T15:28:07Z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a57e0011-4d92-40e2-893e-f4c1b165f48a</vt:lpwstr>
  </property>
  <property fmtid="{D5CDD505-2E9C-101B-9397-08002B2CF9AE}" pid="3" name="TITUS">
    <vt:lpwstr>&lt;div style="text-align: center;"&gt;&lt;span style="font-family: Arial; font-weight: bold; font-size: large;"&gt;OFFICIAL&lt;/span&gt;&lt;/div&gt;</vt:lpwstr>
  </property>
  <property fmtid="{D5CDD505-2E9C-101B-9397-08002B2CF9AE}" pid="4" name="HCClassification">
    <vt:lpwstr>OFFICIAL</vt:lpwstr>
  </property>
  <property fmtid="{D5CDD505-2E9C-101B-9397-08002B2CF9AE}" pid="5" name="HCMarking">
    <vt:lpwstr>Enable Marking</vt:lpwstr>
  </property>
  <property fmtid="{D5CDD505-2E9C-101B-9397-08002B2CF9AE}" pid="6" name="_NewReviewCycle">
    <vt:lpwstr/>
  </property>
  <property fmtid="{D5CDD505-2E9C-101B-9397-08002B2CF9AE}" pid="7" name="ContentTypeId">
    <vt:lpwstr>0x0101009C3836A8371FB84985A03C7977185216</vt:lpwstr>
  </property>
  <property fmtid="{D5CDD505-2E9C-101B-9397-08002B2CF9AE}" pid="8" name="MediaServiceImageTags">
    <vt:lpwstr/>
  </property>
</Properties>
</file>