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338" r:id="rId5"/>
    <p:sldId id="339" r:id="rId6"/>
    <p:sldId id="343" r:id="rId7"/>
    <p:sldId id="340" r:id="rId8"/>
    <p:sldId id="342" r:id="rId9"/>
    <p:sldId id="336" r:id="rId10"/>
    <p:sldId id="344" r:id="rId11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F92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105" d="100"/>
          <a:sy n="105" d="100"/>
        </p:scale>
        <p:origin x="18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06/08/2025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06/08/2025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7936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5600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3248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4233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8381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9272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92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3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8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43607" y="548680"/>
            <a:ext cx="264827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caption title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5896" y="548680"/>
            <a:ext cx="4762872" cy="58531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3607" y="1710730"/>
            <a:ext cx="264827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57426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5374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photo title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4724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7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photo description</a:t>
            </a:r>
          </a:p>
        </p:txBody>
      </p:sp>
    </p:spTree>
    <p:extLst>
      <p:ext uri="{BB962C8B-B14F-4D97-AF65-F5344CB8AC3E}">
        <p14:creationId xmlns:p14="http://schemas.microsoft.com/office/powerpoint/2010/main" val="18923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56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 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5920" y="1772816"/>
            <a:ext cx="7622504" cy="46805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12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21014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0324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196752"/>
            <a:ext cx="7632848" cy="525658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42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8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2529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89" y="4482000"/>
            <a:ext cx="1371711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76" r:id="rId3"/>
    <p:sldLayoutId id="2147483668" r:id="rId4"/>
    <p:sldLayoutId id="2147483666" r:id="rId5"/>
    <p:sldLayoutId id="2147483669" r:id="rId6"/>
    <p:sldLayoutId id="2147483670" r:id="rId7"/>
    <p:sldLayoutId id="2147483672" r:id="rId8"/>
    <p:sldLayoutId id="2147483671" r:id="rId9"/>
    <p:sldLayoutId id="2147483674" r:id="rId10"/>
    <p:sldLayoutId id="2147483673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F2A0-3D16-46D4-90C4-6C5E52A1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Nairn Academy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D3A9A-D2C9-4446-8651-CDB5AD3C0EC8}"/>
              </a:ext>
            </a:extLst>
          </p:cNvPr>
          <p:cNvSpPr/>
          <p:nvPr/>
        </p:nvSpPr>
        <p:spPr>
          <a:xfrm>
            <a:off x="1979712" y="1916832"/>
            <a:ext cx="52565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Stakeholder Group Meeting No. 2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Update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7 </a:t>
            </a:r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October 2021</a:t>
            </a: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b="1" dirty="0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Robert Campbell, Estate Strategy Manager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22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Recent Progress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Resurfacing of synthetic pitch completed.&#10;Visits to new schools in Moray postponed.&#10;“Tots and Teens” – a call was held last month with officials from East Ayrshire and East Lothian Councils.&#10;“Project Launch” meeting held with Balfour Beatty and Council project teams.&#10;Dialogue with colleagues in Planning on future housing developments and proposed amendments to Inner Moray Firth Local Development Plan.&#10;Review of school roll forecasts and future expansion strategy based on the above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		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Resurfacing of synthetic pitch completed.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Visits to new schools in Moray postponed.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“Tots and Teens” – a call was held last month with officials from East Ayrshire and East Lothian Councils.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“Project Launch” meeting held with Balfour Beatty and Council project teams.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Dialogue with colleagues in Planning on future housing developments and proposed amendments to Inner Moray Firth Local Development Plan.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Review of school roll forecasts and future expansion strategy based on the above.</a:t>
            </a:r>
          </a:p>
          <a:p>
            <a:pPr lvl="0"/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78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Stages - Briefing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The RIBA Plan of Work organises the process of briefing, designing,                 delivering, maintaining, operating and using a building into eight stages.&#10;&#10;Stage 0: Strategic Definition &#10; &#10;Main Activities: Prepare Client Requirements; Develop Business Case&#10;Key Outcome: Obtain Approval to Proceed&#10;&#10;Stage 1: Preparation and Briefing&#10;&#10;Main Activities: Design Masterplan; Site Surveys; Procurement Strategy; Initial Planning Advice&#10;Key Outcomes: Confirm Scope, Budget and Programme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		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lvl="0"/>
            <a:r>
              <a:rPr lang="en-GB" sz="2000" dirty="0"/>
              <a:t>The RIBA Plan of Work organises the process of briefing, designing,                 delivering, maintaining, operating and using a building into eight stages.</a:t>
            </a:r>
          </a:p>
          <a:p>
            <a:pPr marL="288000" lvl="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8000" lvl="0"/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0: Strategic Definition </a:t>
            </a:r>
          </a:p>
          <a:p>
            <a:pPr marL="288000" lvl="0"/>
            <a:r>
              <a:rPr lang="en-GB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Prepare Client Requirements; Develop Business Case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Obtain Approval to Proceed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8000" lvl="0"/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1: Preparation and Briefing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</a:p>
          <a:p>
            <a:pPr marL="288000" lvl="0"/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Design Masterplan; Site Surveys; Procurement Strategy; Initial Planning Advice</a:t>
            </a:r>
          </a:p>
          <a:p>
            <a:pPr marL="28800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Confirm Scope, Budget and Programme</a:t>
            </a:r>
          </a:p>
          <a:p>
            <a:pPr lvl="0"/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9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Stages - Design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Stage 2: Concept Design&#10; &#10;Main Activities: Develop Design and Specification; Obtain Pre-Application Planning Advice&#10;Key Outcomes: Submit Proposal of Application Notice (12 weeks prior to Planning Application)&#10;&#10;Stage 3: Spatial Coordination&#10;&#10;Main Activities: Develop Detailed Design and Specification; Public Event for Comment on Proposals&#10;Key Outcomes: Prepare and Submit Planning Application&#10;&#10;Stage 4: Technical Design&#10;&#10;Main Activities: Complete Technical Design; Market Testing of Work Packages&#10;Key Outcomes: Approval of Planning Application; Financial Close with Contractor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2: Concept Design</a:t>
            </a:r>
          </a:p>
          <a:p>
            <a:pPr lvl="0"/>
            <a:r>
              <a:rPr lang="en-GB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Develop Design and Specification; Obtain Pre-Application Planning Advice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Submit</a:t>
            </a: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Proposal of Application Notice (12 weeks prior     to Planning Application)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3: Spatial Coordination</a:t>
            </a:r>
          </a:p>
          <a:p>
            <a:pPr lvl="0"/>
            <a:endParaRPr lang="en-GB" sz="1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Develop Detailed Design and Specification; Public Event for Comment on Proposals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Prepare and Submit Planning Application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4: Technical Design</a:t>
            </a:r>
          </a:p>
          <a:p>
            <a:pPr lvl="0"/>
            <a:endParaRPr lang="en-GB" sz="1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Main Activities: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Complete Technical Design; Market Testing of Work Packages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Key Outcomes: 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Approval of Planning Application; Financial Close          with Contractor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24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Stages – Construction/Occupation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Stage 5: Manufacturing and Construction&#10;&#10;Carry out Construction Phase Plan; Monitor Progress; Inspect Construction Quality; Commissioning of Building&#10;&#10;Stage 6: Handover&#10;&#10;Initiate Aftercare; Rectify Defects; Feedback on Performance; Issue Final Certificate (After 1 Year)&#10;&#10;Stage 7: Use&#10;&#10;Implement Facilities Management; Undertake Post Occupancy Evaluation; Verify Project Outcomes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611560" y="1424424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5: Manufacturing and Construction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Carry out Construction Phase Plan; Monitor Progress; Inspect Construction Quality; Commissioning of Building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6: Handover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Initiate Aftercare; Rectify Defects; Feedback on Performance; Issue Final Certificate (After 1 Year)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Stage 7: Use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000" b="1" u="sng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Implement Facilities Management; Undertake Post Occupancy Evaluation; Verify Project Outcomes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10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Future Updates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 A summary of the following will be provided at future meetings.&#10;&#10;Project risks.&#10;Programme summary/key milestones.&#10;Key actions or decisions.&#10;Any highlights or issues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721591" y="1412776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8000"/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A summary of the following will be provided at future meetings.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8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Project risks.</a:t>
            </a:r>
          </a:p>
          <a:p>
            <a:pPr marL="288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Programme summary/key milestones.</a:t>
            </a:r>
          </a:p>
          <a:p>
            <a:pPr marL="288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Key actions or decisions.</a:t>
            </a:r>
          </a:p>
          <a:p>
            <a:pPr marL="288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Any highlights or issues.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90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Look Ahead/Next Steps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Further engagement with Balfour Beatty; confirmation of programme and key milestones; visit site with design team; agree timing of site investigations.&#10;Finalisation of briefing information, including ASN and nursery accommodation requirements.&#10;Visits to new schools to be rearranged.&#10;Further discussion on possible inclusion of Public Library.&#10;Develop Maintenance Plan for remaining life of current building.&#10;Upload information to Council website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721591" y="1412776"/>
            <a:ext cx="8136904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Further engagement with Balfour Beatty; confirmation of programme and key milestones; visit site with design team; agree timing of site investigations.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Finalisation of briefing information, including ASN and nursery accommodation requirements.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Visits to new schools to be rearranged.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Further discussion on possible inclusion of Public Library.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Develop Maintenance Plan for remaining life of current building.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Upload information to Council website.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528631"/>
      </p:ext>
    </p:extLst>
  </p:cSld>
  <p:clrMapOvr>
    <a:masterClrMapping/>
  </p:clrMapOvr>
</p:sld>
</file>

<file path=ppt/theme/theme1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44844-f7a8-43bf-8910-957b726a602c" xsi:nil="true"/>
    <lcf76f155ced4ddcb4097134ff3c332f xmlns="4d0b3d68-4fad-46c5-9a2a-dfda0907368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3836A8371FB84985A03C7977185216" ma:contentTypeVersion="13" ma:contentTypeDescription="Create a new document." ma:contentTypeScope="" ma:versionID="b7c033259ba5e2bf94499269151b0e05">
  <xsd:schema xmlns:xsd="http://www.w3.org/2001/XMLSchema" xmlns:xs="http://www.w3.org/2001/XMLSchema" xmlns:p="http://schemas.microsoft.com/office/2006/metadata/properties" xmlns:ns2="4d0b3d68-4fad-46c5-9a2a-dfda0907368f" xmlns:ns3="89b44844-f7a8-43bf-8910-957b726a602c" targetNamespace="http://schemas.microsoft.com/office/2006/metadata/properties" ma:root="true" ma:fieldsID="71176a9390e60bdf7c1d3fd85d86a83a" ns2:_="" ns3:_="">
    <xsd:import namespace="4d0b3d68-4fad-46c5-9a2a-dfda0907368f"/>
    <xsd:import namespace="89b44844-f7a8-43bf-8910-957b726a60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b3d68-4fad-46c5-9a2a-dfda09073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d8d7fc4-e056-491b-b14d-914997007d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4844-f7a8-43bf-8910-957b726a602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30de796-fe2a-4b50-8279-6784e9f37519}" ma:internalName="TaxCatchAll" ma:showField="CatchAllData" ma:web="89b44844-f7a8-43bf-8910-957b726a60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0B48BA-72AB-4EF7-9C1E-CB9B5EC6EA06}">
  <ds:schemaRefs>
    <ds:schemaRef ds:uri="http://purl.org/dc/dcmitype/"/>
    <ds:schemaRef ds:uri="http://purl.org/dc/elements/1.1/"/>
    <ds:schemaRef ds:uri="67b068b7-2e2b-4052-af03-84bdb19f149d"/>
    <ds:schemaRef ds:uri="f208d9d4-ab53-4bb8-846a-65b2416c60b1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89b44844-f7a8-43bf-8910-957b726a602c"/>
    <ds:schemaRef ds:uri="4d0b3d68-4fad-46c5-9a2a-dfda0907368f"/>
  </ds:schemaRefs>
</ds:datastoreItem>
</file>

<file path=customXml/itemProps2.xml><?xml version="1.0" encoding="utf-8"?>
<ds:datastoreItem xmlns:ds="http://schemas.openxmlformats.org/officeDocument/2006/customXml" ds:itemID="{88AEC6AB-CE33-429E-B163-16CEB4D8B2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0b3d68-4fad-46c5-9a2a-dfda0907368f"/>
    <ds:schemaRef ds:uri="89b44844-f7a8-43bf-8910-957b726a6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C998A0D-5E9F-4D11-9180-5FE0EADA48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 -OnScreen 4;3</Template>
  <TotalTime>5394</TotalTime>
  <Words>522</Words>
  <Application>Microsoft Office PowerPoint</Application>
  <PresentationFormat>On-screen Show (4:3)</PresentationFormat>
  <Paragraphs>96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</vt:lpstr>
      <vt:lpstr>Calibri</vt:lpstr>
      <vt:lpstr>Ebrima</vt:lpstr>
      <vt:lpstr>Symbol</vt:lpstr>
      <vt:lpstr>Text Slides</vt:lpstr>
      <vt:lpstr>Nairn Academy</vt:lpstr>
      <vt:lpstr>Recent Progress</vt:lpstr>
      <vt:lpstr>Project Stages - Briefing</vt:lpstr>
      <vt:lpstr>Project Stages - Design</vt:lpstr>
      <vt:lpstr>Project Stages – Construction/Occupation</vt:lpstr>
      <vt:lpstr>Future Updates</vt:lpstr>
      <vt:lpstr>Look Ahead/Next Steps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Foster</dc:creator>
  <cp:lastModifiedBy>Mairi Cowie (Digital Innovation)</cp:lastModifiedBy>
  <cp:revision>173</cp:revision>
  <cp:lastPrinted>2017-01-18T14:17:09Z</cp:lastPrinted>
  <dcterms:created xsi:type="dcterms:W3CDTF">2019-04-25T09:35:54Z</dcterms:created>
  <dcterms:modified xsi:type="dcterms:W3CDTF">2025-08-06T15:28:07Z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NewReviewCycle">
    <vt:lpwstr/>
  </property>
  <property fmtid="{D5CDD505-2E9C-101B-9397-08002B2CF9AE}" pid="7" name="ContentTypeId">
    <vt:lpwstr>0x0101009C3836A8371FB84985A03C7977185216</vt:lpwstr>
  </property>
  <property fmtid="{D5CDD505-2E9C-101B-9397-08002B2CF9AE}" pid="8" name="MediaServiceImageTags">
    <vt:lpwstr/>
  </property>
</Properties>
</file>