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handoutMasterIdLst>
    <p:handoutMasterId r:id="rId11"/>
  </p:handoutMasterIdLst>
  <p:sldIdLst>
    <p:sldId id="338" r:id="rId5"/>
    <p:sldId id="357" r:id="rId6"/>
    <p:sldId id="352" r:id="rId7"/>
    <p:sldId id="360" r:id="rId8"/>
    <p:sldId id="356" r:id="rId9"/>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35" autoAdjust="0"/>
    <p:restoredTop sz="94660"/>
  </p:normalViewPr>
  <p:slideViewPr>
    <p:cSldViewPr>
      <p:cViewPr varScale="1">
        <p:scale>
          <a:sx n="105" d="100"/>
          <a:sy n="105" d="100"/>
        </p:scale>
        <p:origin x="2076" y="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06/08/2025</a:t>
            </a:fld>
            <a:endParaRPr lang="en-GB"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06/08/2025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746379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331349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2171974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5</a:t>
            </a:fld>
            <a:endParaRPr lang="en-GB" dirty="0"/>
          </a:p>
        </p:txBody>
      </p:sp>
    </p:spTree>
    <p:extLst>
      <p:ext uri="{BB962C8B-B14F-4D97-AF65-F5344CB8AC3E}">
        <p14:creationId xmlns:p14="http://schemas.microsoft.com/office/powerpoint/2010/main" val="1346365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F2A0-3D16-46D4-90C4-6C5E52A15DA2}"/>
              </a:ext>
            </a:extLst>
          </p:cNvPr>
          <p:cNvSpPr>
            <a:spLocks noGrp="1"/>
          </p:cNvSpPr>
          <p:nvPr>
            <p:ph type="title"/>
          </p:nvPr>
        </p:nvSpPr>
        <p:spPr/>
        <p:txBody>
          <a:bodyPr/>
          <a:lstStyle/>
          <a:p>
            <a:r>
              <a:rPr lang="en-GB" sz="2400" dirty="0"/>
              <a:t>Nairn Academy</a:t>
            </a:r>
          </a:p>
        </p:txBody>
      </p:sp>
      <p:sp>
        <p:nvSpPr>
          <p:cNvPr id="3" name="Rectangle 2">
            <a:extLst>
              <a:ext uri="{FF2B5EF4-FFF2-40B4-BE49-F238E27FC236}">
                <a16:creationId xmlns:a16="http://schemas.microsoft.com/office/drawing/2014/main" id="{3B8D3A9A-D2C9-4446-8651-CDB5AD3C0EC8}"/>
              </a:ext>
            </a:extLst>
          </p:cNvPr>
          <p:cNvSpPr/>
          <p:nvPr/>
        </p:nvSpPr>
        <p:spPr>
          <a:xfrm>
            <a:off x="1979712" y="1916832"/>
            <a:ext cx="5256584" cy="4154984"/>
          </a:xfrm>
          <a:prstGeom prst="rect">
            <a:avLst/>
          </a:prstGeom>
        </p:spPr>
        <p:txBody>
          <a:bodyPr wrap="square">
            <a:spAutoFit/>
          </a:bodyPr>
          <a:lstStyle/>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Stakeholder Group Meeting No. 8</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Project Update</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a:solidFill>
                  <a:srgbClr val="492F92"/>
                </a:solidFill>
                <a:latin typeface="Ebrima" panose="02000000000000000000" pitchFamily="2" charset="0"/>
                <a:ea typeface="Ebrima" panose="02000000000000000000" pitchFamily="2" charset="0"/>
                <a:cs typeface="Ebrima" panose="02000000000000000000" pitchFamily="2" charset="0"/>
              </a:rPr>
              <a:t>7 </a:t>
            </a: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December 2023</a:t>
            </a: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Robert Campbell, Service Lead</a:t>
            </a: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Capital Planning &amp; Estate Strategy</a:t>
            </a:r>
          </a:p>
        </p:txBody>
      </p:sp>
    </p:spTree>
    <p:extLst>
      <p:ext uri="{BB962C8B-B14F-4D97-AF65-F5344CB8AC3E}">
        <p14:creationId xmlns:p14="http://schemas.microsoft.com/office/powerpoint/2010/main" val="125922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Progress Since Previous Meeting in June</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Council wrote to the Scottish Government in August to formally request that the occupation date in relation to the Learning Estate Investment Programme funding conditions is extended to the start of the new school session in August 2026. No response has been received to date, but receipt of the letter has been acknowledged.&#10;The public consultation event was held at Nairn Academy on 6th September. The feedback was generally positive, and no significant concerns were raised.&#10;The review of the Council’s capital programme was concluded in September. The 5-year programme includes an increased budget for the Nairn Academy project that is based on the revised timescales.&#10;The planning application has been lodged and is awaiting verification by Planning and uploading to the ePlanning portal. A link will be sent to Stakeholders once this is available."/>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12000" y="1260000"/>
            <a:ext cx="7920000" cy="4770537"/>
          </a:xfrm>
          <a:prstGeom prst="rect">
            <a:avLst/>
          </a:prstGeom>
        </p:spPr>
        <p:txBody>
          <a:bodyPr wrap="square" lIns="0" tIns="0" rIns="0" bIns="0">
            <a:spAutoFit/>
          </a:bodyPr>
          <a:lstStyle/>
          <a:p>
            <a:pPr marL="457200" indent="-457200">
              <a:spcAft>
                <a:spcPts val="12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The Council wrote to the Scottish Government in August to formally request that the occupation date in relation to the Learning Estate Investment Programme funding conditions is extended to the start of the new school session in August 2026. No response has been received to date, but receipt of the letter has been acknowledged.</a:t>
            </a:r>
          </a:p>
          <a:p>
            <a:pPr marL="457200" indent="-457200">
              <a:spcAft>
                <a:spcPts val="12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The public consultation event was held at Nairn Academy on 6</a:t>
            </a:r>
            <a:r>
              <a:rPr lang="en-GB" sz="2000" baseline="30000" dirty="0">
                <a:latin typeface="Calibri" panose="020F0502020204030204" pitchFamily="34" charset="0"/>
                <a:ea typeface="Calibri" panose="020F0502020204030204" pitchFamily="34" charset="0"/>
                <a:cs typeface="Calibri" panose="020F0502020204030204" pitchFamily="34" charset="0"/>
              </a:rPr>
              <a:t>th</a:t>
            </a:r>
            <a:r>
              <a:rPr lang="en-GB" sz="2000" dirty="0">
                <a:latin typeface="Calibri" panose="020F0502020204030204" pitchFamily="34" charset="0"/>
                <a:ea typeface="Calibri" panose="020F0502020204030204" pitchFamily="34" charset="0"/>
                <a:cs typeface="Calibri" panose="020F0502020204030204" pitchFamily="34" charset="0"/>
              </a:rPr>
              <a:t> September. The feedback was generally positive, and no significant concerns were raised.</a:t>
            </a:r>
          </a:p>
          <a:p>
            <a:pPr marL="457200" indent="-457200">
              <a:spcAft>
                <a:spcPts val="12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The review of the Council’s capital programme was concluded in September. The 5-year programme includes an increased budget for the Nairn Academy project that is based on the revised timescales.</a:t>
            </a:r>
          </a:p>
          <a:p>
            <a:pPr marL="457200" indent="-457200">
              <a:spcAft>
                <a:spcPts val="12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The planning application has been lodged and is awaiting verification by Planning and uploading to the ePlanning portal. A link will be sent to Stakeholders once this is available.</a:t>
            </a:r>
          </a:p>
        </p:txBody>
      </p:sp>
    </p:spTree>
    <p:extLst>
      <p:ext uri="{BB962C8B-B14F-4D97-AF65-F5344CB8AC3E}">
        <p14:creationId xmlns:p14="http://schemas.microsoft.com/office/powerpoint/2010/main" val="2361648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48272" y="400803"/>
            <a:ext cx="8136904" cy="507918"/>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Design Process</a:t>
            </a:r>
            <a:br>
              <a:rPr lang="en-GB" sz="2400" dirty="0"/>
            </a:b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table below summarises the Design Stages from the RIBA Plan of Work that all major projects follow.&#10;&#10;&#10;&#10;&#10;&#10;&#10;&#10;The project is at Design Stage 4 with the main activities being completion of the technical design and market testing of individual work packages. The key outcomes will be approval of the planning application and reaching financial close with the contractor to allow award of contract."/>
          <p:cNvSpPr>
            <a:spLocks noGrp="1"/>
          </p:cNvSpPr>
          <p:nvPr>
            <p:ph idx="4294967295"/>
          </p:nvPr>
        </p:nvSpPr>
        <p:spPr>
          <a:xfrm>
            <a:off x="0" y="119697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76000" y="1296000"/>
            <a:ext cx="8136904" cy="5155257"/>
          </a:xfrm>
          <a:prstGeom prst="rect">
            <a:avLst/>
          </a:prstGeom>
        </p:spPr>
        <p:txBody>
          <a:bodyPr wrap="square" lIns="0" tIns="0" rIns="0" bIns="0">
            <a:spAutoFit/>
          </a:bodyPr>
          <a:lstStyle/>
          <a:p>
            <a:pPr marL="324000" lvl="0" indent="-324000">
              <a:spcAft>
                <a:spcPts val="600"/>
              </a:spcAft>
              <a:buFont typeface="Arial" panose="020B0604020202020204" pitchFamily="34" charset="0"/>
              <a:buChar char="•"/>
            </a:pPr>
            <a:r>
              <a:rPr lang="en-GB" sz="2000" dirty="0">
                <a:latin typeface="Calibri" panose="020F0502020204030204" pitchFamily="34" charset="0"/>
                <a:ea typeface="Times New Roman" panose="02020603050405020304" pitchFamily="18" charset="0"/>
              </a:rPr>
              <a:t>The table below summarises the Design Stages from the RIBA Plan of Work that all major projects follow.</a:t>
            </a:r>
          </a:p>
          <a:p>
            <a:pPr marL="324000" lvl="0" indent="-324000">
              <a:spcAft>
                <a:spcPts val="600"/>
              </a:spcAft>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marL="324000" lvl="0" indent="-324000">
              <a:spcAft>
                <a:spcPts val="600"/>
              </a:spcAft>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marL="324000" lvl="0" indent="-324000">
              <a:spcAft>
                <a:spcPts val="600"/>
              </a:spcAft>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marL="324000" lvl="0" indent="-324000">
              <a:spcAft>
                <a:spcPts val="600"/>
              </a:spcAft>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marL="324000" lvl="0" indent="-324000">
              <a:spcAft>
                <a:spcPts val="600"/>
              </a:spcAft>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marL="324000" lvl="0" indent="-324000">
              <a:spcAft>
                <a:spcPts val="600"/>
              </a:spcAft>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marL="324000" lvl="0" indent="-324000">
              <a:spcAft>
                <a:spcPts val="600"/>
              </a:spcAft>
              <a:buFont typeface="Arial" panose="020B0604020202020204" pitchFamily="34" charset="0"/>
              <a:buChar char="•"/>
            </a:pPr>
            <a:endParaRPr lang="en-GB" sz="3200" dirty="0">
              <a:latin typeface="Calibri" panose="020F0502020204030204" pitchFamily="34" charset="0"/>
              <a:ea typeface="Times New Roman" panose="02020603050405020304" pitchFamily="18" charset="0"/>
            </a:endParaRPr>
          </a:p>
          <a:p>
            <a:pPr marL="324000" lvl="0" indent="-324000">
              <a:spcAft>
                <a:spcPts val="600"/>
              </a:spcAft>
              <a:buFont typeface="Arial" panose="020B0604020202020204" pitchFamily="34" charset="0"/>
              <a:buChar char="•"/>
            </a:pPr>
            <a:r>
              <a:rPr lang="en-GB" sz="2000" dirty="0">
                <a:latin typeface="Calibri" panose="020F0502020204030204" pitchFamily="34" charset="0"/>
                <a:ea typeface="Times New Roman" panose="02020603050405020304" pitchFamily="18" charset="0"/>
              </a:rPr>
              <a:t>The project is at Design Stage 4 with the main activities being completion of the technical design and market testing of individual work packages. The key outcomes will be approval of the planning application and reaching financial close with the contractor to allow award of contract.</a:t>
            </a:r>
          </a:p>
          <a:p>
            <a:pPr marL="324000" lvl="0" indent="-324000">
              <a:spcAft>
                <a:spcPts val="600"/>
              </a:spcAft>
              <a:buFont typeface="Arial" panose="020B0604020202020204" pitchFamily="34" charset="0"/>
              <a:buChar char="•"/>
            </a:pPr>
            <a:endParaRPr lang="en-GB" dirty="0">
              <a:latin typeface="Calibri" panose="020F0502020204030204" pitchFamily="34" charset="0"/>
              <a:ea typeface="Calibri" panose="020F0502020204030204" pitchFamily="34" charset="0"/>
            </a:endParaRPr>
          </a:p>
        </p:txBody>
      </p:sp>
      <p:pic>
        <p:nvPicPr>
          <p:cNvPr id="7" name="Picture 6" descr="0 - Strategic Definition&#10;1 - Preperation and Brief&#10;2 - Concept Design&#10;3 - Spatial Coordination&#10;4 - Technical Design&#10;5 - Manufacturing and Construction&#10;6 - Handover&#10;7 - Use">
            <a:extLst>
              <a:ext uri="{FF2B5EF4-FFF2-40B4-BE49-F238E27FC236}">
                <a16:creationId xmlns:a16="http://schemas.microsoft.com/office/drawing/2014/main" id="{2282357C-4F05-44AC-A63C-DCC3D58D1F56}"/>
              </a:ext>
            </a:extLst>
          </p:cNvPr>
          <p:cNvPicPr>
            <a:picLocks noChangeAspect="1"/>
          </p:cNvPicPr>
          <p:nvPr/>
        </p:nvPicPr>
        <p:blipFill rotWithShape="1">
          <a:blip r:embed="rId3"/>
          <a:srcRect t="9949" b="10396"/>
          <a:stretch/>
        </p:blipFill>
        <p:spPr>
          <a:xfrm>
            <a:off x="1619143" y="1988840"/>
            <a:ext cx="5905714" cy="2662752"/>
          </a:xfrm>
          <a:prstGeom prst="rect">
            <a:avLst/>
          </a:prstGeom>
        </p:spPr>
      </p:pic>
    </p:spTree>
    <p:extLst>
      <p:ext uri="{BB962C8B-B14F-4D97-AF65-F5344CB8AC3E}">
        <p14:creationId xmlns:p14="http://schemas.microsoft.com/office/powerpoint/2010/main" val="1211430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Key Risks/Mitigations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Cost: Market conditions (e.g., inflationary factors and availability of sub-contractors) continue to potentially impact on the cost of some work packages. Additional time was taken at the end of Stage 3 and start of Stage 4 to address some of the key issues.&#10;Programme: Although the planning application was submitted later than previously advised, this was not on the critical path of the overall programme. We will continue to liaise with colleagues in Planning to identify and resolve any potential issues as soon as possible.&#10;Start on Site: Consideration is being given to an “enabling works” contract that would allow a start on site on the programmed date but prior to the final agreement of the overall contract amount if this cannot be achieved for any reason."/>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12000" y="1260000"/>
            <a:ext cx="7920000" cy="4001095"/>
          </a:xfrm>
          <a:prstGeom prst="rect">
            <a:avLst/>
          </a:prstGeom>
        </p:spPr>
        <p:txBody>
          <a:bodyPr wrap="square" lIns="0" tIns="0" rIns="0" bIns="0">
            <a:spAutoFit/>
          </a:bodyPr>
          <a:lstStyle/>
          <a:p>
            <a:pPr marL="457200" indent="-457200">
              <a:spcAft>
                <a:spcPts val="1200"/>
              </a:spcAft>
              <a:buFont typeface="+mj-lt"/>
              <a:buAutoNum type="arabicPeriod"/>
            </a:pPr>
            <a:r>
              <a:rPr lang="en-GB" sz="2000" b="1" dirty="0">
                <a:latin typeface="Calibri" panose="020F0502020204030204" pitchFamily="34" charset="0"/>
                <a:ea typeface="Calibri" panose="020F0502020204030204" pitchFamily="34" charset="0"/>
                <a:cs typeface="Calibri" panose="020F0502020204030204" pitchFamily="34" charset="0"/>
              </a:rPr>
              <a:t>Cost: </a:t>
            </a:r>
            <a:r>
              <a:rPr lang="en-GB" sz="2000" dirty="0">
                <a:latin typeface="Calibri" panose="020F0502020204030204" pitchFamily="34" charset="0"/>
                <a:ea typeface="Calibri" panose="020F0502020204030204" pitchFamily="34" charset="0"/>
                <a:cs typeface="Calibri" panose="020F0502020204030204" pitchFamily="34" charset="0"/>
              </a:rPr>
              <a:t>Market conditions (e.g., inflationary factors and availability of sub-contractors) continue to potentially impact on the cost of some work packages. Additional time was taken at the end of Stage 3 and start of Stage 4 to address some of the key issues.</a:t>
            </a:r>
          </a:p>
          <a:p>
            <a:pPr marL="457200" indent="-457200">
              <a:spcAft>
                <a:spcPts val="1200"/>
              </a:spcAft>
              <a:buFont typeface="+mj-lt"/>
              <a:buAutoNum type="arabicPeriod"/>
            </a:pPr>
            <a:r>
              <a:rPr lang="en-GB" sz="2000" b="1" dirty="0">
                <a:latin typeface="Calibri" panose="020F0502020204030204" pitchFamily="34" charset="0"/>
                <a:ea typeface="Calibri" panose="020F0502020204030204" pitchFamily="34" charset="0"/>
                <a:cs typeface="Calibri" panose="020F0502020204030204" pitchFamily="34" charset="0"/>
              </a:rPr>
              <a:t>Programme: </a:t>
            </a:r>
            <a:r>
              <a:rPr lang="en-GB" sz="2000" dirty="0">
                <a:latin typeface="Calibri" panose="020F0502020204030204" pitchFamily="34" charset="0"/>
                <a:ea typeface="Calibri" panose="020F0502020204030204" pitchFamily="34" charset="0"/>
                <a:cs typeface="Calibri" panose="020F0502020204030204" pitchFamily="34" charset="0"/>
              </a:rPr>
              <a:t>Although the planning application was submitted later than previously advised, this was not on the critical path of the overall programme. We will continue to liaise with colleagues in Planning to identify and resolve any potential issues as soon as possible.</a:t>
            </a:r>
          </a:p>
          <a:p>
            <a:pPr marL="457200" indent="-457200">
              <a:spcAft>
                <a:spcPts val="1200"/>
              </a:spcAft>
              <a:buFont typeface="+mj-lt"/>
              <a:buAutoNum type="arabicPeriod"/>
            </a:pPr>
            <a:r>
              <a:rPr lang="en-GB" sz="2000" b="1" dirty="0">
                <a:latin typeface="Calibri" panose="020F0502020204030204" pitchFamily="34" charset="0"/>
                <a:ea typeface="Calibri" panose="020F0502020204030204" pitchFamily="34" charset="0"/>
                <a:cs typeface="Calibri" panose="020F0502020204030204" pitchFamily="34" charset="0"/>
              </a:rPr>
              <a:t>Start on Site: </a:t>
            </a:r>
            <a:r>
              <a:rPr lang="en-GB" sz="2000" dirty="0">
                <a:latin typeface="Calibri" panose="020F0502020204030204" pitchFamily="34" charset="0"/>
                <a:ea typeface="Calibri" panose="020F0502020204030204" pitchFamily="34" charset="0"/>
                <a:cs typeface="Calibri" panose="020F0502020204030204" pitchFamily="34" charset="0"/>
              </a:rPr>
              <a:t>Consideration is being given to an “enabling works” contract that would allow a start on site on the programmed date but prior to the final agreement of the overall contract amount if this cannot be achieved for any reason.</a:t>
            </a:r>
          </a:p>
        </p:txBody>
      </p:sp>
    </p:spTree>
    <p:extLst>
      <p:ext uri="{BB962C8B-B14F-4D97-AF65-F5344CB8AC3E}">
        <p14:creationId xmlns:p14="http://schemas.microsoft.com/office/powerpoint/2010/main" val="2798762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Next Steps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p:cNvSpPr>
            <a:spLocks noGrp="1"/>
          </p:cNvSpPr>
          <p:nvPr>
            <p:ph idx="4294967295"/>
          </p:nvPr>
        </p:nvSpPr>
        <p:spPr>
          <a:xfrm>
            <a:off x="539552" y="1200984"/>
            <a:ext cx="7632000" cy="5400000"/>
          </a:xfrm>
          <a:prstGeom prst="rect">
            <a:avLst/>
          </a:prstGeom>
        </p:spPr>
        <p:txBody>
          <a:bodyPr/>
          <a:lstStyle/>
          <a:p>
            <a:pPr marL="457200" indent="-457200">
              <a:spcBef>
                <a:spcPts val="0"/>
              </a:spcBef>
              <a:spcAft>
                <a:spcPts val="1200"/>
              </a:spcAft>
              <a:buFont typeface="+mj-lt"/>
              <a:buAutoNum type="arabicPeriod"/>
            </a:pPr>
            <a:r>
              <a:rPr lang="en-GB" sz="2000" dirty="0"/>
              <a:t>Continue to progress Design Stage 4 and the market testing of individual work packages.</a:t>
            </a:r>
          </a:p>
          <a:p>
            <a:pPr marL="457200" indent="-457200">
              <a:spcBef>
                <a:spcPts val="0"/>
              </a:spcBef>
              <a:spcAft>
                <a:spcPts val="1200"/>
              </a:spcAft>
              <a:buFont typeface="+mj-lt"/>
              <a:buAutoNum type="arabicPeriod"/>
            </a:pPr>
            <a:r>
              <a:rPr lang="en-GB" sz="2000" dirty="0"/>
              <a:t>Continue to work with Academy staff on the internal layouts, equipment and furniture requirements, and the external areas.</a:t>
            </a:r>
          </a:p>
          <a:p>
            <a:pPr marL="457200" indent="-457200">
              <a:spcBef>
                <a:spcPts val="0"/>
              </a:spcBef>
              <a:spcAft>
                <a:spcPts val="1200"/>
              </a:spcAft>
              <a:buFont typeface="+mj-lt"/>
              <a:buAutoNum type="arabicPeriod"/>
            </a:pPr>
            <a:r>
              <a:rPr lang="en-GB" sz="2000" dirty="0"/>
              <a:t>Continue to liaise with colleagues in Planning and Building Control.</a:t>
            </a:r>
          </a:p>
          <a:p>
            <a:pPr marL="457200" indent="-457200">
              <a:spcBef>
                <a:spcPts val="0"/>
              </a:spcBef>
              <a:spcAft>
                <a:spcPts val="1200"/>
              </a:spcAft>
              <a:buFont typeface="+mj-lt"/>
              <a:buAutoNum type="arabicPeriod"/>
            </a:pPr>
            <a:r>
              <a:rPr lang="en-GB" sz="2000" dirty="0"/>
              <a:t>Develop options for use of existing building footprint and any residual areas; Academy staff and Ward Members initially then other interested parties.</a:t>
            </a:r>
          </a:p>
          <a:p>
            <a:pPr marL="457200" indent="-457200">
              <a:spcBef>
                <a:spcPts val="0"/>
              </a:spcBef>
              <a:spcAft>
                <a:spcPts val="1200"/>
              </a:spcAft>
              <a:buFont typeface="+mj-lt"/>
              <a:buAutoNum type="arabicPeriod"/>
            </a:pPr>
            <a:r>
              <a:rPr lang="en-GB" sz="2000" dirty="0"/>
              <a:t>Nairn Library – the potential relocation of the Library to the new building has still to be considered by Members.</a:t>
            </a:r>
          </a:p>
        </p:txBody>
      </p:sp>
      <p:sp>
        <p:nvSpPr>
          <p:cNvPr id="4" name="Rectangle 3" descr="Continue to progress Design Stage 4 and the market testing of individual work packages.&#10;Continue to work with Academy staff on the internal layouts, equipment and furniture requirements, and the external areas.&#10;Continue to liaise with colleagues in Planning and Building Control.&#10;Develop options for use of existing building footprint and any residual areas; Academy staff and Ward Members initially then other interested parties.&#10;Nairn Library – the potential relocation of the Library to the new building has still to be considered by Members.">
            <a:extLst>
              <a:ext uri="{FF2B5EF4-FFF2-40B4-BE49-F238E27FC236}">
                <a16:creationId xmlns:a16="http://schemas.microsoft.com/office/drawing/2014/main" id="{2A00C6A9-5C82-48DB-8B9A-C03E0CEE91F8}"/>
              </a:ext>
            </a:extLst>
          </p:cNvPr>
          <p:cNvSpPr/>
          <p:nvPr/>
        </p:nvSpPr>
        <p:spPr>
          <a:xfrm>
            <a:off x="648000" y="1296000"/>
            <a:ext cx="7920000" cy="692497"/>
          </a:xfrm>
          <a:prstGeom prst="rect">
            <a:avLst/>
          </a:prstGeom>
        </p:spPr>
        <p:txBody>
          <a:bodyPr wrap="square" lIns="0" tIns="0" rIns="0" bIns="0">
            <a:spAutoFit/>
          </a:bodyPr>
          <a:lstStyle/>
          <a:p>
            <a:pPr marL="360000" indent="-360000">
              <a:spcAft>
                <a:spcPts val="600"/>
              </a:spcAft>
              <a:buFont typeface="+mj-lt"/>
              <a:buAutoNum type="arabicPeriod"/>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63860925"/>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9b44844-f7a8-43bf-8910-957b726a602c" xsi:nil="true"/>
    <lcf76f155ced4ddcb4097134ff3c332f xmlns="4d0b3d68-4fad-46c5-9a2a-dfda0907368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C3836A8371FB84985A03C7977185216" ma:contentTypeVersion="13" ma:contentTypeDescription="Create a new document." ma:contentTypeScope="" ma:versionID="b7c033259ba5e2bf94499269151b0e05">
  <xsd:schema xmlns:xsd="http://www.w3.org/2001/XMLSchema" xmlns:xs="http://www.w3.org/2001/XMLSchema" xmlns:p="http://schemas.microsoft.com/office/2006/metadata/properties" xmlns:ns2="4d0b3d68-4fad-46c5-9a2a-dfda0907368f" xmlns:ns3="89b44844-f7a8-43bf-8910-957b726a602c" targetNamespace="http://schemas.microsoft.com/office/2006/metadata/properties" ma:root="true" ma:fieldsID="71176a9390e60bdf7c1d3fd85d86a83a" ns2:_="" ns3:_="">
    <xsd:import namespace="4d0b3d68-4fad-46c5-9a2a-dfda0907368f"/>
    <xsd:import namespace="89b44844-f7a8-43bf-8910-957b726a602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0b3d68-4fad-46c5-9a2a-dfda09073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d8d7fc4-e056-491b-b14d-914997007d2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b44844-f7a8-43bf-8910-957b726a602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30de796-fe2a-4b50-8279-6784e9f37519}" ma:internalName="TaxCatchAll" ma:showField="CatchAllData" ma:web="89b44844-f7a8-43bf-8910-957b726a60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0B48BA-72AB-4EF7-9C1E-CB9B5EC6EA06}">
  <ds:schemaRefs>
    <ds:schemaRef ds:uri="f208d9d4-ab53-4bb8-846a-65b2416c60b1"/>
    <ds:schemaRef ds:uri="67b068b7-2e2b-4052-af03-84bdb19f149d"/>
    <ds:schemaRef ds:uri="http://schemas.microsoft.com/office/infopath/2007/PartnerControls"/>
    <ds:schemaRef ds:uri="http://schemas.microsoft.com/office/2006/metadata/properties"/>
    <ds:schemaRef ds:uri="http://schemas.microsoft.com/office/2006/documentManagement/types"/>
    <ds:schemaRef ds:uri="http://www.w3.org/XML/1998/namespace"/>
    <ds:schemaRef ds:uri="http://purl.org/dc/dcmitype/"/>
    <ds:schemaRef ds:uri="http://purl.org/dc/elements/1.1/"/>
    <ds:schemaRef ds:uri="http://schemas.openxmlformats.org/package/2006/metadata/core-properties"/>
    <ds:schemaRef ds:uri="http://purl.org/dc/terms/"/>
    <ds:schemaRef ds:uri="31b2461b-3a4d-4fd4-a2e5-3f2f28f534f3"/>
    <ds:schemaRef ds:uri="89b44844-f7a8-43bf-8910-957b726a602c"/>
    <ds:schemaRef ds:uri="4d0b3d68-4fad-46c5-9a2a-dfda0907368f"/>
  </ds:schemaRefs>
</ds:datastoreItem>
</file>

<file path=customXml/itemProps2.xml><?xml version="1.0" encoding="utf-8"?>
<ds:datastoreItem xmlns:ds="http://schemas.openxmlformats.org/officeDocument/2006/customXml" ds:itemID="{BC998A0D-5E9F-4D11-9180-5FE0EADA483E}">
  <ds:schemaRefs>
    <ds:schemaRef ds:uri="http://schemas.microsoft.com/sharepoint/v3/contenttype/forms"/>
  </ds:schemaRefs>
</ds:datastoreItem>
</file>

<file path=customXml/itemProps3.xml><?xml version="1.0" encoding="utf-8"?>
<ds:datastoreItem xmlns:ds="http://schemas.openxmlformats.org/officeDocument/2006/customXml" ds:itemID="{1D50D7E8-ACB2-4E19-96A6-AEFBAA07EC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0b3d68-4fad-46c5-9a2a-dfda0907368f"/>
    <ds:schemaRef ds:uri="89b44844-f7a8-43bf-8910-957b726a6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HC Corporate Template -OnScreen 4;3</Template>
  <TotalTime>7270</TotalTime>
  <Words>522</Words>
  <Application>Microsoft Office PowerPoint</Application>
  <PresentationFormat>On-screen Show (4:3)</PresentationFormat>
  <Paragraphs>47</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vt:lpstr>
      <vt:lpstr>Calibri</vt:lpstr>
      <vt:lpstr>Ebrima</vt:lpstr>
      <vt:lpstr>Text Slides</vt:lpstr>
      <vt:lpstr>Nairn Academy</vt:lpstr>
      <vt:lpstr>Progress Since Previous Meeting in June</vt:lpstr>
      <vt:lpstr>Design Process </vt:lpstr>
      <vt:lpstr>Key Risks/Mitigations</vt:lpstr>
      <vt:lpstr>Next Steps</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Foster</dc:creator>
  <cp:lastModifiedBy>Mairi Cowie (Digital Innovation)</cp:lastModifiedBy>
  <cp:revision>252</cp:revision>
  <cp:lastPrinted>2017-01-18T14:17:09Z</cp:lastPrinted>
  <dcterms:created xsi:type="dcterms:W3CDTF">2019-04-25T09:35:54Z</dcterms:created>
  <dcterms:modified xsi:type="dcterms:W3CDTF">2025-08-06T15:25:24Z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NewReviewCycle">
    <vt:lpwstr/>
  </property>
  <property fmtid="{D5CDD505-2E9C-101B-9397-08002B2CF9AE}" pid="7" name="ContentTypeId">
    <vt:lpwstr>0x0101009C3836A8371FB84985A03C7977185216</vt:lpwstr>
  </property>
  <property fmtid="{D5CDD505-2E9C-101B-9397-08002B2CF9AE}" pid="8" name="MediaServiceImageTags">
    <vt:lpwstr/>
  </property>
</Properties>
</file>