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handoutMasterIdLst>
    <p:handoutMasterId r:id="rId11"/>
  </p:handoutMasterIdLst>
  <p:sldIdLst>
    <p:sldId id="338" r:id="rId5"/>
    <p:sldId id="349" r:id="rId6"/>
    <p:sldId id="352" r:id="rId7"/>
    <p:sldId id="354" r:id="rId8"/>
    <p:sldId id="356" r:id="rId9"/>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5" autoAdjust="0"/>
    <p:restoredTop sz="94660"/>
  </p:normalViewPr>
  <p:slideViewPr>
    <p:cSldViewPr>
      <p:cViewPr varScale="1">
        <p:scale>
          <a:sx n="105" d="100"/>
          <a:sy n="105" d="100"/>
        </p:scale>
        <p:origin x="20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08/08/2025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08/08/2025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2680553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2272557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3469459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2017045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Dunvegan Primary School</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8</a:t>
            </a:r>
            <a:r>
              <a:rPr lang="en-GB" sz="2400" b="1" baseline="30000" dirty="0">
                <a:solidFill>
                  <a:srgbClr val="492F92"/>
                </a:solidFill>
                <a:latin typeface="Ebrima" panose="02000000000000000000" pitchFamily="2" charset="0"/>
                <a:ea typeface="Ebrima" panose="02000000000000000000" pitchFamily="2" charset="0"/>
                <a:cs typeface="Ebrima" panose="02000000000000000000" pitchFamily="2" charset="0"/>
              </a:rPr>
              <a:t>th</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 June 2022</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endParaRPr lang="en-GB" dirty="0"/>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Update on Recent Progress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Planning in principle for the overall masterplan (primary school, housing, community playing field and associated infrastructure) was approved by the North Planning Applications Committee on 26th April.&#10;The full planning application for the housing scheme and the shared access road was approved at the same meeting.&#10;Design Stage 2 for the new primary school has been completed and work is about to commence on Stage 3.&#10;Work is ongoing on the acquisition of land in conjunction with the legal representatives of the landowner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3385542"/>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Planning in principle for the overall masterplan (primary school, housing, community playing field and associated infrastructure) was approved by the North Planning Applications Committee on 26</a:t>
            </a:r>
            <a:r>
              <a:rPr lang="en-GB" sz="2000" baseline="30000" dirty="0">
                <a:latin typeface="Calibri" panose="020F0502020204030204" pitchFamily="34" charset="0"/>
                <a:ea typeface="Calibri" panose="020F0502020204030204" pitchFamily="34" charset="0"/>
              </a:rPr>
              <a:t>th</a:t>
            </a:r>
            <a:r>
              <a:rPr lang="en-GB" sz="2000" dirty="0">
                <a:latin typeface="Calibri" panose="020F0502020204030204" pitchFamily="34" charset="0"/>
                <a:ea typeface="Calibri" panose="020F0502020204030204" pitchFamily="34" charset="0"/>
              </a:rPr>
              <a:t> April.</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full planning application for the housing scheme and the shared access road was approved at the same meeting.</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Design Stage 2 for the new primary school has been completed and work is about to commence on Stage 3.</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Work is ongoing on the acquisition of land in conjunction with the legal representatives of the landowners.</a:t>
            </a:r>
          </a:p>
        </p:txBody>
      </p:sp>
    </p:spTree>
    <p:extLst>
      <p:ext uri="{BB962C8B-B14F-4D97-AF65-F5344CB8AC3E}">
        <p14:creationId xmlns:p14="http://schemas.microsoft.com/office/powerpoint/2010/main" val="134844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Update – Slide 1</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Enabling Works&#10;There is a range of factors currently affecting the delivery of construction projects, including the availability of some materials such as bitumen.&#10;In light of this, it is proposed that the enabling works will be carried out in 2023; it is estimated that this will take 12 weeks and overlap with the school summer holiday period.&#10;The legal and crofting issues will require to be resolved before work can commence.&#10;Although it was intended to carry out the work this year if possible, there will be economies of scale from running concurrently with other elements of the development, and it does not impact on any of these timescales.&#10;&#10; Housing Development&#10;Construction work is programmed to start in April 2023 and take up to 18 months to complete, depending on the phasing of the housing development."/>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6078587"/>
          </a:xfrm>
          <a:prstGeom prst="rect">
            <a:avLst/>
          </a:prstGeom>
        </p:spPr>
        <p:txBody>
          <a:bodyPr wrap="square" lIns="0" tIns="0" rIns="0" bIns="0">
            <a:spAutoFit/>
          </a:bodyPr>
          <a:lstStyle/>
          <a:p>
            <a:pPr>
              <a:spcAft>
                <a:spcPts val="600"/>
              </a:spcAft>
            </a:pPr>
            <a:r>
              <a:rPr lang="en-GB" sz="2000" b="1" dirty="0">
                <a:latin typeface="Calibri" panose="020F0502020204030204" pitchFamily="34" charset="0"/>
                <a:ea typeface="Calibri" panose="020F0502020204030204" pitchFamily="34" charset="0"/>
              </a:rPr>
              <a:t>      </a:t>
            </a:r>
            <a:r>
              <a:rPr lang="en-GB" sz="2000" b="1" u="sng" dirty="0">
                <a:latin typeface="Calibri" panose="020F0502020204030204" pitchFamily="34" charset="0"/>
                <a:ea typeface="Calibri" panose="020F0502020204030204" pitchFamily="34" charset="0"/>
              </a:rPr>
              <a:t>Enabling Works</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There is a range of factors currently affecting the delivery of construction projects, including the availability of some materials such as bitumen.</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In light of this, it is proposed that the enabling works will be carried out in 2023; it is estimated that this will take 12 weeks and overlap with the school summer holiday period.</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legal and crofting issues will require to be resolved before work can commence.</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Although it was intended to carry out the work this year if possible, there will be economies of scale from running concurrently with other elements of the development, and it does not impact on any of these timescales.</a:t>
            </a:r>
          </a:p>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a:spcAft>
                <a:spcPts val="600"/>
              </a:spcAft>
            </a:pPr>
            <a:r>
              <a:rPr lang="en-GB" sz="2000" b="1" dirty="0">
                <a:latin typeface="Calibri" panose="020F0502020204030204" pitchFamily="34" charset="0"/>
                <a:ea typeface="Calibri" panose="020F0502020204030204" pitchFamily="34" charset="0"/>
              </a:rPr>
              <a:t>      </a:t>
            </a:r>
            <a:r>
              <a:rPr lang="en-GB" sz="2000" b="1" u="sng" dirty="0">
                <a:latin typeface="Calibri" panose="020F0502020204030204" pitchFamily="34" charset="0"/>
                <a:ea typeface="Calibri" panose="020F0502020204030204" pitchFamily="34" charset="0"/>
              </a:rPr>
              <a:t>Housing Development</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Construction work is programmed to start in April 2023 and take up to      18 months to complete, depending on the phasing of the housing development</a:t>
            </a:r>
            <a:r>
              <a:rPr lang="en-GB" sz="2000" b="1" dirty="0">
                <a:latin typeface="Calibri" panose="020F0502020204030204" pitchFamily="34" charset="0"/>
                <a:ea typeface="Calibri" panose="020F0502020204030204" pitchFamily="34" charset="0"/>
              </a:rPr>
              <a:t>.</a:t>
            </a:r>
          </a:p>
          <a:p>
            <a:pPr marL="342900" indent="-342900">
              <a:spcAft>
                <a:spcPts val="600"/>
              </a:spcAft>
              <a:buFont typeface="Arial" panose="020B0604020202020204" pitchFamily="34" charset="0"/>
              <a:buChar char="•"/>
            </a:pPr>
            <a:endParaRPr lang="en-GB" sz="2000" b="1"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53143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Update – Slide 2</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Primary School&#10;The programme for the primary school shows a planning application being submitted in January 2023. It is proposed that this would also include the community playing field.&#10;This is based on construction work starting on the school building in August 2023 with completion by October 2024.&#10;The demolition of the existing buildings and remaining site works would commence thereafter and be complete by March 2025.&#10;&#10;Community Playing Field&#10;The timescale for this will be dependent on securing external funding.&#10;Again, there would be economies of scale from the work being carried out concurrently with other elements of the overall development.&#10;The Council remains committed to supporting the football club in their funding applications to bodies such as Sportscotland."/>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5078313"/>
          </a:xfrm>
          <a:prstGeom prst="rect">
            <a:avLst/>
          </a:prstGeom>
        </p:spPr>
        <p:txBody>
          <a:bodyPr wrap="square" lIns="0" tIns="0" rIns="0" bIns="0">
            <a:spAutoFit/>
          </a:bodyPr>
          <a:lstStyle/>
          <a:p>
            <a:pPr>
              <a:spcAft>
                <a:spcPts val="600"/>
              </a:spcAft>
            </a:pPr>
            <a:r>
              <a:rPr lang="en-GB" sz="2000" b="1" dirty="0">
                <a:latin typeface="Calibri" panose="020F0502020204030204" pitchFamily="34" charset="0"/>
                <a:ea typeface="Calibri" panose="020F0502020204030204" pitchFamily="34" charset="0"/>
              </a:rPr>
              <a:t>      </a:t>
            </a:r>
            <a:r>
              <a:rPr lang="en-GB" sz="2000" b="1" u="sng" dirty="0">
                <a:latin typeface="Calibri" panose="020F0502020204030204" pitchFamily="34" charset="0"/>
                <a:ea typeface="Calibri" panose="020F0502020204030204" pitchFamily="34" charset="0"/>
              </a:rPr>
              <a:t>Primary School</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programme for the primary school shows a planning application being submitted in January 2023. It is proposed that this would also include the community playing field.</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This is based on construction work starting on the school building in August 2023 with completion by October 2024.</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demolition of the existing buildings and remaining site works would commence thereafter and be complete by March 2025.</a:t>
            </a:r>
          </a:p>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a:spcAft>
                <a:spcPts val="600"/>
              </a:spcAft>
            </a:pPr>
            <a:r>
              <a:rPr lang="en-GB" sz="2000" b="1" dirty="0">
                <a:latin typeface="Calibri" panose="020F0502020204030204" pitchFamily="34" charset="0"/>
                <a:ea typeface="Calibri" panose="020F0502020204030204" pitchFamily="34" charset="0"/>
              </a:rPr>
              <a:t>      </a:t>
            </a:r>
            <a:r>
              <a:rPr lang="en-GB" sz="2000" b="1" u="sng" dirty="0">
                <a:latin typeface="Calibri" panose="020F0502020204030204" pitchFamily="34" charset="0"/>
                <a:ea typeface="Calibri" panose="020F0502020204030204" pitchFamily="34" charset="0"/>
              </a:rPr>
              <a:t>Community Playing Field</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timescale for this will be dependent on securing external funding.</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Again, there would be economies of scale from the work being carried out concurrently with other elements of the overall development.</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Council remains committed to supporting the football club in their funding applications to bodies such as Sportscotland.</a:t>
            </a:r>
          </a:p>
        </p:txBody>
      </p:sp>
    </p:spTree>
    <p:extLst>
      <p:ext uri="{BB962C8B-B14F-4D97-AF65-F5344CB8AC3E}">
        <p14:creationId xmlns:p14="http://schemas.microsoft.com/office/powerpoint/2010/main" val="1532174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Next Steps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Continue with work on the legal and crofting matters to ensure that these are concluded in time. &#10;Continue to liaise with colleagues in Planning and Roads on the conditions attached to the recent planning approvals.&#10;Continue to develop the Stage 3 design for the Primary School and work with user groups over the rest of this year to allow a planning application to be lodged in January.&#10;Continue to work with the football club and explore external funding opportunitie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3770263"/>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Continue with work on the legal and crofting matters to ensure that these are concluded in time. </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Continue to liaise with colleagues in Planning and Roads on the conditions attached to the recent planning approvals.</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Continue to develop the Stage 3 design for the Primary School and work with user groups over the rest of this year to allow a planning application to be lodged in January.</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Continue to work with the football club and explore external funding opportunities.</a:t>
            </a: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63777441"/>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31b2461b-3a4d-4fd4-a2e5-3f2f28f534f3"/>
    <ds:schemaRef ds:uri="89b44844-f7a8-43bf-8910-957b726a602c"/>
    <ds:schemaRef ds:uri="4d0b3d68-4fad-46c5-9a2a-dfda0907368f"/>
  </ds:schemaRefs>
</ds:datastoreItem>
</file>

<file path=customXml/itemProps2.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3.xml><?xml version="1.0" encoding="utf-8"?>
<ds:datastoreItem xmlns:ds="http://schemas.openxmlformats.org/officeDocument/2006/customXml" ds:itemID="{234ADAA7-B0F7-47D7-9343-AF5B47540D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6626</TotalTime>
  <Words>521</Words>
  <Application>Microsoft Office PowerPoint</Application>
  <PresentationFormat>On-screen Show (4:3)</PresentationFormat>
  <Paragraphs>53</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vt:lpstr>
      <vt:lpstr>Calibri</vt:lpstr>
      <vt:lpstr>Ebrima</vt:lpstr>
      <vt:lpstr>Text Slides</vt:lpstr>
      <vt:lpstr>Dunvegan Primary School</vt:lpstr>
      <vt:lpstr>Update on Recent Progress</vt:lpstr>
      <vt:lpstr>Update – Slide 1</vt:lpstr>
      <vt:lpstr>Update – Slide 2</vt:lpstr>
      <vt:lpstr>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244</cp:revision>
  <cp:lastPrinted>2017-01-18T14:17:09Z</cp:lastPrinted>
  <dcterms:created xsi:type="dcterms:W3CDTF">2019-04-25T09:35:54Z</dcterms:created>
  <dcterms:modified xsi:type="dcterms:W3CDTF">2025-08-08T15:14:39Z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