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0"/>
  </p:notesMasterIdLst>
  <p:handoutMasterIdLst>
    <p:handoutMasterId r:id="rId11"/>
  </p:handoutMasterIdLst>
  <p:sldIdLst>
    <p:sldId id="338" r:id="rId5"/>
    <p:sldId id="349" r:id="rId6"/>
    <p:sldId id="352" r:id="rId7"/>
    <p:sldId id="354" r:id="rId8"/>
    <p:sldId id="356" r:id="rId9"/>
  </p:sldIdLst>
  <p:sldSz cx="9144000" cy="6858000" type="screen4x3"/>
  <p:notesSz cx="6810375" cy="99425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2F92"/>
    <a:srgbClr val="2F7C3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735" autoAdjust="0"/>
    <p:restoredTop sz="94660"/>
  </p:normalViewPr>
  <p:slideViewPr>
    <p:cSldViewPr>
      <p:cViewPr varScale="1">
        <p:scale>
          <a:sx n="105" d="100"/>
          <a:sy n="105" d="100"/>
        </p:scale>
        <p:origin x="207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7126"/>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57636" y="0"/>
            <a:ext cx="2951163" cy="497126"/>
          </a:xfrm>
          <a:prstGeom prst="rect">
            <a:avLst/>
          </a:prstGeom>
        </p:spPr>
        <p:txBody>
          <a:bodyPr vert="horz" lIns="91440" tIns="45720" rIns="91440" bIns="45720" rtlCol="0"/>
          <a:lstStyle>
            <a:lvl1pPr algn="r">
              <a:defRPr sz="1200"/>
            </a:lvl1pPr>
          </a:lstStyle>
          <a:p>
            <a:fld id="{F53DE6A9-B5E9-490D-B889-1CC33586F091}" type="datetimeFigureOut">
              <a:rPr lang="en-GB" smtClean="0"/>
              <a:t>08/08/2025</a:t>
            </a:fld>
            <a:endParaRPr lang="en-GB" dirty="0"/>
          </a:p>
        </p:txBody>
      </p:sp>
      <p:sp>
        <p:nvSpPr>
          <p:cNvPr id="4" name="Footer Placeholder 3"/>
          <p:cNvSpPr>
            <a:spLocks noGrp="1"/>
          </p:cNvSpPr>
          <p:nvPr>
            <p:ph type="ftr" sz="quarter" idx="2"/>
          </p:nvPr>
        </p:nvSpPr>
        <p:spPr>
          <a:xfrm>
            <a:off x="0" y="9443662"/>
            <a:ext cx="2951163" cy="497126"/>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7636" y="9443662"/>
            <a:ext cx="2951163" cy="497126"/>
          </a:xfrm>
          <a:prstGeom prst="rect">
            <a:avLst/>
          </a:prstGeom>
        </p:spPr>
        <p:txBody>
          <a:bodyPr vert="horz" lIns="91440" tIns="45720" rIns="91440" bIns="45720" rtlCol="0" anchor="b"/>
          <a:lstStyle>
            <a:lvl1pPr algn="r">
              <a:defRPr sz="1200"/>
            </a:lvl1pPr>
          </a:lstStyle>
          <a:p>
            <a:fld id="{7D865D1D-29FC-47E2-A574-DEFA3174C723}" type="slidenum">
              <a:rPr lang="en-GB" smtClean="0"/>
              <a:t>‹#›</a:t>
            </a:fld>
            <a:endParaRPr lang="en-GB" dirty="0"/>
          </a:p>
        </p:txBody>
      </p:sp>
      <p:sp>
        <p:nvSpPr>
          <p:cNvPr id="6" name="hc" descr="OFFICIAL"/>
          <p:cNvSpPr txBox="1"/>
          <p:nvPr/>
        </p:nvSpPr>
        <p:spPr>
          <a:xfrm>
            <a:off x="0" y="0"/>
            <a:ext cx="6810375" cy="246221"/>
          </a:xfrm>
          <a:prstGeom prst="rect">
            <a:avLst/>
          </a:prstGeom>
          <a:noFill/>
        </p:spPr>
        <p:txBody>
          <a:bodyPr vert="horz" rtlCol="0">
            <a:spAutoFit/>
          </a:bodyPr>
          <a:lstStyle/>
          <a:p>
            <a:pPr algn="ctr"/>
            <a:r>
              <a:rPr lang="en-GB" sz="1000" b="1" dirty="0">
                <a:solidFill>
                  <a:srgbClr val="000000"/>
                </a:solidFill>
                <a:latin typeface="arial"/>
              </a:rPr>
              <a:t>OFFICIAL</a:t>
            </a:r>
          </a:p>
        </p:txBody>
      </p:sp>
      <p:sp>
        <p:nvSpPr>
          <p:cNvPr id="7" name="fc" descr="OFFICIAL"/>
          <p:cNvSpPr txBox="1"/>
          <p:nvPr/>
        </p:nvSpPr>
        <p:spPr>
          <a:xfrm>
            <a:off x="0" y="9569669"/>
            <a:ext cx="6810375" cy="246221"/>
          </a:xfrm>
          <a:prstGeom prst="rect">
            <a:avLst/>
          </a:prstGeom>
          <a:noFill/>
        </p:spPr>
        <p:txBody>
          <a:bodyPr vert="horz" rtlCol="0">
            <a:spAutoFit/>
          </a:bodyPr>
          <a:lstStyle/>
          <a:p>
            <a:pPr algn="ctr"/>
            <a:r>
              <a:rPr lang="en-GB" sz="1000" b="1" dirty="0">
                <a:solidFill>
                  <a:srgbClr val="000000"/>
                </a:solidFill>
                <a:latin typeface="arial"/>
              </a:rPr>
              <a:t>OFFICIAL</a:t>
            </a:r>
          </a:p>
        </p:txBody>
      </p:sp>
    </p:spTree>
    <p:extLst>
      <p:ext uri="{BB962C8B-B14F-4D97-AF65-F5344CB8AC3E}">
        <p14:creationId xmlns:p14="http://schemas.microsoft.com/office/powerpoint/2010/main" val="25301886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7126"/>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7636" y="0"/>
            <a:ext cx="2951163" cy="497126"/>
          </a:xfrm>
          <a:prstGeom prst="rect">
            <a:avLst/>
          </a:prstGeom>
        </p:spPr>
        <p:txBody>
          <a:bodyPr vert="horz" lIns="91440" tIns="45720" rIns="91440" bIns="45720" rtlCol="0"/>
          <a:lstStyle>
            <a:lvl1pPr algn="r">
              <a:defRPr sz="1200"/>
            </a:lvl1pPr>
          </a:lstStyle>
          <a:p>
            <a:fld id="{81DE036E-460B-4C1D-A880-EABA5EF82C50}" type="datetimeFigureOut">
              <a:rPr lang="en-GB" smtClean="0"/>
              <a:t>08/08/2025</a:t>
            </a:fld>
            <a:endParaRPr lang="en-GB" dirty="0"/>
          </a:p>
        </p:txBody>
      </p:sp>
      <p:sp>
        <p:nvSpPr>
          <p:cNvPr id="4" name="Slide Image Placeholder 3"/>
          <p:cNvSpPr>
            <a:spLocks noGrp="1" noRot="1" noChangeAspect="1"/>
          </p:cNvSpPr>
          <p:nvPr>
            <p:ph type="sldImg" idx="2"/>
          </p:nvPr>
        </p:nvSpPr>
        <p:spPr>
          <a:xfrm>
            <a:off x="920750" y="746125"/>
            <a:ext cx="4968875" cy="372745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1038" y="4722694"/>
            <a:ext cx="5448300" cy="447413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3662"/>
            <a:ext cx="2951163" cy="497126"/>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7636" y="9443662"/>
            <a:ext cx="2951163" cy="497126"/>
          </a:xfrm>
          <a:prstGeom prst="rect">
            <a:avLst/>
          </a:prstGeom>
        </p:spPr>
        <p:txBody>
          <a:bodyPr vert="horz" lIns="91440" tIns="45720" rIns="91440" bIns="45720" rtlCol="0" anchor="b"/>
          <a:lstStyle>
            <a:lvl1pPr algn="r">
              <a:defRPr sz="1200"/>
            </a:lvl1pPr>
          </a:lstStyle>
          <a:p>
            <a:fld id="{7427AA53-D485-48C4-A1C3-631D24EF3759}" type="slidenum">
              <a:rPr lang="en-GB" smtClean="0"/>
              <a:t>‹#›</a:t>
            </a:fld>
            <a:endParaRPr lang="en-GB" dirty="0"/>
          </a:p>
        </p:txBody>
      </p:sp>
      <p:sp>
        <p:nvSpPr>
          <p:cNvPr id="8" name="hc" descr="OFFICIAL"/>
          <p:cNvSpPr txBox="1"/>
          <p:nvPr/>
        </p:nvSpPr>
        <p:spPr>
          <a:xfrm>
            <a:off x="0" y="0"/>
            <a:ext cx="6810375" cy="246221"/>
          </a:xfrm>
          <a:prstGeom prst="rect">
            <a:avLst/>
          </a:prstGeom>
          <a:noFill/>
        </p:spPr>
        <p:txBody>
          <a:bodyPr vert="horz" rtlCol="0">
            <a:spAutoFit/>
          </a:bodyPr>
          <a:lstStyle/>
          <a:p>
            <a:pPr algn="ctr"/>
            <a:r>
              <a:rPr lang="en-GB" sz="1000" b="1" i="0" u="none" baseline="0" dirty="0">
                <a:solidFill>
                  <a:srgbClr val="000000"/>
                </a:solidFill>
                <a:latin typeface="arial"/>
              </a:rPr>
              <a:t>OFFICIAL</a:t>
            </a:r>
          </a:p>
        </p:txBody>
      </p:sp>
      <p:sp>
        <p:nvSpPr>
          <p:cNvPr id="9" name="fc" descr="OFFICIAL"/>
          <p:cNvSpPr txBox="1"/>
          <p:nvPr/>
        </p:nvSpPr>
        <p:spPr>
          <a:xfrm>
            <a:off x="0" y="9569669"/>
            <a:ext cx="6810375" cy="246221"/>
          </a:xfrm>
          <a:prstGeom prst="rect">
            <a:avLst/>
          </a:prstGeom>
          <a:noFill/>
        </p:spPr>
        <p:txBody>
          <a:bodyPr vert="horz" rtlCol="0">
            <a:spAutoFit/>
          </a:bodyPr>
          <a:lstStyle/>
          <a:p>
            <a:pPr algn="ctr"/>
            <a:r>
              <a:rPr lang="en-GB" sz="1000" b="1" i="0" u="none" baseline="0" dirty="0">
                <a:solidFill>
                  <a:srgbClr val="000000"/>
                </a:solidFill>
                <a:latin typeface="arial"/>
              </a:rPr>
              <a:t>OFFICIAL</a:t>
            </a:r>
          </a:p>
        </p:txBody>
      </p:sp>
    </p:spTree>
    <p:extLst>
      <p:ext uri="{BB962C8B-B14F-4D97-AF65-F5344CB8AC3E}">
        <p14:creationId xmlns:p14="http://schemas.microsoft.com/office/powerpoint/2010/main" val="36149433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Think back to income and expenditure slides…..</a:t>
            </a:r>
          </a:p>
        </p:txBody>
      </p:sp>
      <p:sp>
        <p:nvSpPr>
          <p:cNvPr id="4" name="Slide Number Placeholder 3"/>
          <p:cNvSpPr>
            <a:spLocks noGrp="1"/>
          </p:cNvSpPr>
          <p:nvPr>
            <p:ph type="sldNum" sz="quarter" idx="5"/>
          </p:nvPr>
        </p:nvSpPr>
        <p:spPr/>
        <p:txBody>
          <a:bodyPr/>
          <a:lstStyle/>
          <a:p>
            <a:fld id="{7427AA53-D485-48C4-A1C3-631D24EF3759}" type="slidenum">
              <a:rPr lang="en-GB" smtClean="0"/>
              <a:t>2</a:t>
            </a:fld>
            <a:endParaRPr lang="en-GB" dirty="0"/>
          </a:p>
        </p:txBody>
      </p:sp>
    </p:spTree>
    <p:extLst>
      <p:ext uri="{BB962C8B-B14F-4D97-AF65-F5344CB8AC3E}">
        <p14:creationId xmlns:p14="http://schemas.microsoft.com/office/powerpoint/2010/main" val="26805539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Think back to income and expenditure slides…..</a:t>
            </a:r>
          </a:p>
        </p:txBody>
      </p:sp>
      <p:sp>
        <p:nvSpPr>
          <p:cNvPr id="4" name="Slide Number Placeholder 3"/>
          <p:cNvSpPr>
            <a:spLocks noGrp="1"/>
          </p:cNvSpPr>
          <p:nvPr>
            <p:ph type="sldNum" sz="quarter" idx="5"/>
          </p:nvPr>
        </p:nvSpPr>
        <p:spPr/>
        <p:txBody>
          <a:bodyPr/>
          <a:lstStyle/>
          <a:p>
            <a:fld id="{7427AA53-D485-48C4-A1C3-631D24EF3759}" type="slidenum">
              <a:rPr lang="en-GB" smtClean="0"/>
              <a:t>3</a:t>
            </a:fld>
            <a:endParaRPr lang="en-GB" dirty="0"/>
          </a:p>
        </p:txBody>
      </p:sp>
    </p:spTree>
    <p:extLst>
      <p:ext uri="{BB962C8B-B14F-4D97-AF65-F5344CB8AC3E}">
        <p14:creationId xmlns:p14="http://schemas.microsoft.com/office/powerpoint/2010/main" val="2272557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Think back to income and expenditure slides…..</a:t>
            </a:r>
          </a:p>
        </p:txBody>
      </p:sp>
      <p:sp>
        <p:nvSpPr>
          <p:cNvPr id="4" name="Slide Number Placeholder 3"/>
          <p:cNvSpPr>
            <a:spLocks noGrp="1"/>
          </p:cNvSpPr>
          <p:nvPr>
            <p:ph type="sldNum" sz="quarter" idx="5"/>
          </p:nvPr>
        </p:nvSpPr>
        <p:spPr/>
        <p:txBody>
          <a:bodyPr/>
          <a:lstStyle/>
          <a:p>
            <a:fld id="{7427AA53-D485-48C4-A1C3-631D24EF3759}" type="slidenum">
              <a:rPr lang="en-GB" smtClean="0"/>
              <a:t>4</a:t>
            </a:fld>
            <a:endParaRPr lang="en-GB" dirty="0"/>
          </a:p>
        </p:txBody>
      </p:sp>
    </p:spTree>
    <p:extLst>
      <p:ext uri="{BB962C8B-B14F-4D97-AF65-F5344CB8AC3E}">
        <p14:creationId xmlns:p14="http://schemas.microsoft.com/office/powerpoint/2010/main" val="34694592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Think back to income and expenditure slides…..</a:t>
            </a:r>
          </a:p>
        </p:txBody>
      </p:sp>
      <p:sp>
        <p:nvSpPr>
          <p:cNvPr id="4" name="Slide Number Placeholder 3"/>
          <p:cNvSpPr>
            <a:spLocks noGrp="1"/>
          </p:cNvSpPr>
          <p:nvPr>
            <p:ph type="sldNum" sz="quarter" idx="5"/>
          </p:nvPr>
        </p:nvSpPr>
        <p:spPr/>
        <p:txBody>
          <a:bodyPr/>
          <a:lstStyle/>
          <a:p>
            <a:fld id="{7427AA53-D485-48C4-A1C3-631D24EF3759}" type="slidenum">
              <a:rPr lang="en-GB" smtClean="0"/>
              <a:t>5</a:t>
            </a:fld>
            <a:endParaRPr lang="en-GB" dirty="0"/>
          </a:p>
        </p:txBody>
      </p:sp>
    </p:spTree>
    <p:extLst>
      <p:ext uri="{BB962C8B-B14F-4D97-AF65-F5344CB8AC3E}">
        <p14:creationId xmlns:p14="http://schemas.microsoft.com/office/powerpoint/2010/main" val="20170455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0926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Column Layout + Sub-title - 1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706090"/>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one line title</a:t>
            </a:r>
            <a:endParaRPr lang="en-GB" dirty="0"/>
          </a:p>
        </p:txBody>
      </p:sp>
      <p:sp>
        <p:nvSpPr>
          <p:cNvPr id="3" name="Content Placeholder 2"/>
          <p:cNvSpPr>
            <a:spLocks noGrp="1"/>
          </p:cNvSpPr>
          <p:nvPr>
            <p:ph idx="1" hasCustomPrompt="1"/>
          </p:nvPr>
        </p:nvSpPr>
        <p:spPr>
          <a:xfrm>
            <a:off x="755576" y="1772816"/>
            <a:ext cx="3744416" cy="4680520"/>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5" name="Straight Connector 4"/>
          <p:cNvCxnSpPr/>
          <p:nvPr userDrawn="1"/>
        </p:nvCxnSpPr>
        <p:spPr bwMode="auto">
          <a:xfrm>
            <a:off x="899592" y="1052736"/>
            <a:ext cx="7632408"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6" name="Content Placeholder 2"/>
          <p:cNvSpPr>
            <a:spLocks noGrp="1"/>
          </p:cNvSpPr>
          <p:nvPr>
            <p:ph idx="10" hasCustomPrompt="1"/>
          </p:nvPr>
        </p:nvSpPr>
        <p:spPr>
          <a:xfrm>
            <a:off x="755576" y="1124744"/>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
        <p:nvSpPr>
          <p:cNvPr id="7" name="Content Placeholder 2"/>
          <p:cNvSpPr>
            <a:spLocks noGrp="1"/>
          </p:cNvSpPr>
          <p:nvPr>
            <p:ph idx="11" hasCustomPrompt="1"/>
          </p:nvPr>
        </p:nvSpPr>
        <p:spPr>
          <a:xfrm>
            <a:off x="4644008" y="1772816"/>
            <a:ext cx="3744416" cy="4680520"/>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3572374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olumn Layout + Sub-title - 2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354162"/>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a:t>
            </a:r>
            <a:br>
              <a:rPr lang="en-US" dirty="0"/>
            </a:br>
            <a:r>
              <a:rPr lang="en-US" dirty="0"/>
              <a:t>two line title</a:t>
            </a:r>
            <a:endParaRPr lang="en-GB" dirty="0"/>
          </a:p>
        </p:txBody>
      </p:sp>
      <p:sp>
        <p:nvSpPr>
          <p:cNvPr id="3" name="Content Placeholder 2"/>
          <p:cNvSpPr>
            <a:spLocks noGrp="1"/>
          </p:cNvSpPr>
          <p:nvPr>
            <p:ph idx="1" hasCustomPrompt="1"/>
          </p:nvPr>
        </p:nvSpPr>
        <p:spPr>
          <a:xfrm>
            <a:off x="755576" y="2348880"/>
            <a:ext cx="3744416" cy="4104456"/>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6" name="Straight Connector 5"/>
          <p:cNvCxnSpPr/>
          <p:nvPr userDrawn="1"/>
        </p:nvCxnSpPr>
        <p:spPr bwMode="auto">
          <a:xfrm>
            <a:off x="755576" y="1628800"/>
            <a:ext cx="7776424"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5" name="Content Placeholder 2"/>
          <p:cNvSpPr>
            <a:spLocks noGrp="1"/>
          </p:cNvSpPr>
          <p:nvPr>
            <p:ph idx="10" hasCustomPrompt="1"/>
          </p:nvPr>
        </p:nvSpPr>
        <p:spPr>
          <a:xfrm>
            <a:off x="755576" y="1700809"/>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
        <p:nvSpPr>
          <p:cNvPr id="7" name="Content Placeholder 2"/>
          <p:cNvSpPr>
            <a:spLocks noGrp="1"/>
          </p:cNvSpPr>
          <p:nvPr>
            <p:ph idx="11" hasCustomPrompt="1"/>
          </p:nvPr>
        </p:nvSpPr>
        <p:spPr>
          <a:xfrm>
            <a:off x="4644008" y="2348880"/>
            <a:ext cx="3744416" cy="4104456"/>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0394863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and Caption">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843607" y="548680"/>
            <a:ext cx="2648273" cy="1162050"/>
          </a:xfrm>
          <a:prstGeom prst="rect">
            <a:avLst/>
          </a:prstGeom>
        </p:spPr>
        <p:txBody>
          <a:bodyPr anchor="b"/>
          <a:lstStyle>
            <a:lvl1pPr algn="l">
              <a:defRPr sz="2400" b="1">
                <a:latin typeface="Ebrima" panose="02000000000000000000" pitchFamily="2" charset="0"/>
                <a:ea typeface="Ebrima" panose="02000000000000000000" pitchFamily="2" charset="0"/>
                <a:cs typeface="Ebrima" panose="02000000000000000000" pitchFamily="2" charset="0"/>
              </a:defRPr>
            </a:lvl1pPr>
          </a:lstStyle>
          <a:p>
            <a:r>
              <a:rPr lang="en-US" dirty="0"/>
              <a:t>Click to edit caption title </a:t>
            </a:r>
            <a:endParaRPr lang="en-GB" dirty="0"/>
          </a:p>
        </p:txBody>
      </p:sp>
      <p:sp>
        <p:nvSpPr>
          <p:cNvPr id="4" name="Content Placeholder 2"/>
          <p:cNvSpPr>
            <a:spLocks noGrp="1"/>
          </p:cNvSpPr>
          <p:nvPr>
            <p:ph idx="1"/>
          </p:nvPr>
        </p:nvSpPr>
        <p:spPr>
          <a:xfrm>
            <a:off x="3635896" y="548680"/>
            <a:ext cx="4762872" cy="5853113"/>
          </a:xfrm>
          <a:prstGeom prst="rect">
            <a:avLst/>
          </a:prstGeom>
        </p:spPr>
        <p:txBody>
          <a:bodyPr/>
          <a:lstStyle>
            <a:lvl1pPr>
              <a:defRPr sz="2800">
                <a:latin typeface="Ebrima" panose="02000000000000000000" pitchFamily="2" charset="0"/>
                <a:ea typeface="Ebrima" panose="02000000000000000000" pitchFamily="2" charset="0"/>
                <a:cs typeface="Ebrima" panose="02000000000000000000" pitchFamily="2" charset="0"/>
              </a:defRPr>
            </a:lvl1pPr>
            <a:lvl2pPr>
              <a:defRPr sz="24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1800">
                <a:latin typeface="Ebrima" panose="02000000000000000000" pitchFamily="2" charset="0"/>
                <a:ea typeface="Ebrima" panose="02000000000000000000" pitchFamily="2" charset="0"/>
                <a:cs typeface="Ebrima" panose="02000000000000000000" pitchFamily="2" charset="0"/>
              </a:defRPr>
            </a:lvl4pPr>
            <a:lvl5pPr>
              <a:defRPr sz="1800">
                <a:latin typeface="Ebrima" panose="02000000000000000000" pitchFamily="2" charset="0"/>
                <a:ea typeface="Ebrima" panose="02000000000000000000" pitchFamily="2" charset="0"/>
                <a:cs typeface="Ebrima" panose="02000000000000000000" pitchFamily="2"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3"/>
          <p:cNvSpPr>
            <a:spLocks noGrp="1"/>
          </p:cNvSpPr>
          <p:nvPr>
            <p:ph type="body" sz="half" idx="2" hasCustomPrompt="1"/>
          </p:nvPr>
        </p:nvSpPr>
        <p:spPr>
          <a:xfrm>
            <a:off x="843607" y="1710730"/>
            <a:ext cx="2648273" cy="4691063"/>
          </a:xfrm>
          <a:prstGeom prst="rect">
            <a:avLst/>
          </a:prstGeom>
        </p:spPr>
        <p:txBody>
          <a:bodyPr/>
          <a:lstStyle>
            <a:lvl1pPr marL="0" indent="0">
              <a:buNone/>
              <a:defRPr sz="1800" baseline="0">
                <a:latin typeface="Ebrima" panose="02000000000000000000" pitchFamily="2" charset="0"/>
                <a:ea typeface="Ebrima" panose="02000000000000000000" pitchFamily="2" charset="0"/>
                <a:cs typeface="Ebrima" panose="02000000000000000000" pitchFamily="2"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body text</a:t>
            </a:r>
          </a:p>
        </p:txBody>
      </p:sp>
    </p:spTree>
    <p:extLst>
      <p:ext uri="{BB962C8B-B14F-4D97-AF65-F5344CB8AC3E}">
        <p14:creationId xmlns:p14="http://schemas.microsoft.com/office/powerpoint/2010/main" val="5742688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1792288" y="5153744"/>
            <a:ext cx="5486400" cy="566738"/>
          </a:xfrm>
          <a:prstGeom prst="rect">
            <a:avLst/>
          </a:prstGeom>
        </p:spPr>
        <p:txBody>
          <a:bodyPr anchor="b"/>
          <a:lstStyle>
            <a:lvl1pPr algn="l">
              <a:defRPr sz="2400" b="1">
                <a:latin typeface="Ebrima" panose="02000000000000000000" pitchFamily="2" charset="0"/>
                <a:ea typeface="Ebrima" panose="02000000000000000000" pitchFamily="2" charset="0"/>
                <a:cs typeface="Ebrima" panose="02000000000000000000" pitchFamily="2" charset="0"/>
              </a:defRPr>
            </a:lvl1pPr>
          </a:lstStyle>
          <a:p>
            <a:r>
              <a:rPr lang="en-US" dirty="0"/>
              <a:t>Click to edit photo title</a:t>
            </a:r>
            <a:endParaRPr lang="en-GB" dirty="0"/>
          </a:p>
        </p:txBody>
      </p:sp>
      <p:sp>
        <p:nvSpPr>
          <p:cNvPr id="4" name="Picture Placeholder 2"/>
          <p:cNvSpPr>
            <a:spLocks noGrp="1"/>
          </p:cNvSpPr>
          <p:nvPr>
            <p:ph type="pic" idx="1"/>
          </p:nvPr>
        </p:nvSpPr>
        <p:spPr>
          <a:xfrm>
            <a:off x="1792288" y="612774"/>
            <a:ext cx="5486400" cy="4472409"/>
          </a:xfrm>
          <a:prstGeom prst="rect">
            <a:avLst/>
          </a:prstGeom>
        </p:spPr>
        <p:txBody>
          <a:bodyPr/>
          <a:lstStyle>
            <a:lvl1pPr marL="0" indent="0">
              <a:buNone/>
              <a:defRPr sz="3200">
                <a:latin typeface="Ebrima" panose="02000000000000000000" pitchFamily="2" charset="0"/>
                <a:ea typeface="Ebrima" panose="02000000000000000000" pitchFamily="2" charset="0"/>
                <a:cs typeface="Ebrima" panose="02000000000000000000" pitchFamily="2"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5" name="Text Placeholder 3"/>
          <p:cNvSpPr>
            <a:spLocks noGrp="1"/>
          </p:cNvSpPr>
          <p:nvPr>
            <p:ph type="body" sz="half" idx="2" hasCustomPrompt="1"/>
          </p:nvPr>
        </p:nvSpPr>
        <p:spPr>
          <a:xfrm>
            <a:off x="1792288" y="5720482"/>
            <a:ext cx="5486400" cy="876870"/>
          </a:xfrm>
          <a:prstGeom prst="rect">
            <a:avLst/>
          </a:prstGeom>
        </p:spPr>
        <p:txBody>
          <a:bodyPr/>
          <a:lstStyle>
            <a:lvl1pPr marL="0" indent="0">
              <a:buNone/>
              <a:defRPr sz="1800" baseline="0">
                <a:latin typeface="Ebrima" panose="02000000000000000000" pitchFamily="2" charset="0"/>
                <a:ea typeface="Ebrima" panose="02000000000000000000" pitchFamily="2" charset="0"/>
                <a:cs typeface="Ebrima" panose="02000000000000000000" pitchFamily="2"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photo description</a:t>
            </a:r>
          </a:p>
        </p:txBody>
      </p:sp>
    </p:spTree>
    <p:extLst>
      <p:ext uri="{BB962C8B-B14F-4D97-AF65-F5344CB8AC3E}">
        <p14:creationId xmlns:p14="http://schemas.microsoft.com/office/powerpoint/2010/main" val="1892344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 Line 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706090"/>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one line title</a:t>
            </a:r>
            <a:endParaRPr lang="en-GB" dirty="0"/>
          </a:p>
        </p:txBody>
      </p:sp>
      <p:cxnSp>
        <p:nvCxnSpPr>
          <p:cNvPr id="3" name="Straight Connector 2"/>
          <p:cNvCxnSpPr/>
          <p:nvPr userDrawn="1"/>
        </p:nvCxnSpPr>
        <p:spPr bwMode="auto">
          <a:xfrm>
            <a:off x="899592" y="1052736"/>
            <a:ext cx="7632408"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9221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Line Title only">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57200" y="274638"/>
            <a:ext cx="8229600" cy="1354162"/>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a:t>
            </a:r>
            <a:br>
              <a:rPr lang="en-US" dirty="0"/>
            </a:br>
            <a:r>
              <a:rPr lang="en-US" dirty="0"/>
              <a:t>two line title</a:t>
            </a:r>
            <a:endParaRPr lang="en-GB" dirty="0"/>
          </a:p>
        </p:txBody>
      </p:sp>
      <p:cxnSp>
        <p:nvCxnSpPr>
          <p:cNvPr id="5" name="Straight Connector 4"/>
          <p:cNvCxnSpPr/>
          <p:nvPr userDrawn="1"/>
        </p:nvCxnSpPr>
        <p:spPr bwMode="auto">
          <a:xfrm>
            <a:off x="755576" y="1628800"/>
            <a:ext cx="7776424"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5567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1 line title">
    <p:spTree>
      <p:nvGrpSpPr>
        <p:cNvPr id="1" name=""/>
        <p:cNvGrpSpPr/>
        <p:nvPr/>
      </p:nvGrpSpPr>
      <p:grpSpPr>
        <a:xfrm>
          <a:off x="0" y="0"/>
          <a:ext cx="0" cy="0"/>
          <a:chOff x="0" y="0"/>
          <a:chExt cx="0" cy="0"/>
        </a:xfrm>
      </p:grpSpPr>
      <p:cxnSp>
        <p:nvCxnSpPr>
          <p:cNvPr id="3" name="Straight Connector 2"/>
          <p:cNvCxnSpPr/>
          <p:nvPr userDrawn="1"/>
        </p:nvCxnSpPr>
        <p:spPr bwMode="auto">
          <a:xfrm>
            <a:off x="899592" y="1052736"/>
            <a:ext cx="7632408"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5" name="Title 1"/>
          <p:cNvSpPr>
            <a:spLocks noGrp="1"/>
          </p:cNvSpPr>
          <p:nvPr>
            <p:ph type="title" hasCustomPrompt="1"/>
          </p:nvPr>
        </p:nvSpPr>
        <p:spPr>
          <a:xfrm>
            <a:off x="457200" y="274638"/>
            <a:ext cx="8229600" cy="706090"/>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one line title </a:t>
            </a:r>
            <a:endParaRPr lang="en-GB" dirty="0"/>
          </a:p>
        </p:txBody>
      </p:sp>
      <p:sp>
        <p:nvSpPr>
          <p:cNvPr id="6" name="Content Placeholder 2"/>
          <p:cNvSpPr>
            <a:spLocks noGrp="1"/>
          </p:cNvSpPr>
          <p:nvPr>
            <p:ph idx="1" hasCustomPrompt="1"/>
          </p:nvPr>
        </p:nvSpPr>
        <p:spPr>
          <a:xfrm>
            <a:off x="765920" y="1772816"/>
            <a:ext cx="7622504" cy="4680520"/>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baseline="0">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lvl="0"/>
            <a:r>
              <a:rPr lang="en-US" dirty="0"/>
              <a:t>Click to edit body text</a:t>
            </a:r>
          </a:p>
          <a:p>
            <a:pPr lvl="0"/>
            <a:endParaRPr lang="en-US" dirty="0"/>
          </a:p>
          <a:p>
            <a:pPr lvl="0"/>
            <a:r>
              <a:rPr lang="en-US" dirty="0"/>
              <a:t>Click to edit bullet lists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2"/>
          <p:cNvSpPr>
            <a:spLocks noGrp="1"/>
          </p:cNvSpPr>
          <p:nvPr>
            <p:ph idx="10" hasCustomPrompt="1"/>
          </p:nvPr>
        </p:nvSpPr>
        <p:spPr>
          <a:xfrm>
            <a:off x="755576" y="1124744"/>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Tree>
    <p:extLst>
      <p:ext uri="{BB962C8B-B14F-4D97-AF65-F5344CB8AC3E}">
        <p14:creationId xmlns:p14="http://schemas.microsoft.com/office/powerpoint/2010/main" val="20191208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2 line title">
    <p:spTree>
      <p:nvGrpSpPr>
        <p:cNvPr id="1" name=""/>
        <p:cNvGrpSpPr/>
        <p:nvPr/>
      </p:nvGrpSpPr>
      <p:grpSpPr>
        <a:xfrm>
          <a:off x="0" y="0"/>
          <a:ext cx="0" cy="0"/>
          <a:chOff x="0" y="0"/>
          <a:chExt cx="0" cy="0"/>
        </a:xfrm>
      </p:grpSpPr>
      <p:cxnSp>
        <p:nvCxnSpPr>
          <p:cNvPr id="3" name="Straight Connector 2"/>
          <p:cNvCxnSpPr/>
          <p:nvPr userDrawn="1"/>
        </p:nvCxnSpPr>
        <p:spPr bwMode="auto">
          <a:xfrm>
            <a:off x="755576" y="1628800"/>
            <a:ext cx="7776424"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5" name="Title 1"/>
          <p:cNvSpPr>
            <a:spLocks noGrp="1"/>
          </p:cNvSpPr>
          <p:nvPr>
            <p:ph type="title" hasCustomPrompt="1"/>
          </p:nvPr>
        </p:nvSpPr>
        <p:spPr>
          <a:xfrm>
            <a:off x="457200" y="274638"/>
            <a:ext cx="8229600" cy="1210146"/>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a:t>
            </a:r>
            <a:br>
              <a:rPr lang="en-US" dirty="0"/>
            </a:br>
            <a:r>
              <a:rPr lang="en-US" dirty="0"/>
              <a:t>Two line title</a:t>
            </a:r>
            <a:endParaRPr lang="en-GB" dirty="0"/>
          </a:p>
        </p:txBody>
      </p:sp>
      <p:sp>
        <p:nvSpPr>
          <p:cNvPr id="6" name="Content Placeholder 2"/>
          <p:cNvSpPr>
            <a:spLocks noGrp="1"/>
          </p:cNvSpPr>
          <p:nvPr>
            <p:ph idx="1" hasCustomPrompt="1"/>
          </p:nvPr>
        </p:nvSpPr>
        <p:spPr>
          <a:xfrm>
            <a:off x="755576" y="2348880"/>
            <a:ext cx="7632848" cy="4032449"/>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baseline="0">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lvl="0"/>
            <a:r>
              <a:rPr lang="en-US" dirty="0"/>
              <a:t>Click to edit body text</a:t>
            </a:r>
          </a:p>
          <a:p>
            <a:pPr lvl="0"/>
            <a:endParaRPr lang="en-US" dirty="0"/>
          </a:p>
          <a:p>
            <a:pPr lvl="0"/>
            <a:r>
              <a:rPr lang="en-US" dirty="0"/>
              <a:t>Click to edit bullet lists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2"/>
          <p:cNvSpPr>
            <a:spLocks noGrp="1"/>
          </p:cNvSpPr>
          <p:nvPr>
            <p:ph idx="10" hasCustomPrompt="1"/>
          </p:nvPr>
        </p:nvSpPr>
        <p:spPr>
          <a:xfrm>
            <a:off x="755576" y="1700809"/>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Tree>
    <p:extLst>
      <p:ext uri="{BB962C8B-B14F-4D97-AF65-F5344CB8AC3E}">
        <p14:creationId xmlns:p14="http://schemas.microsoft.com/office/powerpoint/2010/main" val="1880588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 List - 1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706090"/>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one line title</a:t>
            </a:r>
            <a:endParaRPr lang="en-GB" dirty="0"/>
          </a:p>
        </p:txBody>
      </p:sp>
      <p:sp>
        <p:nvSpPr>
          <p:cNvPr id="3" name="Content Placeholder 2"/>
          <p:cNvSpPr>
            <a:spLocks noGrp="1"/>
          </p:cNvSpPr>
          <p:nvPr>
            <p:ph idx="1" hasCustomPrompt="1"/>
          </p:nvPr>
        </p:nvSpPr>
        <p:spPr>
          <a:xfrm>
            <a:off x="755576" y="1196752"/>
            <a:ext cx="7632848" cy="5256584"/>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5" name="Straight Connector 4"/>
          <p:cNvCxnSpPr/>
          <p:nvPr userDrawn="1"/>
        </p:nvCxnSpPr>
        <p:spPr bwMode="auto">
          <a:xfrm>
            <a:off x="899592" y="1052736"/>
            <a:ext cx="7632408"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0826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 List - 2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354162"/>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a:t>
            </a:r>
            <a:br>
              <a:rPr lang="en-US" dirty="0"/>
            </a:br>
            <a:r>
              <a:rPr lang="en-US" dirty="0"/>
              <a:t>two line title</a:t>
            </a:r>
            <a:endParaRPr lang="en-GB" dirty="0"/>
          </a:p>
        </p:txBody>
      </p:sp>
      <p:sp>
        <p:nvSpPr>
          <p:cNvPr id="3" name="Content Placeholder 2"/>
          <p:cNvSpPr>
            <a:spLocks noGrp="1"/>
          </p:cNvSpPr>
          <p:nvPr>
            <p:ph idx="1" hasCustomPrompt="1"/>
          </p:nvPr>
        </p:nvSpPr>
        <p:spPr>
          <a:xfrm>
            <a:off x="755576" y="1772816"/>
            <a:ext cx="7632848" cy="4680520"/>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6" name="Straight Connector 5"/>
          <p:cNvCxnSpPr/>
          <p:nvPr userDrawn="1"/>
        </p:nvCxnSpPr>
        <p:spPr bwMode="auto">
          <a:xfrm>
            <a:off x="755576" y="1628800"/>
            <a:ext cx="7776424"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0532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List + Sub-title - 1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706090"/>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one line title</a:t>
            </a:r>
            <a:endParaRPr lang="en-GB" dirty="0"/>
          </a:p>
        </p:txBody>
      </p:sp>
      <p:sp>
        <p:nvSpPr>
          <p:cNvPr id="3" name="Content Placeholder 2"/>
          <p:cNvSpPr>
            <a:spLocks noGrp="1"/>
          </p:cNvSpPr>
          <p:nvPr>
            <p:ph idx="1" hasCustomPrompt="1"/>
          </p:nvPr>
        </p:nvSpPr>
        <p:spPr>
          <a:xfrm>
            <a:off x="755576" y="1772816"/>
            <a:ext cx="7632848" cy="4680520"/>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5" name="Straight Connector 4"/>
          <p:cNvCxnSpPr/>
          <p:nvPr userDrawn="1"/>
        </p:nvCxnSpPr>
        <p:spPr bwMode="auto">
          <a:xfrm>
            <a:off x="899592" y="1052736"/>
            <a:ext cx="7632408"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6" name="Content Placeholder 2"/>
          <p:cNvSpPr>
            <a:spLocks noGrp="1"/>
          </p:cNvSpPr>
          <p:nvPr>
            <p:ph idx="10" hasCustomPrompt="1"/>
          </p:nvPr>
        </p:nvSpPr>
        <p:spPr>
          <a:xfrm>
            <a:off x="755576" y="1124744"/>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Tree>
    <p:extLst>
      <p:ext uri="{BB962C8B-B14F-4D97-AF65-F5344CB8AC3E}">
        <p14:creationId xmlns:p14="http://schemas.microsoft.com/office/powerpoint/2010/main" val="2002423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List + sub-title - 2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354162"/>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a:t>
            </a:r>
            <a:br>
              <a:rPr lang="en-US" dirty="0"/>
            </a:br>
            <a:r>
              <a:rPr lang="en-US" dirty="0"/>
              <a:t>two line title</a:t>
            </a:r>
            <a:endParaRPr lang="en-GB" dirty="0"/>
          </a:p>
        </p:txBody>
      </p:sp>
      <p:sp>
        <p:nvSpPr>
          <p:cNvPr id="3" name="Content Placeholder 2"/>
          <p:cNvSpPr>
            <a:spLocks noGrp="1"/>
          </p:cNvSpPr>
          <p:nvPr>
            <p:ph idx="1" hasCustomPrompt="1"/>
          </p:nvPr>
        </p:nvSpPr>
        <p:spPr>
          <a:xfrm>
            <a:off x="755576" y="2348880"/>
            <a:ext cx="7632848" cy="4104456"/>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6" name="Straight Connector 5"/>
          <p:cNvCxnSpPr/>
          <p:nvPr userDrawn="1"/>
        </p:nvCxnSpPr>
        <p:spPr bwMode="auto">
          <a:xfrm>
            <a:off x="755576" y="1628800"/>
            <a:ext cx="7776424"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5" name="Content Placeholder 2"/>
          <p:cNvSpPr>
            <a:spLocks noGrp="1"/>
          </p:cNvSpPr>
          <p:nvPr>
            <p:ph idx="10" hasCustomPrompt="1"/>
          </p:nvPr>
        </p:nvSpPr>
        <p:spPr>
          <a:xfrm>
            <a:off x="755576" y="1700809"/>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Tree>
    <p:extLst>
      <p:ext uri="{BB962C8B-B14F-4D97-AF65-F5344CB8AC3E}">
        <p14:creationId xmlns:p14="http://schemas.microsoft.com/office/powerpoint/2010/main" val="33448389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0" y="0"/>
            <a:ext cx="1372529" cy="2376000"/>
          </a:xfrm>
          <a:prstGeom prst="rect">
            <a:avLst/>
          </a:prstGeom>
        </p:spPr>
      </p:pic>
      <p:pic>
        <p:nvPicPr>
          <p:cNvPr id="8" name="Picture 7"/>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772289" y="4482000"/>
            <a:ext cx="1371711" cy="2376000"/>
          </a:xfrm>
          <a:prstGeom prst="rect">
            <a:avLst/>
          </a:prstGeom>
        </p:spPr>
      </p:pic>
    </p:spTree>
    <p:extLst>
      <p:ext uri="{BB962C8B-B14F-4D97-AF65-F5344CB8AC3E}">
        <p14:creationId xmlns:p14="http://schemas.microsoft.com/office/powerpoint/2010/main" val="3899829061"/>
      </p:ext>
    </p:extLst>
  </p:cSld>
  <p:clrMap bg1="lt1" tx1="dk1" bg2="lt2" tx2="dk2" accent1="accent1" accent2="accent2" accent3="accent3" accent4="accent4" accent5="accent5" accent6="accent6" hlink="hlink" folHlink="folHlink"/>
  <p:sldLayoutIdLst>
    <p:sldLayoutId id="2147483677" r:id="rId1"/>
    <p:sldLayoutId id="2147483675" r:id="rId2"/>
    <p:sldLayoutId id="2147483676" r:id="rId3"/>
    <p:sldLayoutId id="2147483668" r:id="rId4"/>
    <p:sldLayoutId id="2147483666" r:id="rId5"/>
    <p:sldLayoutId id="2147483669" r:id="rId6"/>
    <p:sldLayoutId id="2147483670" r:id="rId7"/>
    <p:sldLayoutId id="2147483672" r:id="rId8"/>
    <p:sldLayoutId id="2147483671" r:id="rId9"/>
    <p:sldLayoutId id="2147483674" r:id="rId10"/>
    <p:sldLayoutId id="2147483673" r:id="rId11"/>
    <p:sldLayoutId id="2147483678" r:id="rId12"/>
    <p:sldLayoutId id="2147483679"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9F2A0-3D16-46D4-90C4-6C5E52A15DA2}"/>
              </a:ext>
            </a:extLst>
          </p:cNvPr>
          <p:cNvSpPr>
            <a:spLocks noGrp="1"/>
          </p:cNvSpPr>
          <p:nvPr>
            <p:ph type="title"/>
          </p:nvPr>
        </p:nvSpPr>
        <p:spPr/>
        <p:txBody>
          <a:bodyPr/>
          <a:lstStyle/>
          <a:p>
            <a:r>
              <a:rPr lang="en-GB" sz="2400" dirty="0"/>
              <a:t>Dunvegan Primary School</a:t>
            </a:r>
          </a:p>
        </p:txBody>
      </p:sp>
      <p:sp>
        <p:nvSpPr>
          <p:cNvPr id="3" name="Rectangle 2">
            <a:extLst>
              <a:ext uri="{FF2B5EF4-FFF2-40B4-BE49-F238E27FC236}">
                <a16:creationId xmlns:a16="http://schemas.microsoft.com/office/drawing/2014/main" id="{3B8D3A9A-D2C9-4446-8651-CDB5AD3C0EC8}"/>
              </a:ext>
            </a:extLst>
          </p:cNvPr>
          <p:cNvSpPr/>
          <p:nvPr/>
        </p:nvSpPr>
        <p:spPr>
          <a:xfrm>
            <a:off x="1979712" y="1916832"/>
            <a:ext cx="5256584" cy="4154984"/>
          </a:xfrm>
          <a:prstGeom prst="rect">
            <a:avLst/>
          </a:prstGeom>
        </p:spPr>
        <p:txBody>
          <a:bodyPr wrap="square">
            <a:spAutoFit/>
          </a:bodyPr>
          <a:lstStyle/>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Stakeholder Group Meeting</a:t>
            </a:r>
          </a:p>
          <a:p>
            <a:pPr algn="ctr"/>
            <a:endPar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endParaRPr>
          </a:p>
          <a:p>
            <a:pPr algn="ctr"/>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Project Update</a:t>
            </a:r>
          </a:p>
          <a:p>
            <a:pPr algn="ctr"/>
            <a:endPar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endParaRPr>
          </a:p>
          <a:p>
            <a:pPr algn="ctr"/>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8</a:t>
            </a:r>
            <a:r>
              <a:rPr lang="en-GB" sz="2400" b="1" baseline="30000" dirty="0">
                <a:solidFill>
                  <a:srgbClr val="492F92"/>
                </a:solidFill>
                <a:latin typeface="Ebrima" panose="02000000000000000000" pitchFamily="2" charset="0"/>
                <a:ea typeface="Ebrima" panose="02000000000000000000" pitchFamily="2" charset="0"/>
                <a:cs typeface="Ebrima" panose="02000000000000000000" pitchFamily="2" charset="0"/>
              </a:rPr>
              <a:t>th</a:t>
            </a:r>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 June 2022</a:t>
            </a:r>
          </a:p>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r>
              <a:rPr lang="en-GB" b="1" dirty="0">
                <a:solidFill>
                  <a:srgbClr val="2F7C3A"/>
                </a:solidFill>
                <a:latin typeface="Ebrima" panose="02000000000000000000" pitchFamily="2" charset="0"/>
                <a:ea typeface="Ebrima" panose="02000000000000000000" pitchFamily="2" charset="0"/>
                <a:cs typeface="Ebrima" panose="02000000000000000000" pitchFamily="2" charset="0"/>
              </a:rPr>
              <a:t>Robert Campbell, Estate Strategy Manager</a:t>
            </a:r>
            <a:endParaRPr lang="en-GB" dirty="0"/>
          </a:p>
        </p:txBody>
      </p:sp>
    </p:spTree>
    <p:extLst>
      <p:ext uri="{BB962C8B-B14F-4D97-AF65-F5344CB8AC3E}">
        <p14:creationId xmlns:p14="http://schemas.microsoft.com/office/powerpoint/2010/main" val="12592247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55576" y="400802"/>
            <a:ext cx="8229600" cy="706437"/>
          </a:xfrm>
          <a:prstGeom prst="rect">
            <a:avLst/>
          </a:prstGeom>
        </p:spPr>
        <p:txBody>
          <a:bodyPr/>
          <a:lstStyle/>
          <a:p>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Update on Recent Progress</a:t>
            </a:r>
            <a:endParaRPr lang="en-GB" sz="1800" b="1" dirty="0">
              <a:solidFill>
                <a:srgbClr val="2F7C3A"/>
              </a:solidFill>
              <a:latin typeface="Ebrima" panose="02000000000000000000" pitchFamily="2" charset="0"/>
              <a:ea typeface="Ebrima" panose="02000000000000000000" pitchFamily="2" charset="0"/>
              <a:cs typeface="Ebrima" panose="02000000000000000000" pitchFamily="2" charset="0"/>
            </a:endParaRPr>
          </a:p>
        </p:txBody>
      </p:sp>
      <p:sp>
        <p:nvSpPr>
          <p:cNvPr id="3" name="Content Placeholder 2" descr="Planning in principle for the overall masterplan (primary school, housing, community playing field and associated infrastructure) was approved by the North Planning Applications Committee on 26th April.&#10;The full planning application for the housing scheme and the shared access road was approved at the same meeting.&#10;Design Stage 2 for the new primary school has been completed and work is about to commence on Stage 3.&#10;Work is ongoing on the acquisition of land in conjunction with the legal representatives of the landowners."/>
          <p:cNvSpPr>
            <a:spLocks noGrp="1"/>
          </p:cNvSpPr>
          <p:nvPr>
            <p:ph idx="4294967295"/>
          </p:nvPr>
        </p:nvSpPr>
        <p:spPr>
          <a:xfrm>
            <a:off x="539552" y="1200985"/>
            <a:ext cx="7632700" cy="5256213"/>
          </a:xfrm>
          <a:prstGeom prst="rect">
            <a:avLst/>
          </a:prstGeom>
        </p:spPr>
        <p:txBody>
          <a:bodyPr/>
          <a:lstStyle/>
          <a:p>
            <a:pPr marL="0" indent="0">
              <a:buNone/>
            </a:pPr>
            <a:endParaRPr lang="en-GB" sz="2000" dirty="0"/>
          </a:p>
          <a:p>
            <a:pPr marL="0" indent="0">
              <a:buNone/>
            </a:pPr>
            <a:endParaRPr lang="en-GB" sz="2000" dirty="0"/>
          </a:p>
        </p:txBody>
      </p:sp>
      <p:sp>
        <p:nvSpPr>
          <p:cNvPr id="4" name="Rectangle 3">
            <a:extLst>
              <a:ext uri="{FF2B5EF4-FFF2-40B4-BE49-F238E27FC236}">
                <a16:creationId xmlns:a16="http://schemas.microsoft.com/office/drawing/2014/main" id="{2A00C6A9-5C82-48DB-8B9A-C03E0CEE91F8}"/>
              </a:ext>
            </a:extLst>
          </p:cNvPr>
          <p:cNvSpPr/>
          <p:nvPr/>
        </p:nvSpPr>
        <p:spPr>
          <a:xfrm>
            <a:off x="539552" y="1260000"/>
            <a:ext cx="8136904" cy="3385542"/>
          </a:xfrm>
          <a:prstGeom prst="rect">
            <a:avLst/>
          </a:prstGeom>
        </p:spPr>
        <p:txBody>
          <a:bodyPr wrap="square" lIns="0" tIns="0" rIns="0" bIns="0">
            <a:spAutoFit/>
          </a:bodyPr>
          <a:lstStyle/>
          <a:p>
            <a:pPr marL="342900" indent="-342900">
              <a:spcAft>
                <a:spcPts val="600"/>
              </a:spcAft>
              <a:buFont typeface="Arial" panose="020B0604020202020204" pitchFamily="34" charset="0"/>
              <a:buChar char="•"/>
            </a:pPr>
            <a:endParaRPr lang="en-GB" sz="2000" dirty="0">
              <a:latin typeface="Calibri" panose="020F0502020204030204" pitchFamily="34" charset="0"/>
              <a:ea typeface="Calibri" panose="020F0502020204030204" pitchFamily="34" charset="0"/>
            </a:endParaRPr>
          </a:p>
          <a:p>
            <a:pPr marL="342900" indent="-342900">
              <a:spcAft>
                <a:spcPts val="60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Planning in principle for the overall masterplan (primary school, housing, community playing field and associated infrastructure) was approved by the North Planning Applications Committee on 26</a:t>
            </a:r>
            <a:r>
              <a:rPr lang="en-GB" sz="2000" baseline="30000" dirty="0">
                <a:latin typeface="Calibri" panose="020F0502020204030204" pitchFamily="34" charset="0"/>
                <a:ea typeface="Calibri" panose="020F0502020204030204" pitchFamily="34" charset="0"/>
              </a:rPr>
              <a:t>th</a:t>
            </a:r>
            <a:r>
              <a:rPr lang="en-GB" sz="2000" dirty="0">
                <a:latin typeface="Calibri" panose="020F0502020204030204" pitchFamily="34" charset="0"/>
                <a:ea typeface="Calibri" panose="020F0502020204030204" pitchFamily="34" charset="0"/>
              </a:rPr>
              <a:t> April.</a:t>
            </a:r>
          </a:p>
          <a:p>
            <a:pPr marL="342900" indent="-342900">
              <a:spcAft>
                <a:spcPts val="60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The full planning application for the housing scheme and the shared access road was approved at the same meeting.</a:t>
            </a:r>
          </a:p>
          <a:p>
            <a:pPr marL="342900" indent="-342900">
              <a:spcAft>
                <a:spcPts val="60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Design Stage 2 for the new primary school has been completed and work is about to commence on Stage 3.</a:t>
            </a:r>
          </a:p>
          <a:p>
            <a:pPr marL="342900" indent="-342900">
              <a:spcAft>
                <a:spcPts val="60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Work is ongoing on the acquisition of land in conjunction with the legal representatives of the landowners.</a:t>
            </a:r>
          </a:p>
        </p:txBody>
      </p:sp>
    </p:spTree>
    <p:extLst>
      <p:ext uri="{BB962C8B-B14F-4D97-AF65-F5344CB8AC3E}">
        <p14:creationId xmlns:p14="http://schemas.microsoft.com/office/powerpoint/2010/main" val="13484460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55576" y="400802"/>
            <a:ext cx="8229600" cy="706437"/>
          </a:xfrm>
          <a:prstGeom prst="rect">
            <a:avLst/>
          </a:prstGeom>
        </p:spPr>
        <p:txBody>
          <a:bodyPr/>
          <a:lstStyle/>
          <a:p>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Update – Slide 1</a:t>
            </a:r>
            <a:endParaRPr lang="en-GB" sz="1800" b="1" dirty="0">
              <a:solidFill>
                <a:srgbClr val="2F7C3A"/>
              </a:solidFill>
              <a:latin typeface="Ebrima" panose="02000000000000000000" pitchFamily="2" charset="0"/>
              <a:ea typeface="Ebrima" panose="02000000000000000000" pitchFamily="2" charset="0"/>
              <a:cs typeface="Ebrima" panose="02000000000000000000" pitchFamily="2" charset="0"/>
            </a:endParaRPr>
          </a:p>
        </p:txBody>
      </p:sp>
      <p:sp>
        <p:nvSpPr>
          <p:cNvPr id="3" name="Content Placeholder 2" descr="Enabling Works&#10;There is a range of factors currently affecting the delivery of construction projects, including the availability of some materials such as bitumen.&#10;In light of this, it is proposed that the enabling works will be carried out in 2023; it is estimated that this will take 12 weeks and overlap with the school summer holiday period.&#10;The legal and crofting issues will require to be resolved before work can commence.&#10;Although it was intended to carry out the work this year if possible, there will be economies of scale from running concurrently with other elements of the development, and it does not impact on any of these timescales.&#10;&#10; Housing Development&#10;Construction work is programmed to start in April 2023 and take up to 18 months to complete, depending on the phasing of the housing development."/>
          <p:cNvSpPr>
            <a:spLocks noGrp="1"/>
          </p:cNvSpPr>
          <p:nvPr>
            <p:ph idx="4294967295"/>
          </p:nvPr>
        </p:nvSpPr>
        <p:spPr>
          <a:xfrm>
            <a:off x="539552" y="1200985"/>
            <a:ext cx="7632700" cy="5256213"/>
          </a:xfrm>
          <a:prstGeom prst="rect">
            <a:avLst/>
          </a:prstGeom>
        </p:spPr>
        <p:txBody>
          <a:bodyPr/>
          <a:lstStyle/>
          <a:p>
            <a:pPr marL="0" indent="0">
              <a:buNone/>
            </a:pPr>
            <a:endParaRPr lang="en-GB" sz="2000" dirty="0"/>
          </a:p>
          <a:p>
            <a:pPr marL="0" indent="0">
              <a:buNone/>
            </a:pPr>
            <a:endParaRPr lang="en-GB" sz="2000" dirty="0"/>
          </a:p>
        </p:txBody>
      </p:sp>
      <p:sp>
        <p:nvSpPr>
          <p:cNvPr id="4" name="Rectangle 3">
            <a:extLst>
              <a:ext uri="{FF2B5EF4-FFF2-40B4-BE49-F238E27FC236}">
                <a16:creationId xmlns:a16="http://schemas.microsoft.com/office/drawing/2014/main" id="{2A00C6A9-5C82-48DB-8B9A-C03E0CEE91F8}"/>
              </a:ext>
            </a:extLst>
          </p:cNvPr>
          <p:cNvSpPr/>
          <p:nvPr/>
        </p:nvSpPr>
        <p:spPr>
          <a:xfrm>
            <a:off x="539552" y="1260000"/>
            <a:ext cx="8136904" cy="6078587"/>
          </a:xfrm>
          <a:prstGeom prst="rect">
            <a:avLst/>
          </a:prstGeom>
        </p:spPr>
        <p:txBody>
          <a:bodyPr wrap="square" lIns="0" tIns="0" rIns="0" bIns="0">
            <a:spAutoFit/>
          </a:bodyPr>
          <a:lstStyle/>
          <a:p>
            <a:pPr>
              <a:spcAft>
                <a:spcPts val="600"/>
              </a:spcAft>
            </a:pPr>
            <a:r>
              <a:rPr lang="en-GB" sz="2000" b="1" dirty="0">
                <a:latin typeface="Calibri" panose="020F0502020204030204" pitchFamily="34" charset="0"/>
                <a:ea typeface="Calibri" panose="020F0502020204030204" pitchFamily="34" charset="0"/>
              </a:rPr>
              <a:t>      </a:t>
            </a:r>
            <a:r>
              <a:rPr lang="en-GB" sz="2000" b="1" u="sng" dirty="0">
                <a:latin typeface="Calibri" panose="020F0502020204030204" pitchFamily="34" charset="0"/>
                <a:ea typeface="Calibri" panose="020F0502020204030204" pitchFamily="34" charset="0"/>
              </a:rPr>
              <a:t>Enabling Works</a:t>
            </a:r>
          </a:p>
          <a:p>
            <a:pPr marL="342900" indent="-342900">
              <a:spcAft>
                <a:spcPts val="60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There is a range of factors currently affecting the delivery of construction projects, including the availability of some materials such as bitumen.</a:t>
            </a:r>
          </a:p>
          <a:p>
            <a:pPr marL="342900" indent="-342900">
              <a:spcAft>
                <a:spcPts val="60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In light of this, it is proposed that the enabling works will be carried out in 2023; it is estimated that this will take 12 weeks and overlap with the school summer holiday period.</a:t>
            </a:r>
          </a:p>
          <a:p>
            <a:pPr marL="342900" indent="-342900">
              <a:spcAft>
                <a:spcPts val="60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The legal and crofting issues will require to be resolved before work can commence.</a:t>
            </a:r>
          </a:p>
          <a:p>
            <a:pPr marL="342900" indent="-342900">
              <a:spcAft>
                <a:spcPts val="60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Although it was intended to carry out the work this year if possible, there will be economies of scale from running concurrently with other elements of the development, and it does not impact on any of these timescales.</a:t>
            </a:r>
          </a:p>
          <a:p>
            <a:pPr marL="342900" indent="-342900">
              <a:spcAft>
                <a:spcPts val="600"/>
              </a:spcAft>
              <a:buFont typeface="Arial" panose="020B0604020202020204" pitchFamily="34" charset="0"/>
              <a:buChar char="•"/>
            </a:pPr>
            <a:endParaRPr lang="en-GB" sz="1000" dirty="0">
              <a:latin typeface="Calibri" panose="020F0502020204030204" pitchFamily="34" charset="0"/>
              <a:ea typeface="Calibri" panose="020F0502020204030204" pitchFamily="34" charset="0"/>
            </a:endParaRPr>
          </a:p>
          <a:p>
            <a:pPr>
              <a:spcAft>
                <a:spcPts val="600"/>
              </a:spcAft>
            </a:pPr>
            <a:r>
              <a:rPr lang="en-GB" sz="2000" b="1" dirty="0">
                <a:latin typeface="Calibri" panose="020F0502020204030204" pitchFamily="34" charset="0"/>
                <a:ea typeface="Calibri" panose="020F0502020204030204" pitchFamily="34" charset="0"/>
              </a:rPr>
              <a:t>      </a:t>
            </a:r>
            <a:r>
              <a:rPr lang="en-GB" sz="2000" b="1" u="sng" dirty="0">
                <a:latin typeface="Calibri" panose="020F0502020204030204" pitchFamily="34" charset="0"/>
                <a:ea typeface="Calibri" panose="020F0502020204030204" pitchFamily="34" charset="0"/>
              </a:rPr>
              <a:t>Housing Development</a:t>
            </a:r>
          </a:p>
          <a:p>
            <a:pPr marL="342900" indent="-342900">
              <a:spcAft>
                <a:spcPts val="60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Construction work is programmed to start in April 2023 and take up to      18 months to complete, depending on the phasing of the housing development</a:t>
            </a:r>
            <a:r>
              <a:rPr lang="en-GB" sz="2000" b="1" dirty="0">
                <a:latin typeface="Calibri" panose="020F0502020204030204" pitchFamily="34" charset="0"/>
                <a:ea typeface="Calibri" panose="020F0502020204030204" pitchFamily="34" charset="0"/>
              </a:rPr>
              <a:t>.</a:t>
            </a:r>
          </a:p>
          <a:p>
            <a:pPr marL="342900" indent="-342900">
              <a:spcAft>
                <a:spcPts val="600"/>
              </a:spcAft>
              <a:buFont typeface="Arial" panose="020B0604020202020204" pitchFamily="34" charset="0"/>
              <a:buChar char="•"/>
            </a:pPr>
            <a:endParaRPr lang="en-GB" sz="2000" b="1" dirty="0">
              <a:latin typeface="Calibri" panose="020F0502020204030204" pitchFamily="34" charset="0"/>
              <a:ea typeface="Calibri" panose="020F0502020204030204" pitchFamily="34" charset="0"/>
            </a:endParaRPr>
          </a:p>
          <a:p>
            <a:pPr marL="342900" indent="-342900">
              <a:spcAft>
                <a:spcPts val="600"/>
              </a:spcAft>
              <a:buFont typeface="Arial" panose="020B0604020202020204" pitchFamily="34" charset="0"/>
              <a:buChar char="•"/>
            </a:pPr>
            <a:endParaRPr lang="en-GB" sz="20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6531432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55576" y="400802"/>
            <a:ext cx="8229600" cy="706437"/>
          </a:xfrm>
          <a:prstGeom prst="rect">
            <a:avLst/>
          </a:prstGeom>
        </p:spPr>
        <p:txBody>
          <a:bodyPr/>
          <a:lstStyle/>
          <a:p>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Update – Slide 2</a:t>
            </a:r>
            <a:endParaRPr lang="en-GB" sz="1800" b="1" dirty="0">
              <a:solidFill>
                <a:srgbClr val="2F7C3A"/>
              </a:solidFill>
              <a:latin typeface="Ebrima" panose="02000000000000000000" pitchFamily="2" charset="0"/>
              <a:ea typeface="Ebrima" panose="02000000000000000000" pitchFamily="2" charset="0"/>
              <a:cs typeface="Ebrima" panose="02000000000000000000" pitchFamily="2" charset="0"/>
            </a:endParaRPr>
          </a:p>
        </p:txBody>
      </p:sp>
      <p:sp>
        <p:nvSpPr>
          <p:cNvPr id="3" name="Content Placeholder 2" descr="Primary School&#10;The programme for the primary school shows a planning application being submitted in January 2023. It is proposed that this would also include the community playing field.&#10;This is based on construction work starting on the school building in August 2023 with completion by October 2024.&#10;The demolition of the existing buildings and remaining site works would commence thereafter and be complete by March 2025.&#10;&#10;Community Playing Field&#10;The timescale for this will be dependent on securing external funding.&#10;Again, there would be economies of scale from the work being carried out concurrently with other elements of the overall development.&#10;The Council remains committed to supporting the football club in their funding applications to bodies such as Sportscotland."/>
          <p:cNvSpPr>
            <a:spLocks noGrp="1"/>
          </p:cNvSpPr>
          <p:nvPr>
            <p:ph idx="4294967295"/>
          </p:nvPr>
        </p:nvSpPr>
        <p:spPr>
          <a:xfrm>
            <a:off x="539552" y="1200985"/>
            <a:ext cx="7632700" cy="5256213"/>
          </a:xfrm>
          <a:prstGeom prst="rect">
            <a:avLst/>
          </a:prstGeom>
        </p:spPr>
        <p:txBody>
          <a:bodyPr/>
          <a:lstStyle/>
          <a:p>
            <a:pPr marL="0" indent="0">
              <a:buNone/>
            </a:pPr>
            <a:endParaRPr lang="en-GB" sz="2000" dirty="0"/>
          </a:p>
          <a:p>
            <a:pPr marL="0" indent="0">
              <a:buNone/>
            </a:pPr>
            <a:endParaRPr lang="en-GB" sz="2000" dirty="0"/>
          </a:p>
        </p:txBody>
      </p:sp>
      <p:sp>
        <p:nvSpPr>
          <p:cNvPr id="4" name="Rectangle 3">
            <a:extLst>
              <a:ext uri="{FF2B5EF4-FFF2-40B4-BE49-F238E27FC236}">
                <a16:creationId xmlns:a16="http://schemas.microsoft.com/office/drawing/2014/main" id="{2A00C6A9-5C82-48DB-8B9A-C03E0CEE91F8}"/>
              </a:ext>
            </a:extLst>
          </p:cNvPr>
          <p:cNvSpPr/>
          <p:nvPr/>
        </p:nvSpPr>
        <p:spPr>
          <a:xfrm>
            <a:off x="539552" y="1260000"/>
            <a:ext cx="8136904" cy="5078313"/>
          </a:xfrm>
          <a:prstGeom prst="rect">
            <a:avLst/>
          </a:prstGeom>
        </p:spPr>
        <p:txBody>
          <a:bodyPr wrap="square" lIns="0" tIns="0" rIns="0" bIns="0">
            <a:spAutoFit/>
          </a:bodyPr>
          <a:lstStyle/>
          <a:p>
            <a:pPr>
              <a:spcAft>
                <a:spcPts val="600"/>
              </a:spcAft>
            </a:pPr>
            <a:r>
              <a:rPr lang="en-GB" sz="2000" b="1" dirty="0">
                <a:latin typeface="Calibri" panose="020F0502020204030204" pitchFamily="34" charset="0"/>
                <a:ea typeface="Calibri" panose="020F0502020204030204" pitchFamily="34" charset="0"/>
              </a:rPr>
              <a:t>      </a:t>
            </a:r>
            <a:r>
              <a:rPr lang="en-GB" sz="2000" b="1" u="sng" dirty="0">
                <a:latin typeface="Calibri" panose="020F0502020204030204" pitchFamily="34" charset="0"/>
                <a:ea typeface="Calibri" panose="020F0502020204030204" pitchFamily="34" charset="0"/>
              </a:rPr>
              <a:t>Primary School</a:t>
            </a:r>
          </a:p>
          <a:p>
            <a:pPr marL="342900" indent="-342900">
              <a:spcAft>
                <a:spcPts val="60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The programme for the primary school shows a planning application being submitted in January 2023. It is proposed that this would also include the community playing field.</a:t>
            </a:r>
          </a:p>
          <a:p>
            <a:pPr marL="342900" indent="-342900">
              <a:spcAft>
                <a:spcPts val="60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This is based on construction work starting on the school building in August 2023 with completion by October 2024.</a:t>
            </a:r>
          </a:p>
          <a:p>
            <a:pPr marL="342900" indent="-342900">
              <a:spcAft>
                <a:spcPts val="60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The demolition of the existing buildings and remaining site works would commence thereafter and be complete by March 2025.</a:t>
            </a:r>
          </a:p>
          <a:p>
            <a:pPr marL="342900" indent="-342900">
              <a:spcAft>
                <a:spcPts val="600"/>
              </a:spcAft>
              <a:buFont typeface="Arial" panose="020B0604020202020204" pitchFamily="34" charset="0"/>
              <a:buChar char="•"/>
            </a:pPr>
            <a:endParaRPr lang="en-GB" sz="1000" dirty="0">
              <a:latin typeface="Calibri" panose="020F0502020204030204" pitchFamily="34" charset="0"/>
              <a:ea typeface="Calibri" panose="020F0502020204030204" pitchFamily="34" charset="0"/>
            </a:endParaRPr>
          </a:p>
          <a:p>
            <a:pPr>
              <a:spcAft>
                <a:spcPts val="600"/>
              </a:spcAft>
            </a:pPr>
            <a:r>
              <a:rPr lang="en-GB" sz="2000" b="1" dirty="0">
                <a:latin typeface="Calibri" panose="020F0502020204030204" pitchFamily="34" charset="0"/>
                <a:ea typeface="Calibri" panose="020F0502020204030204" pitchFamily="34" charset="0"/>
              </a:rPr>
              <a:t>      </a:t>
            </a:r>
            <a:r>
              <a:rPr lang="en-GB" sz="2000" b="1" u="sng" dirty="0">
                <a:latin typeface="Calibri" panose="020F0502020204030204" pitchFamily="34" charset="0"/>
                <a:ea typeface="Calibri" panose="020F0502020204030204" pitchFamily="34" charset="0"/>
              </a:rPr>
              <a:t>Community Playing Field</a:t>
            </a:r>
          </a:p>
          <a:p>
            <a:pPr marL="342900" indent="-342900">
              <a:spcAft>
                <a:spcPts val="60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The timescale for this will be dependent on securing external funding.</a:t>
            </a:r>
          </a:p>
          <a:p>
            <a:pPr marL="342900" indent="-342900">
              <a:spcAft>
                <a:spcPts val="60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Again, there would be economies of scale from the work being carried out concurrently with other elements of the overall development.</a:t>
            </a:r>
          </a:p>
          <a:p>
            <a:pPr marL="342900" indent="-342900">
              <a:spcAft>
                <a:spcPts val="60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The Council remains committed to supporting the football club in their funding applications to bodies such as Sportscotland.</a:t>
            </a:r>
          </a:p>
        </p:txBody>
      </p:sp>
    </p:spTree>
    <p:extLst>
      <p:ext uri="{BB962C8B-B14F-4D97-AF65-F5344CB8AC3E}">
        <p14:creationId xmlns:p14="http://schemas.microsoft.com/office/powerpoint/2010/main" val="15321746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55576" y="400802"/>
            <a:ext cx="8229600" cy="706437"/>
          </a:xfrm>
          <a:prstGeom prst="rect">
            <a:avLst/>
          </a:prstGeom>
        </p:spPr>
        <p:txBody>
          <a:bodyPr/>
          <a:lstStyle/>
          <a:p>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Next Steps</a:t>
            </a:r>
            <a:endParaRPr lang="en-GB" sz="1800" b="1" dirty="0">
              <a:solidFill>
                <a:srgbClr val="2F7C3A"/>
              </a:solidFill>
              <a:latin typeface="Ebrima" panose="02000000000000000000" pitchFamily="2" charset="0"/>
              <a:ea typeface="Ebrima" panose="02000000000000000000" pitchFamily="2" charset="0"/>
              <a:cs typeface="Ebrima" panose="02000000000000000000" pitchFamily="2" charset="0"/>
            </a:endParaRPr>
          </a:p>
        </p:txBody>
      </p:sp>
      <p:sp>
        <p:nvSpPr>
          <p:cNvPr id="3" name="Content Placeholder 2" descr="Continue with work on the legal and crofting matters to ensure that these are concluded in time. &#10;Continue to liaise with colleagues in Planning and Roads on the conditions attached to the recent planning approvals.&#10;Continue to develop the Stage 3 design for the Primary School and work with user groups over the rest of this year to allow a planning application to be lodged in January.&#10;Continue to work with the football club and explore external funding opportunities."/>
          <p:cNvSpPr>
            <a:spLocks noGrp="1"/>
          </p:cNvSpPr>
          <p:nvPr>
            <p:ph idx="4294967295"/>
          </p:nvPr>
        </p:nvSpPr>
        <p:spPr>
          <a:xfrm>
            <a:off x="539552" y="1200985"/>
            <a:ext cx="7632700" cy="5256213"/>
          </a:xfrm>
          <a:prstGeom prst="rect">
            <a:avLst/>
          </a:prstGeom>
        </p:spPr>
        <p:txBody>
          <a:bodyPr/>
          <a:lstStyle/>
          <a:p>
            <a:pPr marL="0" indent="0">
              <a:buNone/>
            </a:pPr>
            <a:endParaRPr lang="en-GB" sz="2000" dirty="0"/>
          </a:p>
          <a:p>
            <a:pPr marL="0" indent="0">
              <a:buNone/>
            </a:pPr>
            <a:endParaRPr lang="en-GB" sz="2000" dirty="0"/>
          </a:p>
        </p:txBody>
      </p:sp>
      <p:sp>
        <p:nvSpPr>
          <p:cNvPr id="4" name="Rectangle 3">
            <a:extLst>
              <a:ext uri="{FF2B5EF4-FFF2-40B4-BE49-F238E27FC236}">
                <a16:creationId xmlns:a16="http://schemas.microsoft.com/office/drawing/2014/main" id="{2A00C6A9-5C82-48DB-8B9A-C03E0CEE91F8}"/>
              </a:ext>
            </a:extLst>
          </p:cNvPr>
          <p:cNvSpPr/>
          <p:nvPr/>
        </p:nvSpPr>
        <p:spPr>
          <a:xfrm>
            <a:off x="539552" y="1260000"/>
            <a:ext cx="8136904" cy="3770263"/>
          </a:xfrm>
          <a:prstGeom prst="rect">
            <a:avLst/>
          </a:prstGeom>
        </p:spPr>
        <p:txBody>
          <a:bodyPr wrap="square" lIns="0" tIns="0" rIns="0" bIns="0">
            <a:spAutoFit/>
          </a:bodyPr>
          <a:lstStyle/>
          <a:p>
            <a:pPr marL="342900" indent="-342900">
              <a:spcAft>
                <a:spcPts val="600"/>
              </a:spcAft>
              <a:buFont typeface="Arial" panose="020B0604020202020204" pitchFamily="34" charset="0"/>
              <a:buChar char="•"/>
            </a:pPr>
            <a:endParaRPr lang="en-GB" sz="2000" dirty="0">
              <a:latin typeface="Calibri" panose="020F0502020204030204" pitchFamily="34" charset="0"/>
              <a:ea typeface="Calibri" panose="020F0502020204030204" pitchFamily="34" charset="0"/>
            </a:endParaRPr>
          </a:p>
          <a:p>
            <a:pPr marL="342900" indent="-342900">
              <a:spcAft>
                <a:spcPts val="60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Continue with work on the legal and crofting matters to ensure that these are concluded in time. </a:t>
            </a:r>
          </a:p>
          <a:p>
            <a:pPr marL="342900" indent="-342900">
              <a:spcAft>
                <a:spcPts val="60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Continue to liaise with colleagues in Planning and Roads on the conditions attached to the recent planning approvals.</a:t>
            </a:r>
          </a:p>
          <a:p>
            <a:pPr marL="342900" indent="-342900">
              <a:spcAft>
                <a:spcPts val="60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Continue to develop the Stage 3 design for the Primary School and work with user groups over the rest of this year to allow a planning application to be lodged in January.</a:t>
            </a:r>
          </a:p>
          <a:p>
            <a:pPr marL="342900" indent="-342900">
              <a:spcAft>
                <a:spcPts val="60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Continue to work with the football club and explore external funding opportunities.</a:t>
            </a:r>
          </a:p>
          <a:p>
            <a:pPr marL="342900" indent="-342900">
              <a:spcAft>
                <a:spcPts val="600"/>
              </a:spcAft>
              <a:buFont typeface="Arial" panose="020B0604020202020204" pitchFamily="34" charset="0"/>
              <a:buChar char="•"/>
            </a:pPr>
            <a:endParaRPr lang="en-GB" sz="20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363777441"/>
      </p:ext>
    </p:extLst>
  </p:cSld>
  <p:clrMapOvr>
    <a:masterClrMapping/>
  </p:clrMapOvr>
</p:sld>
</file>

<file path=ppt/theme/theme1.xml><?xml version="1.0" encoding="utf-8"?>
<a:theme xmlns:a="http://schemas.openxmlformats.org/drawingml/2006/main" name="Tex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9b44844-f7a8-43bf-8910-957b726a602c" xsi:nil="true"/>
    <lcf76f155ced4ddcb4097134ff3c332f xmlns="4d0b3d68-4fad-46c5-9a2a-dfda0907368f">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C3836A8371FB84985A03C7977185216" ma:contentTypeVersion="13" ma:contentTypeDescription="Create a new document." ma:contentTypeScope="" ma:versionID="b7c033259ba5e2bf94499269151b0e05">
  <xsd:schema xmlns:xsd="http://www.w3.org/2001/XMLSchema" xmlns:xs="http://www.w3.org/2001/XMLSchema" xmlns:p="http://schemas.microsoft.com/office/2006/metadata/properties" xmlns:ns2="4d0b3d68-4fad-46c5-9a2a-dfda0907368f" xmlns:ns3="89b44844-f7a8-43bf-8910-957b726a602c" targetNamespace="http://schemas.microsoft.com/office/2006/metadata/properties" ma:root="true" ma:fieldsID="71176a9390e60bdf7c1d3fd85d86a83a" ns2:_="" ns3:_="">
    <xsd:import namespace="4d0b3d68-4fad-46c5-9a2a-dfda0907368f"/>
    <xsd:import namespace="89b44844-f7a8-43bf-8910-957b726a602c"/>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element ref="ns2:MediaServiceOCR"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d0b3d68-4fad-46c5-9a2a-dfda090736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bd8d7fc4-e056-491b-b14d-914997007d2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b44844-f7a8-43bf-8910-957b726a602c"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f30de796-fe2a-4b50-8279-6784e9f37519}" ma:internalName="TaxCatchAll" ma:showField="CatchAllData" ma:web="89b44844-f7a8-43bf-8910-957b726a602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60B48BA-72AB-4EF7-9C1E-CB9B5EC6EA06}">
  <ds:schemaRefs>
    <ds:schemaRef ds:uri="f208d9d4-ab53-4bb8-846a-65b2416c60b1"/>
    <ds:schemaRef ds:uri="67b068b7-2e2b-4052-af03-84bdb19f149d"/>
    <ds:schemaRef ds:uri="http://schemas.microsoft.com/office/infopath/2007/PartnerControls"/>
    <ds:schemaRef ds:uri="http://schemas.microsoft.com/office/2006/metadata/properties"/>
    <ds:schemaRef ds:uri="http://schemas.microsoft.com/office/2006/documentManagement/types"/>
    <ds:schemaRef ds:uri="http://www.w3.org/XML/1998/namespace"/>
    <ds:schemaRef ds:uri="http://purl.org/dc/dcmitype/"/>
    <ds:schemaRef ds:uri="http://purl.org/dc/elements/1.1/"/>
    <ds:schemaRef ds:uri="http://schemas.openxmlformats.org/package/2006/metadata/core-properties"/>
    <ds:schemaRef ds:uri="http://purl.org/dc/terms/"/>
    <ds:schemaRef ds:uri="31b2461b-3a4d-4fd4-a2e5-3f2f28f534f3"/>
    <ds:schemaRef ds:uri="89b44844-f7a8-43bf-8910-957b726a602c"/>
    <ds:schemaRef ds:uri="4d0b3d68-4fad-46c5-9a2a-dfda0907368f"/>
  </ds:schemaRefs>
</ds:datastoreItem>
</file>

<file path=customXml/itemProps2.xml><?xml version="1.0" encoding="utf-8"?>
<ds:datastoreItem xmlns:ds="http://schemas.openxmlformats.org/officeDocument/2006/customXml" ds:itemID="{BC998A0D-5E9F-4D11-9180-5FE0EADA483E}">
  <ds:schemaRefs>
    <ds:schemaRef ds:uri="http://schemas.microsoft.com/sharepoint/v3/contenttype/forms"/>
  </ds:schemaRefs>
</ds:datastoreItem>
</file>

<file path=customXml/itemProps3.xml><?xml version="1.0" encoding="utf-8"?>
<ds:datastoreItem xmlns:ds="http://schemas.openxmlformats.org/officeDocument/2006/customXml" ds:itemID="{234ADAA7-B0F7-47D7-9343-AF5B47540DD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d0b3d68-4fad-46c5-9a2a-dfda0907368f"/>
    <ds:schemaRef ds:uri="89b44844-f7a8-43bf-8910-957b726a602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HC Corporate Template -OnScreen 4;3</Template>
  <TotalTime>6626</TotalTime>
  <Words>521</Words>
  <Application>Microsoft Office PowerPoint</Application>
  <PresentationFormat>On-screen Show (4:3)</PresentationFormat>
  <Paragraphs>53</Paragraphs>
  <Slides>5</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Arial</vt:lpstr>
      <vt:lpstr>Calibri</vt:lpstr>
      <vt:lpstr>Ebrima</vt:lpstr>
      <vt:lpstr>Text Slides</vt:lpstr>
      <vt:lpstr>Dunvegan Primary School</vt:lpstr>
      <vt:lpstr>Update on Recent Progress</vt:lpstr>
      <vt:lpstr>Update – Slide 1</vt:lpstr>
      <vt:lpstr>Update – Slide 2</vt:lpstr>
      <vt:lpstr>Next Steps</vt:lpstr>
    </vt:vector>
  </TitlesOfParts>
  <Company>Fujitsu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Foster</dc:creator>
  <cp:lastModifiedBy>Mairi Cowie (Digital Innovation)</cp:lastModifiedBy>
  <cp:revision>244</cp:revision>
  <cp:lastPrinted>2017-01-18T14:17:09Z</cp:lastPrinted>
  <dcterms:created xsi:type="dcterms:W3CDTF">2019-04-25T09:35:54Z</dcterms:created>
  <dcterms:modified xsi:type="dcterms:W3CDTF">2025-08-08T15:14:39Z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a57e0011-4d92-40e2-893e-f4c1b165f48a</vt:lpwstr>
  </property>
  <property fmtid="{D5CDD505-2E9C-101B-9397-08002B2CF9AE}" pid="3" name="TITUS">
    <vt:lpwstr>&lt;div style="text-align: center;"&gt;&lt;span style="font-family: Arial; font-weight: bold; font-size: large;"&gt;OFFICIAL&lt;/span&gt;&lt;/div&gt;</vt:lpwstr>
  </property>
  <property fmtid="{D5CDD505-2E9C-101B-9397-08002B2CF9AE}" pid="4" name="HCClassification">
    <vt:lpwstr>OFFICIAL</vt:lpwstr>
  </property>
  <property fmtid="{D5CDD505-2E9C-101B-9397-08002B2CF9AE}" pid="5" name="HCMarking">
    <vt:lpwstr>Enable Marking</vt:lpwstr>
  </property>
  <property fmtid="{D5CDD505-2E9C-101B-9397-08002B2CF9AE}" pid="6" name="_NewReviewCycle">
    <vt:lpwstr/>
  </property>
  <property fmtid="{D5CDD505-2E9C-101B-9397-08002B2CF9AE}" pid="7" name="ContentTypeId">
    <vt:lpwstr>0x0101009C3836A8371FB84985A03C7977185216</vt:lpwstr>
  </property>
  <property fmtid="{D5CDD505-2E9C-101B-9397-08002B2CF9AE}" pid="8" name="MediaServiceImageTags">
    <vt:lpwstr/>
  </property>
</Properties>
</file>