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handoutMasterIdLst>
    <p:handoutMasterId r:id="rId10"/>
  </p:handoutMasterIdLst>
  <p:sldIdLst>
    <p:sldId id="338" r:id="rId5"/>
    <p:sldId id="349" r:id="rId6"/>
    <p:sldId id="344" r:id="rId7"/>
    <p:sldId id="350" r:id="rId8"/>
  </p:sldIdLst>
  <p:sldSz cx="9144000" cy="6858000" type="screen4x3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2F92"/>
    <a:srgbClr val="2F7C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35" autoAdjust="0"/>
    <p:restoredTop sz="94660"/>
  </p:normalViewPr>
  <p:slideViewPr>
    <p:cSldViewPr>
      <p:cViewPr varScale="1">
        <p:scale>
          <a:sx n="105" d="100"/>
          <a:sy n="105" d="100"/>
        </p:scale>
        <p:origin x="207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DE6A9-B5E9-490D-B889-1CC33586F091}" type="datetimeFigureOut">
              <a:rPr lang="en-GB" smtClean="0"/>
              <a:t>14/08/2025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865D1D-29FC-47E2-A574-DEFA3174C723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hc" descr="OFFICIAL"/>
          <p:cNvSpPr txBox="1"/>
          <p:nvPr/>
        </p:nvSpPr>
        <p:spPr>
          <a:xfrm>
            <a:off x="0" y="0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dirty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  <p:sp>
        <p:nvSpPr>
          <p:cNvPr id="7" name="fc" descr="OFFICIAL"/>
          <p:cNvSpPr txBox="1"/>
          <p:nvPr/>
        </p:nvSpPr>
        <p:spPr>
          <a:xfrm>
            <a:off x="0" y="9569669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dirty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5301886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DE036E-460B-4C1D-A880-EABA5EF82C50}" type="datetimeFigureOut">
              <a:rPr lang="en-GB" smtClean="0"/>
              <a:t>14/08/2025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27AA53-D485-48C4-A1C3-631D24EF375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hc" descr="OFFICIAL"/>
          <p:cNvSpPr txBox="1"/>
          <p:nvPr/>
        </p:nvSpPr>
        <p:spPr>
          <a:xfrm>
            <a:off x="0" y="0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i="0" u="none" baseline="0" dirty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  <p:sp>
        <p:nvSpPr>
          <p:cNvPr id="9" name="fc" descr="OFFICIAL"/>
          <p:cNvSpPr txBox="1"/>
          <p:nvPr/>
        </p:nvSpPr>
        <p:spPr>
          <a:xfrm>
            <a:off x="0" y="9569669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i="0" u="none" baseline="0" dirty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614943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Think back to income and expenditure slides…..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0553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Think back to income and expenditure slides…..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19650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Think back to income and expenditure slides…..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6356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0926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Layout + Sub-title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3744416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644008" y="1772816"/>
            <a:ext cx="3744416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7237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Layout + Sub-titl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3744416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644008" y="2348880"/>
            <a:ext cx="3744416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94863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843607" y="548680"/>
            <a:ext cx="2648273" cy="1162050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caption title 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635896" y="548680"/>
            <a:ext cx="4762872" cy="585311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4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1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1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43607" y="1710730"/>
            <a:ext cx="264827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body text</a:t>
            </a:r>
          </a:p>
        </p:txBody>
      </p:sp>
    </p:spTree>
    <p:extLst>
      <p:ext uri="{BB962C8B-B14F-4D97-AF65-F5344CB8AC3E}">
        <p14:creationId xmlns:p14="http://schemas.microsoft.com/office/powerpoint/2010/main" val="574268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515374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photo title</a:t>
            </a:r>
            <a:endParaRPr lang="en-GB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4"/>
            <a:ext cx="5486400" cy="44724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720482"/>
            <a:ext cx="5486400" cy="8768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photo description</a:t>
            </a:r>
          </a:p>
        </p:txBody>
      </p:sp>
    </p:spTree>
    <p:extLst>
      <p:ext uri="{BB962C8B-B14F-4D97-AF65-F5344CB8AC3E}">
        <p14:creationId xmlns:p14="http://schemas.microsoft.com/office/powerpoint/2010/main" val="1892344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Lin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cxnSp>
        <p:nvCxnSpPr>
          <p:cNvPr id="3" name="Straight Connector 2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9221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n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5567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 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5920" y="1772816"/>
            <a:ext cx="7622504" cy="468052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lvl="0"/>
            <a:r>
              <a:rPr lang="en-US" dirty="0"/>
              <a:t>Click to edit body text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Click to edit bullet lists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9120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210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7632848" cy="403244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lvl="0"/>
            <a:r>
              <a:rPr lang="en-US" dirty="0"/>
              <a:t>Click to edit body text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Click to edit bullet lists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0588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196752"/>
            <a:ext cx="7632848" cy="525658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0826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7632848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0532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+ Sub-title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7632848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2423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+ sub-titl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7632848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838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2529" cy="2376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289" y="4482000"/>
            <a:ext cx="1371711" cy="23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829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5" r:id="rId2"/>
    <p:sldLayoutId id="2147483676" r:id="rId3"/>
    <p:sldLayoutId id="2147483668" r:id="rId4"/>
    <p:sldLayoutId id="2147483666" r:id="rId5"/>
    <p:sldLayoutId id="2147483669" r:id="rId6"/>
    <p:sldLayoutId id="2147483670" r:id="rId7"/>
    <p:sldLayoutId id="2147483672" r:id="rId8"/>
    <p:sldLayoutId id="2147483671" r:id="rId9"/>
    <p:sldLayoutId id="2147483674" r:id="rId10"/>
    <p:sldLayoutId id="2147483673" r:id="rId11"/>
    <p:sldLayoutId id="2147483678" r:id="rId12"/>
    <p:sldLayoutId id="214748367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9F2A0-3D16-46D4-90C4-6C5E52A15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/>
              <a:t>Tain Campus/Swimming Pool</a:t>
            </a:r>
            <a:br>
              <a:rPr lang="en-GB" sz="2400" dirty="0"/>
            </a:br>
            <a:endParaRPr lang="en-GB" sz="24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B8D3A9A-D2C9-4446-8651-CDB5AD3C0EC8}"/>
              </a:ext>
            </a:extLst>
          </p:cNvPr>
          <p:cNvSpPr/>
          <p:nvPr/>
        </p:nvSpPr>
        <p:spPr>
          <a:xfrm>
            <a:off x="1979712" y="1916832"/>
            <a:ext cx="5256584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sz="2400" b="1" dirty="0">
              <a:solidFill>
                <a:srgbClr val="492F92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Stakeholder Group Meeting</a:t>
            </a:r>
          </a:p>
          <a:p>
            <a:pPr algn="ctr"/>
            <a:endParaRPr lang="en-GB" sz="2400" b="1" dirty="0">
              <a:solidFill>
                <a:srgbClr val="492F92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sz="2400" b="1" dirty="0">
              <a:solidFill>
                <a:srgbClr val="492F92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1 March 2022</a:t>
            </a: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n-GB" b="1" dirty="0">
                <a:solidFill>
                  <a:srgbClr val="2F7C3A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Robert Campbell, Estate Strategy Manager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9224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5576" y="400802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Background</a:t>
            </a:r>
            <a:endParaRPr lang="en-GB" sz="1800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3" name="Content Placeholder 2" descr="The Campus project is included in Phase 1 of the Scottish Government’s new Learning Estate Investment Programme (LEIP), with a condition of building completion being achieved by August 2024.&#10;&#10;The funding model for the LEIP is based on the local authority providing the capital funding for the project, with revenue from SG over a 25 year period in line with an outcomes based model.&#10;&#10;The project was included in the capital programme approved by Council in January 2021. This did not include any funding for a replacement pool or any other enhanced community facilities.&#10;&#10;The project is at an advanced design stage with the planning application now being considered; a zone has been reserved in the masterplan design so that a block containing a new swimming pool and fitness room could be added at some point in the future."/>
          <p:cNvSpPr>
            <a:spLocks noGrp="1"/>
          </p:cNvSpPr>
          <p:nvPr>
            <p:ph idx="4294967295"/>
          </p:nvPr>
        </p:nvSpPr>
        <p:spPr>
          <a:xfrm>
            <a:off x="539552" y="1200985"/>
            <a:ext cx="7632700" cy="525621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00C6A9-5C82-48DB-8B9A-C03E0CEE91F8}"/>
              </a:ext>
            </a:extLst>
          </p:cNvPr>
          <p:cNvSpPr/>
          <p:nvPr/>
        </p:nvSpPr>
        <p:spPr>
          <a:xfrm>
            <a:off x="539552" y="1260000"/>
            <a:ext cx="8136904" cy="4770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3960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The Campus project is included in Phase 1 of the Scottish Government’s new Learning Estate Investment Programme (LEIP), with a condition of building completion being achieved by August 2024.</a:t>
            </a:r>
          </a:p>
          <a:p>
            <a:pPr marL="396000" indent="-342900"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960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The funding model for the LEIP is based on the local authority providing the capital funding for the project, with revenue from SG over a 25 year period in line with an outcomes based model.</a:t>
            </a:r>
          </a:p>
          <a:p>
            <a:pPr marL="396000" indent="-342900"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960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The project was included in the capital programme approved by Council in January 2021. This did not include any funding for a replacement pool or any other enhanced community facilities.</a:t>
            </a:r>
          </a:p>
          <a:p>
            <a:pPr marL="396000" indent="-342900"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960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The project is at an advanced design stage with the planning application now being considered; a zone has been reserved in the masterplan design so that a block containing a new swimming pool and fitness room could be added at some point in the future.</a:t>
            </a:r>
            <a:endParaRPr lang="en-GB" sz="1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446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5576" y="400802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Capital Costs</a:t>
            </a:r>
            <a:endParaRPr lang="en-GB" sz="1800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3" name="Content Placeholder 2" descr="The estimated capital cost of a new build would be in the range of £6M to £8M, depending on a number of factors: e.g. the timing of the build, the size of the pool and other facilities to be provided.&#10;&#10;It is assumed at this stage that a new building would be designed to the same standard as the Campus building (i.e. Passivhaus).&#10;&#10;The cost of the work required to separate the existing Community Complex building from the Academy building is estimated at approximately £1M.&#10;&#10;Based on a remaining life of 10 years for the pool building, the capital investment required to upgrade the building would be approximately £1.5M."/>
          <p:cNvSpPr>
            <a:spLocks noGrp="1"/>
          </p:cNvSpPr>
          <p:nvPr>
            <p:ph idx="4294967295"/>
          </p:nvPr>
        </p:nvSpPr>
        <p:spPr>
          <a:xfrm>
            <a:off x="539552" y="1200985"/>
            <a:ext cx="7632700" cy="525621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00C6A9-5C82-48DB-8B9A-C03E0CEE91F8}"/>
              </a:ext>
            </a:extLst>
          </p:cNvPr>
          <p:cNvSpPr/>
          <p:nvPr/>
        </p:nvSpPr>
        <p:spPr>
          <a:xfrm>
            <a:off x="540000" y="1260000"/>
            <a:ext cx="8136904" cy="41549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3960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The estimated capital cost of a new build would be in the range of £6M to £8M, depending on a number of factors: e.g. the timing of the build, the size of the pool and other facilities to be provided.</a:t>
            </a:r>
          </a:p>
          <a:p>
            <a:pPr marL="396000" lvl="0" indent="-342900"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960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It is assumed at this stage that a new building would be designed to the same standard as the Campus building (i.e. Passivhaus).</a:t>
            </a:r>
          </a:p>
          <a:p>
            <a:pPr marL="396000" lvl="0" indent="-342900"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960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The cost of the work required to separate the existing Community Complex building from the Academy building is estimated at approximately £1M.</a:t>
            </a:r>
          </a:p>
          <a:p>
            <a:pPr marL="396000" lvl="0" indent="-342900"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960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Based on a remaining life of 10 years for the pool building, the capital investment required to upgrade the building would be approximately £1.5M.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446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5576" y="400802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Next Steps</a:t>
            </a:r>
            <a:endParaRPr lang="en-GB" sz="1800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3" name="Content Placeholder 2" descr="Council officers across all Services will work with colleagues from High Life Highland to prepare a comprehensive business case.&#10;&#10;This will comprise an analysis of both capital and revenue costs over the whole life of a new facility compared to the costs associated with retaining the existing Community Complex building.&#10;&#10;The business case will also look at potential funding opportunities, primarily Sportscotland, but others will be explored.&#10;&#10;There is already another exercise underway to establish the Council’s strategic priorities, in conjunction with HLH, for future funding bids to Sportscotland. &#10;&#10;Formal consideration of the completed business case, would be for the new Council, following the May elections."/>
          <p:cNvSpPr>
            <a:spLocks noGrp="1"/>
          </p:cNvSpPr>
          <p:nvPr>
            <p:ph idx="4294967295"/>
          </p:nvPr>
        </p:nvSpPr>
        <p:spPr>
          <a:xfrm>
            <a:off x="539552" y="1200985"/>
            <a:ext cx="7632700" cy="525621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00C6A9-5C82-48DB-8B9A-C03E0CEE91F8}"/>
              </a:ext>
            </a:extLst>
          </p:cNvPr>
          <p:cNvSpPr/>
          <p:nvPr/>
        </p:nvSpPr>
        <p:spPr>
          <a:xfrm>
            <a:off x="540000" y="1260000"/>
            <a:ext cx="8136904" cy="46166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3960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Council officers across all Services will work with colleagues from High Life Highland to prepare a comprehensive business case.</a:t>
            </a:r>
          </a:p>
          <a:p>
            <a:pPr marL="396000" indent="-342900"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960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This will comprise an analysis of both capital and revenue costs over the whole life of a new facility compared to the costs associated with retaining the existing Community Complex building.</a:t>
            </a:r>
          </a:p>
          <a:p>
            <a:pPr marL="396000" indent="-342900"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960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The business case will also look at potential funding opportunities, primarily Sportscotland, but others will be explored.</a:t>
            </a:r>
          </a:p>
          <a:p>
            <a:pPr marL="396000" indent="-342900"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960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There is already another exercise underway to establish the Council’s strategic priorities, in conjunction with HLH, for future funding bids to Sportscotland. </a:t>
            </a:r>
          </a:p>
          <a:p>
            <a:pPr marL="396000" indent="-342900"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960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Formal consideration of the completed business case, would be for the new Council, following the May elections.</a:t>
            </a:r>
          </a:p>
          <a:p>
            <a:pPr lvl="0"/>
            <a:endParaRPr lang="en-GB" sz="20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600400"/>
      </p:ext>
    </p:extLst>
  </p:cSld>
  <p:clrMapOvr>
    <a:masterClrMapping/>
  </p:clrMapOvr>
</p:sld>
</file>

<file path=ppt/theme/theme1.xml><?xml version="1.0" encoding="utf-8"?>
<a:theme xmlns:a="http://schemas.openxmlformats.org/drawingml/2006/main" name="Text Slid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3836A8371FB84985A03C7977185216" ma:contentTypeVersion="13" ma:contentTypeDescription="Create a new document." ma:contentTypeScope="" ma:versionID="b7c033259ba5e2bf94499269151b0e05">
  <xsd:schema xmlns:xsd="http://www.w3.org/2001/XMLSchema" xmlns:xs="http://www.w3.org/2001/XMLSchema" xmlns:p="http://schemas.microsoft.com/office/2006/metadata/properties" xmlns:ns2="4d0b3d68-4fad-46c5-9a2a-dfda0907368f" xmlns:ns3="89b44844-f7a8-43bf-8910-957b726a602c" targetNamespace="http://schemas.microsoft.com/office/2006/metadata/properties" ma:root="true" ma:fieldsID="71176a9390e60bdf7c1d3fd85d86a83a" ns2:_="" ns3:_="">
    <xsd:import namespace="4d0b3d68-4fad-46c5-9a2a-dfda0907368f"/>
    <xsd:import namespace="89b44844-f7a8-43bf-8910-957b726a60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0b3d68-4fad-46c5-9a2a-dfda090736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bd8d7fc4-e056-491b-b14d-914997007d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b44844-f7a8-43bf-8910-957b726a602c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f30de796-fe2a-4b50-8279-6784e9f37519}" ma:internalName="TaxCatchAll" ma:showField="CatchAllData" ma:web="89b44844-f7a8-43bf-8910-957b726a60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9b44844-f7a8-43bf-8910-957b726a602c" xsi:nil="true"/>
    <lcf76f155ced4ddcb4097134ff3c332f xmlns="4d0b3d68-4fad-46c5-9a2a-dfda0907368f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97392CA-F37F-4ED8-B43A-1A23E9ACED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0b3d68-4fad-46c5-9a2a-dfda0907368f"/>
    <ds:schemaRef ds:uri="89b44844-f7a8-43bf-8910-957b726a60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60B48BA-72AB-4EF7-9C1E-CB9B5EC6EA06}">
  <ds:schemaRefs>
    <ds:schemaRef ds:uri="f208d9d4-ab53-4bb8-846a-65b2416c60b1"/>
    <ds:schemaRef ds:uri="67b068b7-2e2b-4052-af03-84bdb19f149d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dcmitype/"/>
    <ds:schemaRef ds:uri="http://purl.org/dc/elements/1.1/"/>
    <ds:schemaRef ds:uri="http://schemas.openxmlformats.org/package/2006/metadata/core-properties"/>
    <ds:schemaRef ds:uri="http://purl.org/dc/terms/"/>
    <ds:schemaRef ds:uri="89b44844-f7a8-43bf-8910-957b726a602c"/>
    <ds:schemaRef ds:uri="4d0b3d68-4fad-46c5-9a2a-dfda0907368f"/>
  </ds:schemaRefs>
</ds:datastoreItem>
</file>

<file path=customXml/itemProps3.xml><?xml version="1.0" encoding="utf-8"?>
<ds:datastoreItem xmlns:ds="http://schemas.openxmlformats.org/officeDocument/2006/customXml" ds:itemID="{BC998A0D-5E9F-4D11-9180-5FE0EADA483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HC Corporate Template -OnScreen 4;3</Template>
  <TotalTime>6373</TotalTime>
  <Words>443</Words>
  <Application>Microsoft Office PowerPoint</Application>
  <PresentationFormat>On-screen Show (4:3)</PresentationFormat>
  <Paragraphs>45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</vt:lpstr>
      <vt:lpstr>Calibri</vt:lpstr>
      <vt:lpstr>Ebrima</vt:lpstr>
      <vt:lpstr>Text Slides</vt:lpstr>
      <vt:lpstr>Tain Campus/Swimming Pool </vt:lpstr>
      <vt:lpstr>Background</vt:lpstr>
      <vt:lpstr>Capital Costs</vt:lpstr>
      <vt:lpstr>Next Steps</vt:lpstr>
    </vt:vector>
  </TitlesOfParts>
  <Company>Fujitsu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Foster</dc:creator>
  <cp:lastModifiedBy>Mairi Cowie (Digital Innovation)</cp:lastModifiedBy>
  <cp:revision>233</cp:revision>
  <cp:lastPrinted>2017-01-18T14:17:09Z</cp:lastPrinted>
  <dcterms:created xsi:type="dcterms:W3CDTF">2019-04-25T09:35:54Z</dcterms:created>
  <dcterms:modified xsi:type="dcterms:W3CDTF">2025-08-14T10:31:55Z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a57e0011-4d92-40e2-893e-f4c1b165f48a</vt:lpwstr>
  </property>
  <property fmtid="{D5CDD505-2E9C-101B-9397-08002B2CF9AE}" pid="3" name="TITUS">
    <vt:lpwstr>&lt;div style="text-align: center;"&gt;&lt;span style="font-family: Arial; font-weight: bold; font-size: large;"&gt;OFFICIAL&lt;/span&gt;&lt;/div&gt;</vt:lpwstr>
  </property>
  <property fmtid="{D5CDD505-2E9C-101B-9397-08002B2CF9AE}" pid="4" name="HCClassification">
    <vt:lpwstr>OFFICIAL</vt:lpwstr>
  </property>
  <property fmtid="{D5CDD505-2E9C-101B-9397-08002B2CF9AE}" pid="5" name="HCMarking">
    <vt:lpwstr>Enable Marking</vt:lpwstr>
  </property>
  <property fmtid="{D5CDD505-2E9C-101B-9397-08002B2CF9AE}" pid="6" name="_NewReviewCycle">
    <vt:lpwstr/>
  </property>
  <property fmtid="{D5CDD505-2E9C-101B-9397-08002B2CF9AE}" pid="7" name="ContentTypeId">
    <vt:lpwstr>0x0101009C3836A8371FB84985A03C7977185216</vt:lpwstr>
  </property>
  <property fmtid="{D5CDD505-2E9C-101B-9397-08002B2CF9AE}" pid="8" name="MediaServiceImageTags">
    <vt:lpwstr/>
  </property>
</Properties>
</file>