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9"/>
  </p:notesMasterIdLst>
  <p:handoutMasterIdLst>
    <p:handoutMasterId r:id="rId10"/>
  </p:handoutMasterIdLst>
  <p:sldIdLst>
    <p:sldId id="338" r:id="rId5"/>
    <p:sldId id="349" r:id="rId6"/>
    <p:sldId id="354" r:id="rId7"/>
    <p:sldId id="355" r:id="rId8"/>
  </p:sldIdLst>
  <p:sldSz cx="9144000" cy="6858000" type="screen4x3"/>
  <p:notesSz cx="6810375" cy="99425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92F92"/>
    <a:srgbClr val="2F7C3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35" autoAdjust="0"/>
    <p:restoredTop sz="94660"/>
  </p:normalViewPr>
  <p:slideViewPr>
    <p:cSldViewPr>
      <p:cViewPr varScale="1">
        <p:scale>
          <a:sx n="105" d="100"/>
          <a:sy n="105" d="100"/>
        </p:scale>
        <p:origin x="207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0"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57636" y="0"/>
            <a:ext cx="2951163" cy="497126"/>
          </a:xfrm>
          <a:prstGeom prst="rect">
            <a:avLst/>
          </a:prstGeom>
        </p:spPr>
        <p:txBody>
          <a:bodyPr vert="horz" lIns="91440" tIns="45720" rIns="91440" bIns="45720" rtlCol="0"/>
          <a:lstStyle>
            <a:lvl1pPr algn="r">
              <a:defRPr sz="1200"/>
            </a:lvl1pPr>
          </a:lstStyle>
          <a:p>
            <a:fld id="{F53DE6A9-B5E9-490D-B889-1CC33586F091}" type="datetimeFigureOut">
              <a:rPr lang="en-GB" smtClean="0"/>
              <a:t>14/08/2025</a:t>
            </a:fld>
            <a:endParaRPr lang="en-GB" dirty="0"/>
          </a:p>
        </p:txBody>
      </p:sp>
      <p:sp>
        <p:nvSpPr>
          <p:cNvPr id="4" name="Footer Placeholder 3"/>
          <p:cNvSpPr>
            <a:spLocks noGrp="1"/>
          </p:cNvSpPr>
          <p:nvPr>
            <p:ph type="ftr" sz="quarter" idx="2"/>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7636" y="9443662"/>
            <a:ext cx="2951163" cy="497126"/>
          </a:xfrm>
          <a:prstGeom prst="rect">
            <a:avLst/>
          </a:prstGeom>
        </p:spPr>
        <p:txBody>
          <a:bodyPr vert="horz" lIns="91440" tIns="45720" rIns="91440" bIns="45720" rtlCol="0" anchor="b"/>
          <a:lstStyle>
            <a:lvl1pPr algn="r">
              <a:defRPr sz="1200"/>
            </a:lvl1pPr>
          </a:lstStyle>
          <a:p>
            <a:fld id="{7D865D1D-29FC-47E2-A574-DEFA3174C723}" type="slidenum">
              <a:rPr lang="en-GB" smtClean="0"/>
              <a:t>‹#›</a:t>
            </a:fld>
            <a:endParaRPr lang="en-GB" dirty="0"/>
          </a:p>
        </p:txBody>
      </p:sp>
      <p:sp>
        <p:nvSpPr>
          <p:cNvPr id="6" name="hc" descr="OFFICIAL"/>
          <p:cNvSpPr txBox="1"/>
          <p:nvPr/>
        </p:nvSpPr>
        <p:spPr>
          <a:xfrm>
            <a:off x="0" y="0"/>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
        <p:nvSpPr>
          <p:cNvPr id="7" name="fc" descr="OFFICIAL"/>
          <p:cNvSpPr txBox="1"/>
          <p:nvPr/>
        </p:nvSpPr>
        <p:spPr>
          <a:xfrm>
            <a:off x="0" y="9569669"/>
            <a:ext cx="6810375" cy="246221"/>
          </a:xfrm>
          <a:prstGeom prst="rect">
            <a:avLst/>
          </a:prstGeom>
          <a:noFill/>
        </p:spPr>
        <p:txBody>
          <a:bodyPr vert="horz" rtlCol="0">
            <a:spAutoFit/>
          </a:bodyPr>
          <a:lstStyle/>
          <a:p>
            <a:pPr algn="ctr"/>
            <a:r>
              <a:rPr lang="en-GB" sz="1000" b="1" dirty="0">
                <a:solidFill>
                  <a:srgbClr val="000000"/>
                </a:solidFill>
                <a:latin typeface="arial"/>
              </a:rPr>
              <a:t>OFFICIAL</a:t>
            </a:r>
          </a:p>
        </p:txBody>
      </p:sp>
    </p:spTree>
    <p:extLst>
      <p:ext uri="{BB962C8B-B14F-4D97-AF65-F5344CB8AC3E}">
        <p14:creationId xmlns:p14="http://schemas.microsoft.com/office/powerpoint/2010/main" val="25301886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1163" cy="497126"/>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57636" y="0"/>
            <a:ext cx="2951163" cy="497126"/>
          </a:xfrm>
          <a:prstGeom prst="rect">
            <a:avLst/>
          </a:prstGeom>
        </p:spPr>
        <p:txBody>
          <a:bodyPr vert="horz" lIns="91440" tIns="45720" rIns="91440" bIns="45720" rtlCol="0"/>
          <a:lstStyle>
            <a:lvl1pPr algn="r">
              <a:defRPr sz="1200"/>
            </a:lvl1pPr>
          </a:lstStyle>
          <a:p>
            <a:fld id="{81DE036E-460B-4C1D-A880-EABA5EF82C50}" type="datetimeFigureOut">
              <a:rPr lang="en-GB" smtClean="0"/>
              <a:t>14/08/2025</a:t>
            </a:fld>
            <a:endParaRPr lang="en-GB" dirty="0"/>
          </a:p>
        </p:txBody>
      </p:sp>
      <p:sp>
        <p:nvSpPr>
          <p:cNvPr id="4" name="Slide Image Placeholder 3"/>
          <p:cNvSpPr>
            <a:spLocks noGrp="1" noRot="1" noChangeAspect="1"/>
          </p:cNvSpPr>
          <p:nvPr>
            <p:ph type="sldImg" idx="2"/>
          </p:nvPr>
        </p:nvSpPr>
        <p:spPr>
          <a:xfrm>
            <a:off x="920750" y="746125"/>
            <a:ext cx="4968875" cy="372745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1038" y="4722694"/>
            <a:ext cx="5448300" cy="447413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3662"/>
            <a:ext cx="2951163" cy="497126"/>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7636" y="9443662"/>
            <a:ext cx="2951163" cy="497126"/>
          </a:xfrm>
          <a:prstGeom prst="rect">
            <a:avLst/>
          </a:prstGeom>
        </p:spPr>
        <p:txBody>
          <a:bodyPr vert="horz" lIns="91440" tIns="45720" rIns="91440" bIns="45720" rtlCol="0" anchor="b"/>
          <a:lstStyle>
            <a:lvl1pPr algn="r">
              <a:defRPr sz="1200"/>
            </a:lvl1pPr>
          </a:lstStyle>
          <a:p>
            <a:fld id="{7427AA53-D485-48C4-A1C3-631D24EF3759}" type="slidenum">
              <a:rPr lang="en-GB" smtClean="0"/>
              <a:t>‹#›</a:t>
            </a:fld>
            <a:endParaRPr lang="en-GB" dirty="0"/>
          </a:p>
        </p:txBody>
      </p:sp>
      <p:sp>
        <p:nvSpPr>
          <p:cNvPr id="8" name="hc" descr="OFFICIAL"/>
          <p:cNvSpPr txBox="1"/>
          <p:nvPr/>
        </p:nvSpPr>
        <p:spPr>
          <a:xfrm>
            <a:off x="0" y="0"/>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
        <p:nvSpPr>
          <p:cNvPr id="9" name="fc" descr="OFFICIAL"/>
          <p:cNvSpPr txBox="1"/>
          <p:nvPr/>
        </p:nvSpPr>
        <p:spPr>
          <a:xfrm>
            <a:off x="0" y="9569669"/>
            <a:ext cx="6810375" cy="246221"/>
          </a:xfrm>
          <a:prstGeom prst="rect">
            <a:avLst/>
          </a:prstGeom>
          <a:noFill/>
        </p:spPr>
        <p:txBody>
          <a:bodyPr vert="horz" rtlCol="0">
            <a:spAutoFit/>
          </a:bodyPr>
          <a:lstStyle/>
          <a:p>
            <a:pPr algn="ctr"/>
            <a:r>
              <a:rPr lang="en-GB" sz="1000" b="1" i="0" u="none" baseline="0" dirty="0">
                <a:solidFill>
                  <a:srgbClr val="000000"/>
                </a:solidFill>
                <a:latin typeface="arial"/>
              </a:rPr>
              <a:t>OFFICIAL</a:t>
            </a:r>
          </a:p>
        </p:txBody>
      </p:sp>
    </p:spTree>
    <p:extLst>
      <p:ext uri="{BB962C8B-B14F-4D97-AF65-F5344CB8AC3E}">
        <p14:creationId xmlns:p14="http://schemas.microsoft.com/office/powerpoint/2010/main" val="36149433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2</a:t>
            </a:fld>
            <a:endParaRPr lang="en-GB" dirty="0"/>
          </a:p>
        </p:txBody>
      </p:sp>
    </p:spTree>
    <p:extLst>
      <p:ext uri="{BB962C8B-B14F-4D97-AF65-F5344CB8AC3E}">
        <p14:creationId xmlns:p14="http://schemas.microsoft.com/office/powerpoint/2010/main" val="26805539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3</a:t>
            </a:fld>
            <a:endParaRPr lang="en-GB" dirty="0"/>
          </a:p>
        </p:txBody>
      </p:sp>
    </p:spTree>
    <p:extLst>
      <p:ext uri="{BB962C8B-B14F-4D97-AF65-F5344CB8AC3E}">
        <p14:creationId xmlns:p14="http://schemas.microsoft.com/office/powerpoint/2010/main" val="710398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Think back to income and expenditure slides…..</a:t>
            </a:r>
          </a:p>
        </p:txBody>
      </p:sp>
      <p:sp>
        <p:nvSpPr>
          <p:cNvPr id="4" name="Slide Number Placeholder 3"/>
          <p:cNvSpPr>
            <a:spLocks noGrp="1"/>
          </p:cNvSpPr>
          <p:nvPr>
            <p:ph type="sldNum" sz="quarter" idx="5"/>
          </p:nvPr>
        </p:nvSpPr>
        <p:spPr/>
        <p:txBody>
          <a:bodyPr/>
          <a:lstStyle/>
          <a:p>
            <a:fld id="{7427AA53-D485-48C4-A1C3-631D24EF3759}" type="slidenum">
              <a:rPr lang="en-GB" smtClean="0"/>
              <a:t>4</a:t>
            </a:fld>
            <a:endParaRPr lang="en-GB" dirty="0"/>
          </a:p>
        </p:txBody>
      </p:sp>
    </p:spTree>
    <p:extLst>
      <p:ext uri="{BB962C8B-B14F-4D97-AF65-F5344CB8AC3E}">
        <p14:creationId xmlns:p14="http://schemas.microsoft.com/office/powerpoint/2010/main" val="24545897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209267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umn Layou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1772816"/>
            <a:ext cx="3744416"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3572374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 Column Layou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
        <p:nvSpPr>
          <p:cNvPr id="7" name="Content Placeholder 2"/>
          <p:cNvSpPr>
            <a:spLocks noGrp="1"/>
          </p:cNvSpPr>
          <p:nvPr>
            <p:ph idx="11" hasCustomPrompt="1"/>
          </p:nvPr>
        </p:nvSpPr>
        <p:spPr>
          <a:xfrm>
            <a:off x="4644008" y="2348880"/>
            <a:ext cx="3744416"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0394863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ent and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43607" y="548680"/>
            <a:ext cx="2648273" cy="1162050"/>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caption title </a:t>
            </a:r>
            <a:endParaRPr lang="en-GB" dirty="0"/>
          </a:p>
        </p:txBody>
      </p:sp>
      <p:sp>
        <p:nvSpPr>
          <p:cNvPr id="4" name="Content Placeholder 2"/>
          <p:cNvSpPr>
            <a:spLocks noGrp="1"/>
          </p:cNvSpPr>
          <p:nvPr>
            <p:ph idx="1"/>
          </p:nvPr>
        </p:nvSpPr>
        <p:spPr>
          <a:xfrm>
            <a:off x="3635896" y="548680"/>
            <a:ext cx="4762872" cy="5853113"/>
          </a:xfrm>
          <a:prstGeom prst="rect">
            <a:avLst/>
          </a:prstGeom>
        </p:spPr>
        <p:txBody>
          <a:bodyPr/>
          <a:lstStyle>
            <a:lvl1pPr>
              <a:defRPr sz="2800">
                <a:latin typeface="Ebrima" panose="02000000000000000000" pitchFamily="2" charset="0"/>
                <a:ea typeface="Ebrima" panose="02000000000000000000" pitchFamily="2" charset="0"/>
                <a:cs typeface="Ebrima" panose="02000000000000000000" pitchFamily="2" charset="0"/>
              </a:defRPr>
            </a:lvl1pPr>
            <a:lvl2pPr>
              <a:defRPr sz="24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1800">
                <a:latin typeface="Ebrima" panose="02000000000000000000" pitchFamily="2" charset="0"/>
                <a:ea typeface="Ebrima" panose="02000000000000000000" pitchFamily="2" charset="0"/>
                <a:cs typeface="Ebrima" panose="02000000000000000000" pitchFamily="2" charset="0"/>
              </a:defRPr>
            </a:lvl4pPr>
            <a:lvl5pPr>
              <a:defRPr sz="1800">
                <a:latin typeface="Ebrima" panose="02000000000000000000" pitchFamily="2" charset="0"/>
                <a:ea typeface="Ebrima" panose="02000000000000000000" pitchFamily="2" charset="0"/>
                <a:cs typeface="Ebrima" panose="02000000000000000000" pitchFamily="2" charset="0"/>
              </a:defRPr>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Text Placeholder 3"/>
          <p:cNvSpPr>
            <a:spLocks noGrp="1"/>
          </p:cNvSpPr>
          <p:nvPr>
            <p:ph type="body" sz="half" idx="2" hasCustomPrompt="1"/>
          </p:nvPr>
        </p:nvSpPr>
        <p:spPr>
          <a:xfrm>
            <a:off x="843607" y="1710730"/>
            <a:ext cx="2648273" cy="4691063"/>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body text</a:t>
            </a:r>
          </a:p>
        </p:txBody>
      </p:sp>
    </p:spTree>
    <p:extLst>
      <p:ext uri="{BB962C8B-B14F-4D97-AF65-F5344CB8AC3E}">
        <p14:creationId xmlns:p14="http://schemas.microsoft.com/office/powerpoint/2010/main" val="5742688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1792288" y="5153744"/>
            <a:ext cx="5486400" cy="566738"/>
          </a:xfrm>
          <a:prstGeom prst="rect">
            <a:avLst/>
          </a:prstGeom>
        </p:spPr>
        <p:txBody>
          <a:bodyPr anchor="b"/>
          <a:lstStyle>
            <a:lvl1pPr algn="l">
              <a:defRPr sz="2400" b="1">
                <a:latin typeface="Ebrima" panose="02000000000000000000" pitchFamily="2" charset="0"/>
                <a:ea typeface="Ebrima" panose="02000000000000000000" pitchFamily="2" charset="0"/>
                <a:cs typeface="Ebrima" panose="02000000000000000000" pitchFamily="2" charset="0"/>
              </a:defRPr>
            </a:lvl1pPr>
          </a:lstStyle>
          <a:p>
            <a:r>
              <a:rPr lang="en-US" dirty="0"/>
              <a:t>Click to edit photo title</a:t>
            </a:r>
            <a:endParaRPr lang="en-GB" dirty="0"/>
          </a:p>
        </p:txBody>
      </p:sp>
      <p:sp>
        <p:nvSpPr>
          <p:cNvPr id="4" name="Picture Placeholder 2"/>
          <p:cNvSpPr>
            <a:spLocks noGrp="1"/>
          </p:cNvSpPr>
          <p:nvPr>
            <p:ph type="pic" idx="1"/>
          </p:nvPr>
        </p:nvSpPr>
        <p:spPr>
          <a:xfrm>
            <a:off x="1792288" y="612774"/>
            <a:ext cx="5486400" cy="4472409"/>
          </a:xfrm>
          <a:prstGeom prst="rect">
            <a:avLst/>
          </a:prstGeom>
        </p:spPr>
        <p:txBody>
          <a:bodyPr/>
          <a:lstStyle>
            <a:lvl1pPr marL="0" indent="0">
              <a:buNone/>
              <a:defRPr sz="3200">
                <a:latin typeface="Ebrima" panose="02000000000000000000" pitchFamily="2" charset="0"/>
                <a:ea typeface="Ebrima" panose="02000000000000000000" pitchFamily="2" charset="0"/>
                <a:cs typeface="Ebrima" panose="02000000000000000000" pitchFamily="2"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5" name="Text Placeholder 3"/>
          <p:cNvSpPr>
            <a:spLocks noGrp="1"/>
          </p:cNvSpPr>
          <p:nvPr>
            <p:ph type="body" sz="half" idx="2" hasCustomPrompt="1"/>
          </p:nvPr>
        </p:nvSpPr>
        <p:spPr>
          <a:xfrm>
            <a:off x="1792288" y="5720482"/>
            <a:ext cx="5486400" cy="876870"/>
          </a:xfrm>
          <a:prstGeom prst="rect">
            <a:avLst/>
          </a:prstGeom>
        </p:spPr>
        <p:txBody>
          <a:bodyPr/>
          <a:lstStyle>
            <a:lvl1pPr marL="0" indent="0">
              <a:buNone/>
              <a:defRPr sz="1800" baseline="0">
                <a:latin typeface="Ebrima" panose="02000000000000000000" pitchFamily="2" charset="0"/>
                <a:ea typeface="Ebrima" panose="02000000000000000000" pitchFamily="2" charset="0"/>
                <a:cs typeface="Ebrima" panose="02000000000000000000" pitchFamily="2"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photo description</a:t>
            </a:r>
          </a:p>
        </p:txBody>
      </p:sp>
    </p:spTree>
    <p:extLst>
      <p:ext uri="{BB962C8B-B14F-4D97-AF65-F5344CB8AC3E}">
        <p14:creationId xmlns:p14="http://schemas.microsoft.com/office/powerpoint/2010/main" val="18923442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Line 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9221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 Line Title only">
    <p:spTree>
      <p:nvGrpSpPr>
        <p:cNvPr id="1" name=""/>
        <p:cNvGrpSpPr/>
        <p:nvPr/>
      </p:nvGrpSpPr>
      <p:grpSpPr>
        <a:xfrm>
          <a:off x="0" y="0"/>
          <a:ext cx="0" cy="0"/>
          <a:chOff x="0" y="0"/>
          <a:chExt cx="0" cy="0"/>
        </a:xfrm>
      </p:grpSpPr>
      <p:sp>
        <p:nvSpPr>
          <p:cNvPr id="4"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cxnSp>
        <p:nvCxnSpPr>
          <p:cNvPr id="5" name="Straight Connector 4"/>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567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1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 </a:t>
            </a:r>
            <a:endParaRPr lang="en-GB" dirty="0"/>
          </a:p>
        </p:txBody>
      </p:sp>
      <p:sp>
        <p:nvSpPr>
          <p:cNvPr id="6" name="Content Placeholder 2"/>
          <p:cNvSpPr>
            <a:spLocks noGrp="1"/>
          </p:cNvSpPr>
          <p:nvPr>
            <p:ph idx="1" hasCustomPrompt="1"/>
          </p:nvPr>
        </p:nvSpPr>
        <p:spPr>
          <a:xfrm>
            <a:off x="765920" y="1772816"/>
            <a:ext cx="7622504" cy="4680520"/>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191208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2 line title">
    <p:spTree>
      <p:nvGrpSpPr>
        <p:cNvPr id="1" name=""/>
        <p:cNvGrpSpPr/>
        <p:nvPr/>
      </p:nvGrpSpPr>
      <p:grpSpPr>
        <a:xfrm>
          <a:off x="0" y="0"/>
          <a:ext cx="0" cy="0"/>
          <a:chOff x="0" y="0"/>
          <a:chExt cx="0" cy="0"/>
        </a:xfrm>
      </p:grpSpPr>
      <p:cxnSp>
        <p:nvCxnSpPr>
          <p:cNvPr id="3" name="Straight Connector 2"/>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Title 1"/>
          <p:cNvSpPr>
            <a:spLocks noGrp="1"/>
          </p:cNvSpPr>
          <p:nvPr>
            <p:ph type="title" hasCustomPrompt="1"/>
          </p:nvPr>
        </p:nvSpPr>
        <p:spPr>
          <a:xfrm>
            <a:off x="457200" y="274638"/>
            <a:ext cx="8229600" cy="1210146"/>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6" name="Content Placeholder 2"/>
          <p:cNvSpPr>
            <a:spLocks noGrp="1"/>
          </p:cNvSpPr>
          <p:nvPr>
            <p:ph idx="1" hasCustomPrompt="1"/>
          </p:nvPr>
        </p:nvSpPr>
        <p:spPr>
          <a:xfrm>
            <a:off x="755576" y="2348880"/>
            <a:ext cx="7632848" cy="4032449"/>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2000" baseline="0">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lvl="0"/>
            <a:r>
              <a:rPr lang="en-US" dirty="0"/>
              <a:t>Click to edit body text</a:t>
            </a:r>
          </a:p>
          <a:p>
            <a:pPr lvl="0"/>
            <a:endParaRPr lang="en-US" dirty="0"/>
          </a:p>
          <a:p>
            <a:pPr lvl="0"/>
            <a:r>
              <a:rPr lang="en-US" dirty="0"/>
              <a:t>Click to edit bullet lists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18805884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ullet List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196752"/>
            <a:ext cx="7632848" cy="5256584"/>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40826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ullet List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605320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ullet List + Sub-title - 1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706090"/>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one line title</a:t>
            </a:r>
            <a:endParaRPr lang="en-GB" dirty="0"/>
          </a:p>
        </p:txBody>
      </p:sp>
      <p:sp>
        <p:nvSpPr>
          <p:cNvPr id="3" name="Content Placeholder 2"/>
          <p:cNvSpPr>
            <a:spLocks noGrp="1"/>
          </p:cNvSpPr>
          <p:nvPr>
            <p:ph idx="1" hasCustomPrompt="1"/>
          </p:nvPr>
        </p:nvSpPr>
        <p:spPr>
          <a:xfrm>
            <a:off x="755576" y="1772816"/>
            <a:ext cx="7632848" cy="4680520"/>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5" name="Straight Connector 4"/>
          <p:cNvCxnSpPr/>
          <p:nvPr userDrawn="1"/>
        </p:nvCxnSpPr>
        <p:spPr bwMode="auto">
          <a:xfrm>
            <a:off x="899592" y="1052736"/>
            <a:ext cx="7632408"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6" name="Content Placeholder 2"/>
          <p:cNvSpPr>
            <a:spLocks noGrp="1"/>
          </p:cNvSpPr>
          <p:nvPr>
            <p:ph idx="10" hasCustomPrompt="1"/>
          </p:nvPr>
        </p:nvSpPr>
        <p:spPr>
          <a:xfrm>
            <a:off x="755576" y="1124744"/>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20024233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ullet List + sub-title - 2 lin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457200" y="274638"/>
            <a:ext cx="8229600" cy="1354162"/>
          </a:xfrm>
          <a:prstGeom prst="rect">
            <a:avLst/>
          </a:prstGeom>
        </p:spPr>
        <p:txBody>
          <a:bodyPr/>
          <a:lstStyle>
            <a:lvl1pPr>
              <a:defRPr sz="4000" b="1">
                <a:solidFill>
                  <a:srgbClr val="492F92"/>
                </a:solidFill>
                <a:latin typeface="Ebrima" panose="02000000000000000000" pitchFamily="2" charset="0"/>
                <a:ea typeface="Ebrima" panose="02000000000000000000" pitchFamily="2" charset="0"/>
                <a:cs typeface="Ebrima" panose="02000000000000000000" pitchFamily="2" charset="0"/>
              </a:defRPr>
            </a:lvl1pPr>
          </a:lstStyle>
          <a:p>
            <a:r>
              <a:rPr lang="en-US" dirty="0"/>
              <a:t>Click to edit </a:t>
            </a:r>
            <a:br>
              <a:rPr lang="en-US" dirty="0"/>
            </a:br>
            <a:r>
              <a:rPr lang="en-US" dirty="0"/>
              <a:t>two line title</a:t>
            </a:r>
            <a:endParaRPr lang="en-GB" dirty="0"/>
          </a:p>
        </p:txBody>
      </p:sp>
      <p:sp>
        <p:nvSpPr>
          <p:cNvPr id="3" name="Content Placeholder 2"/>
          <p:cNvSpPr>
            <a:spLocks noGrp="1"/>
          </p:cNvSpPr>
          <p:nvPr>
            <p:ph idx="1" hasCustomPrompt="1"/>
          </p:nvPr>
        </p:nvSpPr>
        <p:spPr>
          <a:xfrm>
            <a:off x="755576" y="2348880"/>
            <a:ext cx="7632848" cy="4104456"/>
          </a:xfrm>
          <a:prstGeom prst="rect">
            <a:avLst/>
          </a:prstGeom>
        </p:spPr>
        <p:txBody>
          <a:bodyPr/>
          <a:lstStyle>
            <a:lvl1pPr>
              <a:defRPr sz="2800"/>
            </a:lvl1pPr>
            <a:lvl2pPr>
              <a:defRPr sz="2400"/>
            </a:lvl2pPr>
            <a:lvl3pPr>
              <a:defRPr sz="2000"/>
            </a:lvl3pPr>
            <a:lvl4pPr>
              <a:defRPr sz="1800"/>
            </a:lvl4pPr>
            <a:lvl5pPr>
              <a:defRPr sz="1800"/>
            </a:lvl5pPr>
          </a:lstStyle>
          <a:p>
            <a:pPr lvl="0"/>
            <a:r>
              <a:rPr lang="en-US" dirty="0"/>
              <a:t>Click to edit bullet list</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6" name="Straight Connector 5"/>
          <p:cNvCxnSpPr/>
          <p:nvPr userDrawn="1"/>
        </p:nvCxnSpPr>
        <p:spPr bwMode="auto">
          <a:xfrm>
            <a:off x="755576" y="1628800"/>
            <a:ext cx="7776424" cy="0"/>
          </a:xfrm>
          <a:prstGeom prst="line">
            <a:avLst/>
          </a:prstGeom>
          <a:ln w="50800" cap="rnd">
            <a:gradFill flip="none" rotWithShape="1">
              <a:gsLst>
                <a:gs pos="0">
                  <a:srgbClr val="492F92"/>
                </a:gs>
                <a:gs pos="50000">
                  <a:schemeClr val="bg1"/>
                </a:gs>
                <a:gs pos="100000">
                  <a:srgbClr val="007C4D"/>
                </a:gs>
              </a:gsLst>
              <a:lin ang="0" scaled="1"/>
              <a:tileRect/>
            </a:gradFill>
          </a:ln>
        </p:spPr>
        <p:style>
          <a:lnRef idx="1">
            <a:schemeClr val="accent1"/>
          </a:lnRef>
          <a:fillRef idx="0">
            <a:schemeClr val="accent1"/>
          </a:fillRef>
          <a:effectRef idx="0">
            <a:schemeClr val="accent1"/>
          </a:effectRef>
          <a:fontRef idx="minor">
            <a:schemeClr val="tx1"/>
          </a:fontRef>
        </p:style>
      </p:cxnSp>
      <p:sp>
        <p:nvSpPr>
          <p:cNvPr id="5" name="Content Placeholder 2"/>
          <p:cNvSpPr>
            <a:spLocks noGrp="1"/>
          </p:cNvSpPr>
          <p:nvPr>
            <p:ph idx="10" hasCustomPrompt="1"/>
          </p:nvPr>
        </p:nvSpPr>
        <p:spPr>
          <a:xfrm>
            <a:off x="755576" y="1700809"/>
            <a:ext cx="7632848" cy="576064"/>
          </a:xfrm>
          <a:prstGeom prst="rect">
            <a:avLst/>
          </a:prstGeom>
        </p:spPr>
        <p:txBody>
          <a:bodyPr/>
          <a:lstStyle>
            <a:lvl1pPr marL="0" marR="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sz="3600" baseline="0">
                <a:solidFill>
                  <a:srgbClr val="492F92"/>
                </a:solidFill>
                <a:latin typeface="Ebrima" panose="02000000000000000000" pitchFamily="2" charset="0"/>
                <a:ea typeface="Ebrima" panose="02000000000000000000" pitchFamily="2" charset="0"/>
                <a:cs typeface="Ebrima" panose="02000000000000000000" pitchFamily="2" charset="0"/>
              </a:defRPr>
            </a:lvl1pPr>
            <a:lvl2pPr>
              <a:defRPr sz="2000">
                <a:latin typeface="Ebrima" panose="02000000000000000000" pitchFamily="2" charset="0"/>
                <a:ea typeface="Ebrima" panose="02000000000000000000" pitchFamily="2" charset="0"/>
                <a:cs typeface="Ebrima" panose="02000000000000000000" pitchFamily="2" charset="0"/>
              </a:defRPr>
            </a:lvl2pPr>
            <a:lvl3pPr>
              <a:defRPr sz="2000">
                <a:latin typeface="Ebrima" panose="02000000000000000000" pitchFamily="2" charset="0"/>
                <a:ea typeface="Ebrima" panose="02000000000000000000" pitchFamily="2" charset="0"/>
                <a:cs typeface="Ebrima" panose="02000000000000000000" pitchFamily="2" charset="0"/>
              </a:defRPr>
            </a:lvl3pPr>
            <a:lvl4pPr>
              <a:defRPr sz="2000">
                <a:latin typeface="Ebrima" panose="02000000000000000000" pitchFamily="2" charset="0"/>
                <a:ea typeface="Ebrima" panose="02000000000000000000" pitchFamily="2" charset="0"/>
                <a:cs typeface="Ebrima" panose="02000000000000000000" pitchFamily="2" charset="0"/>
              </a:defRPr>
            </a:lvl4pPr>
            <a:lvl5pPr>
              <a:defRPr sz="2000">
                <a:latin typeface="Ebrima" panose="02000000000000000000" pitchFamily="2" charset="0"/>
                <a:ea typeface="Ebrima" panose="02000000000000000000" pitchFamily="2" charset="0"/>
                <a:cs typeface="Ebrima" panose="02000000000000000000" pitchFamily="2" charset="0"/>
              </a:defRPr>
            </a:lvl5pPr>
          </a:lstStyle>
          <a:p>
            <a:pPr marL="0" marR="0" lvl="0" indent="0" algn="l" defTabSz="914400" rtl="0" eaLnBrk="1" fontAlgn="auto" latinLnBrk="0" hangingPunct="1">
              <a:lnSpc>
                <a:spcPct val="100000"/>
              </a:lnSpc>
              <a:spcBef>
                <a:spcPct val="20000"/>
              </a:spcBef>
              <a:spcAft>
                <a:spcPts val="0"/>
              </a:spcAft>
              <a:buClrTx/>
              <a:buSzTx/>
              <a:buFont typeface="Arial" panose="020B0604020202020204" pitchFamily="34" charset="0"/>
              <a:buNone/>
              <a:tabLst/>
              <a:defRPr/>
            </a:pPr>
            <a:r>
              <a:rPr lang="en-US" sz="3600" dirty="0">
                <a:solidFill>
                  <a:srgbClr val="492F92"/>
                </a:solidFill>
                <a:latin typeface="Ebrima" panose="02000000000000000000" pitchFamily="2" charset="0"/>
                <a:ea typeface="Ebrima" panose="02000000000000000000" pitchFamily="2" charset="0"/>
                <a:cs typeface="Ebrima" panose="02000000000000000000" pitchFamily="2" charset="0"/>
              </a:rPr>
              <a:t>Click to edit sub-title</a:t>
            </a:r>
            <a:endParaRPr lang="en-GB" dirty="0"/>
          </a:p>
        </p:txBody>
      </p:sp>
    </p:spTree>
    <p:extLst>
      <p:ext uri="{BB962C8B-B14F-4D97-AF65-F5344CB8AC3E}">
        <p14:creationId xmlns:p14="http://schemas.microsoft.com/office/powerpoint/2010/main" val="33448389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0" y="0"/>
            <a:ext cx="1372529" cy="2376000"/>
          </a:xfrm>
          <a:prstGeom prst="rect">
            <a:avLst/>
          </a:prstGeom>
        </p:spPr>
      </p:pic>
      <p:pic>
        <p:nvPicPr>
          <p:cNvPr id="8" name="Picture 7"/>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7772289" y="4482000"/>
            <a:ext cx="1371711" cy="2376000"/>
          </a:xfrm>
          <a:prstGeom prst="rect">
            <a:avLst/>
          </a:prstGeom>
        </p:spPr>
      </p:pic>
    </p:spTree>
    <p:extLst>
      <p:ext uri="{BB962C8B-B14F-4D97-AF65-F5344CB8AC3E}">
        <p14:creationId xmlns:p14="http://schemas.microsoft.com/office/powerpoint/2010/main" val="3899829061"/>
      </p:ext>
    </p:extLst>
  </p:cSld>
  <p:clrMap bg1="lt1" tx1="dk1" bg2="lt2" tx2="dk2" accent1="accent1" accent2="accent2" accent3="accent3" accent4="accent4" accent5="accent5" accent6="accent6" hlink="hlink" folHlink="folHlink"/>
  <p:sldLayoutIdLst>
    <p:sldLayoutId id="2147483677" r:id="rId1"/>
    <p:sldLayoutId id="2147483675" r:id="rId2"/>
    <p:sldLayoutId id="2147483676" r:id="rId3"/>
    <p:sldLayoutId id="2147483668" r:id="rId4"/>
    <p:sldLayoutId id="2147483666" r:id="rId5"/>
    <p:sldLayoutId id="2147483669" r:id="rId6"/>
    <p:sldLayoutId id="2147483670" r:id="rId7"/>
    <p:sldLayoutId id="2147483672" r:id="rId8"/>
    <p:sldLayoutId id="2147483671" r:id="rId9"/>
    <p:sldLayoutId id="2147483674" r:id="rId10"/>
    <p:sldLayoutId id="2147483673" r:id="rId11"/>
    <p:sldLayoutId id="2147483678" r:id="rId12"/>
    <p:sldLayoutId id="2147483679"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9F2A0-3D16-46D4-90C4-6C5E52A15DA2}"/>
              </a:ext>
            </a:extLst>
          </p:cNvPr>
          <p:cNvSpPr>
            <a:spLocks noGrp="1"/>
          </p:cNvSpPr>
          <p:nvPr>
            <p:ph type="title"/>
          </p:nvPr>
        </p:nvSpPr>
        <p:spPr/>
        <p:txBody>
          <a:bodyPr/>
          <a:lstStyle/>
          <a:p>
            <a:r>
              <a:rPr lang="en-GB" sz="2400" dirty="0"/>
              <a:t>Tain Campus</a:t>
            </a:r>
            <a:br>
              <a:rPr lang="en-GB" sz="2400" dirty="0"/>
            </a:br>
            <a:endParaRPr lang="en-GB" sz="2400" dirty="0"/>
          </a:p>
        </p:txBody>
      </p:sp>
      <p:sp>
        <p:nvSpPr>
          <p:cNvPr id="3" name="Rectangle 2">
            <a:extLst>
              <a:ext uri="{FF2B5EF4-FFF2-40B4-BE49-F238E27FC236}">
                <a16:creationId xmlns:a16="http://schemas.microsoft.com/office/drawing/2014/main" id="{3B8D3A9A-D2C9-4446-8651-CDB5AD3C0EC8}"/>
              </a:ext>
            </a:extLst>
          </p:cNvPr>
          <p:cNvSpPr/>
          <p:nvPr/>
        </p:nvSpPr>
        <p:spPr>
          <a:xfrm>
            <a:off x="1979712" y="1916832"/>
            <a:ext cx="5256584" cy="3877985"/>
          </a:xfrm>
          <a:prstGeom prst="rect">
            <a:avLst/>
          </a:prstGeom>
        </p:spPr>
        <p:txBody>
          <a:bodyPr wrap="square">
            <a:spAutoFit/>
          </a:bodyPr>
          <a:lstStyle/>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Stakeholder Group Update</a:t>
            </a: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endPar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endParaRPr>
          </a:p>
          <a:p>
            <a:pPr algn="ctr"/>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23 August 2022</a:t>
            </a: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endParaRPr lang="en-GB" b="1" dirty="0">
              <a:solidFill>
                <a:srgbClr val="2F7C3A"/>
              </a:solidFill>
              <a:latin typeface="Ebrima" panose="02000000000000000000" pitchFamily="2" charset="0"/>
              <a:ea typeface="Ebrima" panose="02000000000000000000" pitchFamily="2" charset="0"/>
              <a:cs typeface="Ebrima" panose="02000000000000000000" pitchFamily="2" charset="0"/>
            </a:endParaRPr>
          </a:p>
          <a:p>
            <a:pPr algn="ctr"/>
            <a:r>
              <a:rPr lang="en-GB" b="1" dirty="0">
                <a:solidFill>
                  <a:srgbClr val="2F7C3A"/>
                </a:solidFill>
                <a:latin typeface="Ebrima" panose="02000000000000000000" pitchFamily="2" charset="0"/>
                <a:ea typeface="Ebrima" panose="02000000000000000000" pitchFamily="2" charset="0"/>
                <a:cs typeface="Ebrima" panose="02000000000000000000" pitchFamily="2" charset="0"/>
              </a:rPr>
              <a:t>Robert Campbell, Estate Strategy Manager</a:t>
            </a:r>
            <a:endParaRPr lang="en-GB" dirty="0"/>
          </a:p>
        </p:txBody>
      </p:sp>
    </p:spTree>
    <p:extLst>
      <p:ext uri="{BB962C8B-B14F-4D97-AF65-F5344CB8AC3E}">
        <p14:creationId xmlns:p14="http://schemas.microsoft.com/office/powerpoint/2010/main" val="12592247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Current Position</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As discussed at the meeting in June, the cost of the project has increased significantly due to various cost factors and volatile market conditions.&#10;The meeting of the Highland Council on 30th June considered a report in private on the cost pressures impacting on the construction industry, and approved a recommendation to proceed with the project.&#10;We had previously advised that we would aim for a contract award 4 weeks after the Council meeting on 30th June. However, more time has been required to resolve all remaining technical issues and ensure that the approach to managing inflation and cost risk factors is as robust as possible under the challenging circumstances.&#10;The Council commissioned an independent review of the overall approach to cost risk management. This concluded that the response to the difficult contractual and commercial position is considered appropriate and represents a well considered alternative with suitable mechanisms in place. We also spoke to colleagues in other local authorities to seek assurance that our approach was in line with that on other projects."/>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40000" y="1260000"/>
            <a:ext cx="8100000" cy="6155531"/>
          </a:xfrm>
          <a:prstGeom prst="rect">
            <a:avLst/>
          </a:prstGeom>
        </p:spPr>
        <p:txBody>
          <a:bodyPr wrap="square" lIns="0" tIns="0" rIns="0" bIns="0">
            <a:spAutoFit/>
          </a:bodyPr>
          <a:lstStyle/>
          <a:p>
            <a:pPr marL="342900" indent="-342900">
              <a:spcAft>
                <a:spcPts val="600"/>
              </a:spcAft>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As discussed at the meeting in June, the cost of the project has increased significantly due to various cost factors and volatile market conditions.</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 meeting of the Highland Council on 30 June considered a report in private on the cost pressures impacting on the construction industry, and approved a recommendation to proceed with the project.</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We had previously advised that we would aim for a contract award 4 weeks after the Council meeting on 30 June. However, more time has been required to resolve all remaining technical issues and ensure that the approach to managing inflation and cost risk factors is as robust as possible under the challenging circumstances.</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 Council commissioned an independent review of the overall approach to cost risk management. This concluded that the response to the difficult contractual and commercial position is considered appropriate and represents a well considered alternative with suitable mechanisms in place. We also spoke to colleagues in other local authorities to seek assurance that our approach was in line with that on other projects.</a:t>
            </a:r>
          </a:p>
          <a:p>
            <a:pPr marL="342900" indent="-342900">
              <a:spcAft>
                <a:spcPts val="600"/>
              </a:spcAft>
              <a:buFont typeface="Arial" panose="020B0604020202020204" pitchFamily="34" charset="0"/>
              <a:buChar char="•"/>
            </a:pPr>
            <a:endParaRPr lang="en-GB" sz="2000" dirty="0">
              <a:latin typeface="Calibri" panose="020F0502020204030204" pitchFamily="34" charset="0"/>
              <a:ea typeface="Calibri" panose="020F0502020204030204" pitchFamily="34" charset="0"/>
            </a:endParaRPr>
          </a:p>
          <a:p>
            <a:pPr>
              <a:spcAft>
                <a:spcPts val="600"/>
              </a:spcAft>
            </a:pPr>
            <a:endParaRPr lang="en-GB" sz="2000" dirty="0">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348446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Programme/Next Steps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We now intend to award the contract early next week. With a four week mobilisation period, construction work would start on site in late September.&#10;The construction period is 117 weeks, which would result in a building handover in late December 2024, with a suitable transition period thereafter.&#10;Based on this, it would be possible to plan for the primary school to operate from the new building after the mid-term break in February 2025, with the Academy following from the start of the term after the Easter holidays. It was always intended that St Duthus would gradually migrate to the new building. &#10;Consideration will need to be given to establishing the new combined primary school from either August 2024 or August 2025."/>
          <p:cNvSpPr>
            <a:spLocks noGrp="1"/>
          </p:cNvSpPr>
          <p:nvPr>
            <p:ph idx="4294967295"/>
          </p:nvPr>
        </p:nvSpPr>
        <p:spPr>
          <a:xfrm>
            <a:off x="539552" y="1200985"/>
            <a:ext cx="76327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40000" y="1259999"/>
            <a:ext cx="8100000" cy="4462760"/>
          </a:xfrm>
          <a:prstGeom prst="rect">
            <a:avLst/>
          </a:prstGeom>
        </p:spPr>
        <p:txBody>
          <a:bodyPr wrap="square" lIns="0" tIns="0" rIns="0" bIns="0">
            <a:spAutoFit/>
          </a:bodyPr>
          <a:lstStyle/>
          <a:p>
            <a:pPr marL="342900" indent="-342900">
              <a:spcAft>
                <a:spcPts val="600"/>
              </a:spcAft>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We now intend to award the contract early next week. With a four week mobilisation period, construction work would start on site in late September.</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The construction period is 117 weeks, which would result in a building handover in late December 2024, with a suitable transition period thereafter.</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Based on this, it would be possible to plan for the primary school to operate from the new building after the mid-term break in February 2025, with the Academy following from the start of the term after the Easter holidays. It was always intended that St Duthus would gradually migrate to the new building. </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Consideration will need to be given to establishing the new combined primary school from either August 2024 or August 2025.</a:t>
            </a:r>
          </a:p>
        </p:txBody>
      </p:sp>
    </p:spTree>
    <p:extLst>
      <p:ext uri="{BB962C8B-B14F-4D97-AF65-F5344CB8AC3E}">
        <p14:creationId xmlns:p14="http://schemas.microsoft.com/office/powerpoint/2010/main" val="34267164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755576" y="400802"/>
            <a:ext cx="8229600" cy="706437"/>
          </a:xfrm>
          <a:prstGeom prst="rect">
            <a:avLst/>
          </a:prstGeom>
        </p:spPr>
        <p:txBody>
          <a:bodyPr/>
          <a:lstStyle/>
          <a:p>
            <a:r>
              <a:rPr lang="en-GB" sz="2400" b="1" dirty="0">
                <a:solidFill>
                  <a:srgbClr val="492F92"/>
                </a:solidFill>
                <a:latin typeface="Ebrima" panose="02000000000000000000" pitchFamily="2" charset="0"/>
                <a:ea typeface="Ebrima" panose="02000000000000000000" pitchFamily="2" charset="0"/>
                <a:cs typeface="Ebrima" panose="02000000000000000000" pitchFamily="2" charset="0"/>
              </a:rPr>
              <a:t>Other Matters</a:t>
            </a:r>
            <a:endParaRPr lang="en-GB" sz="1800" b="1" dirty="0">
              <a:solidFill>
                <a:srgbClr val="2F7C3A"/>
              </a:solidFill>
              <a:latin typeface="Ebrima" panose="02000000000000000000" pitchFamily="2" charset="0"/>
              <a:ea typeface="Ebrima" panose="02000000000000000000" pitchFamily="2" charset="0"/>
              <a:cs typeface="Ebrima" panose="02000000000000000000" pitchFamily="2" charset="0"/>
            </a:endParaRPr>
          </a:p>
        </p:txBody>
      </p:sp>
      <p:sp>
        <p:nvSpPr>
          <p:cNvPr id="3" name="Content Placeholder 2" descr="Public Library – Members will consider the proposed relocation of the library, along with the one in Nairn, in due course.&#10;Community Complex – Officers have commenced work on the business case comparing the whole life capital and revenue costs of a new swimming pool with retaining and upgrading the existing facilities. This has stalled recently due to the input required on the new build contract over the last few months, but will now resume again and be completed in time for any review of the capital programme.&#10;Future Meetings – The timing and frequency of meetings will be considered on an ongoing basis. However, there will be more focus on progress updates from the contractor and discussing Community Benefits."/>
          <p:cNvSpPr>
            <a:spLocks noGrp="1"/>
          </p:cNvSpPr>
          <p:nvPr>
            <p:ph idx="4294967295"/>
          </p:nvPr>
        </p:nvSpPr>
        <p:spPr>
          <a:xfrm>
            <a:off x="539552" y="1260000"/>
            <a:ext cx="7992000" cy="5256213"/>
          </a:xfrm>
          <a:prstGeom prst="rect">
            <a:avLst/>
          </a:prstGeom>
        </p:spPr>
        <p:txBody>
          <a:bodyPr/>
          <a:lstStyle/>
          <a:p>
            <a:pPr marL="0" indent="0">
              <a:buNone/>
            </a:pPr>
            <a:endParaRPr lang="en-GB" sz="2000" dirty="0"/>
          </a:p>
          <a:p>
            <a:pPr marL="0" indent="0">
              <a:buNone/>
            </a:pPr>
            <a:endParaRPr lang="en-GB" sz="2000" dirty="0"/>
          </a:p>
        </p:txBody>
      </p:sp>
      <p:sp>
        <p:nvSpPr>
          <p:cNvPr id="4" name="Rectangle 3">
            <a:extLst>
              <a:ext uri="{FF2B5EF4-FFF2-40B4-BE49-F238E27FC236}">
                <a16:creationId xmlns:a16="http://schemas.microsoft.com/office/drawing/2014/main" id="{2A00C6A9-5C82-48DB-8B9A-C03E0CEE91F8}"/>
              </a:ext>
            </a:extLst>
          </p:cNvPr>
          <p:cNvSpPr/>
          <p:nvPr/>
        </p:nvSpPr>
        <p:spPr>
          <a:xfrm>
            <a:off x="540000" y="1259999"/>
            <a:ext cx="8100000" cy="3770263"/>
          </a:xfrm>
          <a:prstGeom prst="rect">
            <a:avLst/>
          </a:prstGeom>
        </p:spPr>
        <p:txBody>
          <a:bodyPr wrap="square" lIns="0" tIns="0" rIns="0" bIns="0">
            <a:spAutoFit/>
          </a:bodyPr>
          <a:lstStyle/>
          <a:p>
            <a:pPr marL="342900" indent="-342900">
              <a:spcAft>
                <a:spcPts val="600"/>
              </a:spcAft>
              <a:buFont typeface="Arial" panose="020B0604020202020204" pitchFamily="34" charset="0"/>
              <a:buChar char="•"/>
            </a:pPr>
            <a:endParaRPr lang="en-GB" sz="1000" dirty="0">
              <a:latin typeface="Calibri" panose="020F0502020204030204" pitchFamily="34" charset="0"/>
              <a:ea typeface="Calibri" panose="020F0502020204030204" pitchFamily="34" charset="0"/>
            </a:endParaRP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Public Library – Members will consider the proposed relocation of the library, along with the one in Nairn, in due course.</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Community Complex – Officers have commenced work on the business case comparing the whole life capital and revenue costs of a new swimming pool with retaining and upgrading the existing facilities. This has stalled recently due to the input required on the new build contract over the last few months, but will now resume again and be completed in time for any review of the capital programme.</a:t>
            </a:r>
          </a:p>
          <a:p>
            <a:pPr marL="342900" indent="-342900">
              <a:spcAft>
                <a:spcPts val="600"/>
              </a:spcAft>
              <a:buFont typeface="Arial" panose="020B0604020202020204" pitchFamily="34" charset="0"/>
              <a:buChar char="•"/>
            </a:pPr>
            <a:r>
              <a:rPr lang="en-GB" sz="2000" dirty="0">
                <a:latin typeface="Calibri" panose="020F0502020204030204" pitchFamily="34" charset="0"/>
                <a:ea typeface="Calibri" panose="020F0502020204030204" pitchFamily="34" charset="0"/>
              </a:rPr>
              <a:t>Future Meetings – The timing and frequency of meetings will be considered on an ongoing basis. However, there will be more focus on progress updates from the contractor and discussing Community Benefits.</a:t>
            </a:r>
          </a:p>
        </p:txBody>
      </p:sp>
    </p:spTree>
    <p:extLst>
      <p:ext uri="{BB962C8B-B14F-4D97-AF65-F5344CB8AC3E}">
        <p14:creationId xmlns:p14="http://schemas.microsoft.com/office/powerpoint/2010/main" val="2656675055"/>
      </p:ext>
    </p:extLst>
  </p:cSld>
  <p:clrMapOvr>
    <a:masterClrMapping/>
  </p:clrMapOvr>
</p:sld>
</file>

<file path=ppt/theme/theme1.xml><?xml version="1.0" encoding="utf-8"?>
<a:theme xmlns:a="http://schemas.openxmlformats.org/drawingml/2006/main" name="Text Slid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C3836A8371FB84985A03C7977185216" ma:contentTypeVersion="13" ma:contentTypeDescription="Create a new document." ma:contentTypeScope="" ma:versionID="b7c033259ba5e2bf94499269151b0e05">
  <xsd:schema xmlns:xsd="http://www.w3.org/2001/XMLSchema" xmlns:xs="http://www.w3.org/2001/XMLSchema" xmlns:p="http://schemas.microsoft.com/office/2006/metadata/properties" xmlns:ns2="4d0b3d68-4fad-46c5-9a2a-dfda0907368f" xmlns:ns3="89b44844-f7a8-43bf-8910-957b726a602c" targetNamespace="http://schemas.microsoft.com/office/2006/metadata/properties" ma:root="true" ma:fieldsID="71176a9390e60bdf7c1d3fd85d86a83a" ns2:_="" ns3:_="">
    <xsd:import namespace="4d0b3d68-4fad-46c5-9a2a-dfda0907368f"/>
    <xsd:import namespace="89b44844-f7a8-43bf-8910-957b726a602c"/>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d0b3d68-4fad-46c5-9a2a-dfda090736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bd8d7fc4-e056-491b-b14d-914997007d27"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9b44844-f7a8-43bf-8910-957b726a602c"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f30de796-fe2a-4b50-8279-6784e9f37519}" ma:internalName="TaxCatchAll" ma:showField="CatchAllData" ma:web="89b44844-f7a8-43bf-8910-957b726a602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89b44844-f7a8-43bf-8910-957b726a602c" xsi:nil="true"/>
    <lcf76f155ced4ddcb4097134ff3c332f xmlns="4d0b3d68-4fad-46c5-9a2a-dfda0907368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507842D-659E-4338-9EF9-E523B808AD4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d0b3d68-4fad-46c5-9a2a-dfda0907368f"/>
    <ds:schemaRef ds:uri="89b44844-f7a8-43bf-8910-957b726a60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60B48BA-72AB-4EF7-9C1E-CB9B5EC6EA06}">
  <ds:schemaRefs>
    <ds:schemaRef ds:uri="f208d9d4-ab53-4bb8-846a-65b2416c60b1"/>
    <ds:schemaRef ds:uri="67b068b7-2e2b-4052-af03-84bdb19f149d"/>
    <ds:schemaRef ds:uri="http://schemas.microsoft.com/office/infopath/2007/PartnerControls"/>
    <ds:schemaRef ds:uri="http://schemas.microsoft.com/office/2006/metadata/properties"/>
    <ds:schemaRef ds:uri="http://schemas.microsoft.com/office/2006/documentManagement/types"/>
    <ds:schemaRef ds:uri="http://www.w3.org/XML/1998/namespace"/>
    <ds:schemaRef ds:uri="http://purl.org/dc/dcmitype/"/>
    <ds:schemaRef ds:uri="http://purl.org/dc/elements/1.1/"/>
    <ds:schemaRef ds:uri="http://schemas.openxmlformats.org/package/2006/metadata/core-properties"/>
    <ds:schemaRef ds:uri="http://purl.org/dc/terms/"/>
    <ds:schemaRef ds:uri="89b44844-f7a8-43bf-8910-957b726a602c"/>
    <ds:schemaRef ds:uri="4d0b3d68-4fad-46c5-9a2a-dfda0907368f"/>
  </ds:schemaRefs>
</ds:datastoreItem>
</file>

<file path=customXml/itemProps3.xml><?xml version="1.0" encoding="utf-8"?>
<ds:datastoreItem xmlns:ds="http://schemas.openxmlformats.org/officeDocument/2006/customXml" ds:itemID="{BC998A0D-5E9F-4D11-9180-5FE0EADA483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HC Corporate Template -OnScreen 4;3</Template>
  <TotalTime>6808</TotalTime>
  <Words>495</Words>
  <Application>Microsoft Office PowerPoint</Application>
  <PresentationFormat>On-screen Show (4:3)</PresentationFormat>
  <Paragraphs>36</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arial</vt:lpstr>
      <vt:lpstr>Calibri</vt:lpstr>
      <vt:lpstr>Ebrima</vt:lpstr>
      <vt:lpstr>Text Slides</vt:lpstr>
      <vt:lpstr>Tain Campus </vt:lpstr>
      <vt:lpstr>Current Position</vt:lpstr>
      <vt:lpstr>Programme/Next Steps</vt:lpstr>
      <vt:lpstr>Other Matters</vt:lpstr>
    </vt:vector>
  </TitlesOfParts>
  <Company>Fujitsu</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Foster</dc:creator>
  <cp:lastModifiedBy>Mairi Cowie (Digital Innovation)</cp:lastModifiedBy>
  <cp:revision>266</cp:revision>
  <cp:lastPrinted>2017-01-18T14:17:09Z</cp:lastPrinted>
  <dcterms:created xsi:type="dcterms:W3CDTF">2019-04-25T09:35:54Z</dcterms:created>
  <dcterms:modified xsi:type="dcterms:W3CDTF">2025-08-14T10:30:21Z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a57e0011-4d92-40e2-893e-f4c1b165f48a</vt:lpwstr>
  </property>
  <property fmtid="{D5CDD505-2E9C-101B-9397-08002B2CF9AE}" pid="3" name="TITUS">
    <vt:lpwstr>&lt;div style="text-align: center;"&gt;&lt;span style="font-family: Arial; font-weight: bold; font-size: large;"&gt;OFFICIAL&lt;/span&gt;&lt;/div&gt;</vt:lpwstr>
  </property>
  <property fmtid="{D5CDD505-2E9C-101B-9397-08002B2CF9AE}" pid="4" name="HCClassification">
    <vt:lpwstr>OFFICIAL</vt:lpwstr>
  </property>
  <property fmtid="{D5CDD505-2E9C-101B-9397-08002B2CF9AE}" pid="5" name="HCMarking">
    <vt:lpwstr>Enable Marking</vt:lpwstr>
  </property>
  <property fmtid="{D5CDD505-2E9C-101B-9397-08002B2CF9AE}" pid="6" name="_NewReviewCycle">
    <vt:lpwstr/>
  </property>
  <property fmtid="{D5CDD505-2E9C-101B-9397-08002B2CF9AE}" pid="7" name="ContentTypeId">
    <vt:lpwstr>0x0101009C3836A8371FB84985A03C7977185216</vt:lpwstr>
  </property>
  <property fmtid="{D5CDD505-2E9C-101B-9397-08002B2CF9AE}" pid="8" name="MediaServiceImageTags">
    <vt:lpwstr/>
  </property>
</Properties>
</file>