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2"/>
  </p:notesMasterIdLst>
  <p:handoutMasterIdLst>
    <p:handoutMasterId r:id="rId23"/>
  </p:handoutMasterIdLst>
  <p:sldIdLst>
    <p:sldId id="264" r:id="rId3"/>
    <p:sldId id="272" r:id="rId4"/>
    <p:sldId id="282" r:id="rId5"/>
    <p:sldId id="281" r:id="rId6"/>
    <p:sldId id="279" r:id="rId7"/>
    <p:sldId id="273" r:id="rId8"/>
    <p:sldId id="283" r:id="rId9"/>
    <p:sldId id="276" r:id="rId10"/>
    <p:sldId id="274" r:id="rId11"/>
    <p:sldId id="284" r:id="rId12"/>
    <p:sldId id="289" r:id="rId13"/>
    <p:sldId id="288" r:id="rId14"/>
    <p:sldId id="278" r:id="rId15"/>
    <p:sldId id="275" r:id="rId16"/>
    <p:sldId id="280" r:id="rId17"/>
    <p:sldId id="285" r:id="rId18"/>
    <p:sldId id="286" r:id="rId19"/>
    <p:sldId id="287" r:id="rId20"/>
    <p:sldId id="290" r:id="rId2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637" autoAdjust="0"/>
  </p:normalViewPr>
  <p:slideViewPr>
    <p:cSldViewPr>
      <p:cViewPr varScale="1">
        <p:scale>
          <a:sx n="59" d="100"/>
          <a:sy n="59" d="100"/>
        </p:scale>
        <p:origin x="79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18/09/2025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12000" y="1844824"/>
            <a:ext cx="7920000" cy="15696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48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Presentation main </a:t>
            </a:r>
            <a:br>
              <a:rPr lang="en-US" dirty="0"/>
            </a:br>
            <a:r>
              <a:rPr lang="en-US" dirty="0"/>
              <a:t>title in English</a:t>
            </a:r>
            <a:endParaRPr lang="en-GB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638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fld id="{873F4A99-A038-4481-9EC3-4F7C6E9CD0D0}" type="datetimeFigureOut">
              <a:rPr lang="en-GB" smtClean="0"/>
              <a:pPr/>
              <a:t>18/09/2025</a:t>
            </a:fld>
            <a:endParaRPr lang="en-GB" dirty="0"/>
          </a:p>
        </p:txBody>
      </p:sp>
      <p:cxnSp>
        <p:nvCxnSpPr>
          <p:cNvPr id="11" name="Straight Connector 10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789040"/>
            <a:ext cx="7920000" cy="1584175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4800" b="1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>
                <a:solidFill>
                  <a:srgbClr val="2F7C3A"/>
                </a:solidFill>
              </a:rPr>
              <a:t>Presentation main </a:t>
            </a:r>
            <a:br>
              <a:rPr lang="en-US" dirty="0">
                <a:solidFill>
                  <a:srgbClr val="2F7C3A"/>
                </a:solidFill>
              </a:rPr>
            </a:br>
            <a:r>
              <a:rPr lang="en-US" dirty="0">
                <a:solidFill>
                  <a:srgbClr val="2F7C3A"/>
                </a:solidFill>
              </a:rPr>
              <a:t>title in Gaelic</a:t>
            </a:r>
            <a:endParaRPr lang="en-GB" dirty="0">
              <a:solidFill>
                <a:srgbClr val="2F7C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243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2000" y="1846800"/>
            <a:ext cx="7920000" cy="1582200"/>
          </a:xfrm>
          <a:prstGeom prst="rect">
            <a:avLst/>
          </a:prstGeom>
        </p:spPr>
        <p:txBody>
          <a:bodyPr/>
          <a:lstStyle>
            <a:lvl1pPr>
              <a:defRPr sz="48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Section title in English</a:t>
            </a:r>
            <a:endParaRPr lang="en-GB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12000" y="3886200"/>
            <a:ext cx="7920000" cy="16310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480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Section title in Gaelic</a:t>
            </a:r>
            <a:endParaRPr lang="en-GB" dirty="0"/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612000" y="3643869"/>
            <a:ext cx="7920000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81151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4505" y="0"/>
            <a:ext cx="3899495" cy="1800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3433" y="6296079"/>
            <a:ext cx="1800000" cy="56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1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7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Car Park Redesign Highland -</a:t>
            </a:r>
            <a:br>
              <a:rPr lang="en-GB" dirty="0"/>
            </a:br>
            <a:r>
              <a:rPr lang="en-GB" dirty="0"/>
              <a:t>Parking With Purpose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2021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None/>
            </a:pPr>
            <a:endParaRPr lang="en-GB" sz="54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ctr">
              <a:buNone/>
            </a:pPr>
            <a:endParaRPr lang="en-GB" sz="54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sz="54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Revenue opportunities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763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Revenue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Sources:</a:t>
            </a:r>
          </a:p>
          <a:p>
            <a:r>
              <a:rPr lang="en-GB" dirty="0"/>
              <a:t>Future increase in February 2018 charges</a:t>
            </a:r>
          </a:p>
          <a:p>
            <a:r>
              <a:rPr lang="en-GB" dirty="0"/>
              <a:t>Introduce charges in our other car parks</a:t>
            </a:r>
          </a:p>
          <a:p>
            <a:r>
              <a:rPr lang="en-GB" dirty="0"/>
              <a:t>Other opportunities – e.g. new car parking provision</a:t>
            </a:r>
          </a:p>
          <a:p>
            <a:r>
              <a:rPr lang="en-GB" dirty="0"/>
              <a:t>Offer commercial services to third parties e.g. NHS car parks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77634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Revenue Opportunities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0522477"/>
              </p:ext>
            </p:extLst>
          </p:nvPr>
        </p:nvGraphicFramePr>
        <p:xfrm>
          <a:off x="251520" y="2132856"/>
          <a:ext cx="8136830" cy="31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771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59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2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519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49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35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884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026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YEAR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18/19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19/20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20/21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21/22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22/23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 year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4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+mn-lt"/>
                          <a:ea typeface="+mn-ea"/>
                        </a:rPr>
                        <a:t>Current</a:t>
                      </a:r>
                      <a:r>
                        <a:rPr lang="en-GB" sz="1100" baseline="0" dirty="0">
                          <a:effectLst/>
                          <a:latin typeface="+mn-lt"/>
                          <a:ea typeface="+mn-ea"/>
                        </a:rPr>
                        <a:t> car parks where charging could be rolled out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14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26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25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25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112 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4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Gross Budget Line (income assumed)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£210,456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£705,023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£1,200,733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£1,623,512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£1,936,541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£5,711,738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008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Income</a:t>
                      </a:r>
                      <a:r>
                        <a:rPr lang="en-GB" sz="1100" baseline="0" dirty="0">
                          <a:effectLst/>
                        </a:rPr>
                        <a:t> net of</a:t>
                      </a:r>
                      <a:r>
                        <a:rPr lang="en-GB" sz="1100" dirty="0">
                          <a:effectLst/>
                        </a:rPr>
                        <a:t> Costs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*£67,456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£653,023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£963,733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£1,370,512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£1,712,541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£4,796,739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7919" marR="67919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51520" y="5619021"/>
            <a:ext cx="698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Data based on in-service modelling which includes several assumptions </a:t>
            </a:r>
          </a:p>
          <a:p>
            <a:r>
              <a:rPr lang="en-GB" dirty="0"/>
              <a:t>* First year – reduced income from new car parks to offset roll-out costs</a:t>
            </a:r>
          </a:p>
        </p:txBody>
      </p:sp>
    </p:spTree>
    <p:extLst>
      <p:ext uri="{BB962C8B-B14F-4D97-AF65-F5344CB8AC3E}">
        <p14:creationId xmlns:p14="http://schemas.microsoft.com/office/powerpoint/2010/main" val="816642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Revenue opportunities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7768027"/>
              </p:ext>
            </p:extLst>
          </p:nvPr>
        </p:nvGraphicFramePr>
        <p:xfrm>
          <a:off x="395536" y="1844824"/>
          <a:ext cx="8352928" cy="28083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1644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8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1431"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Current Parking Space Gross Rate of Return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6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SITE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Rate of Return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1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Inverness On Street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£650.29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80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Inverness Off Street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£809.27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1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Lochaber Off Street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£352.59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1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Skye Off Street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£888.53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1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Fort Augustus Off Street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£165.00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14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Aviemore Off Street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£474.50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65123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dirty="0"/>
            </a:br>
            <a:r>
              <a:rPr lang="en-GB" dirty="0"/>
              <a:t>Upgrade/Maintenance Cost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2413284"/>
              </p:ext>
            </p:extLst>
          </p:nvPr>
        </p:nvGraphicFramePr>
        <p:xfrm>
          <a:off x="467543" y="3068960"/>
          <a:ext cx="7992889" cy="19827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1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0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046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3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272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31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001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Number Spaces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Est Car Park Size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Surface Dress sqm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Overlay sqm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Deep Inlay sqm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lining (m)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signing 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L (m)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W (m)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SQm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£5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£22.50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£40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8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2500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£12,500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£56,250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£100,000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£1,000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£500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28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27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1350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£6,750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£30,375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£54,000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£400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£250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2866"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20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12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600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£3,000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£13,500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£24,000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£150</a:t>
                      </a:r>
                      <a:endParaRPr lang="en-GB" sz="110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£200</a:t>
                      </a:r>
                      <a:endParaRPr lang="en-GB" sz="1100" dirty="0">
                        <a:effectLst/>
                        <a:latin typeface="Calibri"/>
                        <a:ea typeface="Calibri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83568" y="5589240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Implications for improving and maintaining current car parks and creating new car parking provision.</a:t>
            </a:r>
          </a:p>
        </p:txBody>
      </p:sp>
    </p:spTree>
    <p:extLst>
      <p:ext uri="{BB962C8B-B14F-4D97-AF65-F5344CB8AC3E}">
        <p14:creationId xmlns:p14="http://schemas.microsoft.com/office/powerpoint/2010/main" val="40588417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r>
              <a:rPr lang="en-GB" sz="5400" b="1" dirty="0"/>
              <a:t>Summary</a:t>
            </a:r>
            <a:endParaRPr lang="en-GB" sz="54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5772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 We have identified;</a:t>
            </a:r>
          </a:p>
          <a:p>
            <a:r>
              <a:rPr lang="en-GB" dirty="0"/>
              <a:t>Members priorities </a:t>
            </a:r>
          </a:p>
          <a:p>
            <a:r>
              <a:rPr lang="en-GB" dirty="0"/>
              <a:t>Current budget appraisal </a:t>
            </a:r>
          </a:p>
          <a:p>
            <a:r>
              <a:rPr lang="en-GB" dirty="0"/>
              <a:t>Potential further income opportunities</a:t>
            </a:r>
          </a:p>
          <a:p>
            <a:r>
              <a:rPr lang="en-GB" dirty="0"/>
              <a:t>Capital Investment costs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39638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endParaRPr lang="en-GB" sz="5400" b="1" dirty="0"/>
          </a:p>
          <a:p>
            <a:pPr marL="0" indent="0" algn="ctr">
              <a:buNone/>
            </a:pPr>
            <a:r>
              <a:rPr lang="en-GB" sz="5400" b="1" dirty="0"/>
              <a:t>What happens next</a:t>
            </a:r>
          </a:p>
        </p:txBody>
      </p:sp>
    </p:spTree>
    <p:extLst>
      <p:ext uri="{BB962C8B-B14F-4D97-AF65-F5344CB8AC3E}">
        <p14:creationId xmlns:p14="http://schemas.microsoft.com/office/powerpoint/2010/main" val="33351644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Share the pain/share the gain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will develop the policy and;</a:t>
            </a:r>
          </a:p>
          <a:p>
            <a:r>
              <a:rPr lang="en-GB" dirty="0"/>
              <a:t>Look at options to deliver localism benefits</a:t>
            </a:r>
          </a:p>
          <a:p>
            <a:r>
              <a:rPr lang="en-GB" dirty="0"/>
              <a:t>Maximise revenue opportunities</a:t>
            </a:r>
          </a:p>
          <a:p>
            <a:r>
              <a:rPr lang="en-GB" dirty="0"/>
              <a:t>Future Rollout </a:t>
            </a:r>
          </a:p>
          <a:p>
            <a:pPr lvl="1"/>
            <a:r>
              <a:rPr lang="en-GB" dirty="0"/>
              <a:t>Existing car parks </a:t>
            </a:r>
          </a:p>
          <a:p>
            <a:pPr lvl="1"/>
            <a:r>
              <a:rPr lang="en-GB" dirty="0"/>
              <a:t>New car parks</a:t>
            </a:r>
          </a:p>
          <a:p>
            <a:pPr lvl="1"/>
            <a:r>
              <a:rPr lang="en-GB" dirty="0"/>
              <a:t>Car park investment programme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68404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Members’ Views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514600"/>
            <a:ext cx="5832647" cy="3218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98882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1.   Reflecting your feedback</a:t>
            </a:r>
          </a:p>
          <a:p>
            <a:pPr marL="514350" indent="-514350">
              <a:buFont typeface="Arial" panose="020B0604020202020204" pitchFamily="34" charset="0"/>
              <a:buAutoNum type="arabicPeriod" startAt="2"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Current budget position </a:t>
            </a:r>
          </a:p>
          <a:p>
            <a:pPr marL="514350" lvl="0" indent="-514350">
              <a:buAutoNum type="arabicPeriod" startAt="2"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Revenue opportunities</a:t>
            </a:r>
          </a:p>
          <a:p>
            <a:pPr marL="514350" lvl="0" indent="-514350">
              <a:buAutoNum type="arabicPeriod" startAt="2"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Summary</a:t>
            </a:r>
          </a:p>
          <a:p>
            <a:pPr marL="514350" lvl="0" indent="-514350">
              <a:buAutoNum type="arabicPeriod" startAt="2"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What happens next</a:t>
            </a:r>
          </a:p>
          <a:p>
            <a:pPr marL="514350" lvl="0" indent="-514350">
              <a:buAutoNum type="arabicPeriod" startAt="2"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Gather Members’ Views</a:t>
            </a:r>
          </a:p>
          <a:p>
            <a:pPr marL="514350" lvl="0" indent="-514350">
              <a:buAutoNum type="arabicPeriod" startAt="2"/>
            </a:pPr>
            <a:endParaRPr lang="en-GB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marL="514350" lvl="0" indent="-514350">
              <a:buAutoNum type="arabicPeriod" startAt="2"/>
            </a:pPr>
            <a:endParaRPr lang="en-GB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859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4400" b="1" dirty="0"/>
          </a:p>
          <a:p>
            <a:pPr marL="0" indent="0" algn="ctr">
              <a:buNone/>
            </a:pPr>
            <a:endParaRPr lang="en-GB" sz="4400" b="1" dirty="0"/>
          </a:p>
          <a:p>
            <a:pPr marL="0" indent="0" algn="ctr">
              <a:buNone/>
            </a:pPr>
            <a:r>
              <a:rPr lang="en-GB" sz="5400" b="1" dirty="0"/>
              <a:t>Workshop feedback so far</a:t>
            </a:r>
          </a:p>
        </p:txBody>
      </p:sp>
    </p:spTree>
    <p:extLst>
      <p:ext uri="{BB962C8B-B14F-4D97-AF65-F5344CB8AC3E}">
        <p14:creationId xmlns:p14="http://schemas.microsoft.com/office/powerpoint/2010/main" val="9262142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Workshop Feedback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Agreement in principle to;</a:t>
            </a:r>
          </a:p>
          <a:p>
            <a:r>
              <a:rPr lang="en-GB" dirty="0"/>
              <a:t>Car Park Charges being utilised as a Traffic Management tool</a:t>
            </a:r>
          </a:p>
          <a:p>
            <a:pPr lvl="0"/>
            <a:r>
              <a:rPr lang="en-GB" dirty="0"/>
              <a:t>Develop an inclusive Policy</a:t>
            </a:r>
          </a:p>
          <a:p>
            <a:pPr lvl="0"/>
            <a:r>
              <a:rPr lang="en-GB" dirty="0"/>
              <a:t>Agree additional car parking rollout </a:t>
            </a:r>
          </a:p>
          <a:p>
            <a:pPr lvl="0"/>
            <a:r>
              <a:rPr lang="en-GB" dirty="0"/>
              <a:t>Achieve a balance between local retention and corporate use of income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92075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Workshop Feedback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Points were also raised on;</a:t>
            </a:r>
          </a:p>
          <a:p>
            <a:pPr lvl="0"/>
            <a:r>
              <a:rPr lang="en-GB" dirty="0"/>
              <a:t>Applying charging rates to suit location</a:t>
            </a:r>
          </a:p>
          <a:p>
            <a:pPr lvl="0"/>
            <a:r>
              <a:rPr lang="en-GB" dirty="0"/>
              <a:t>‘Sell’ the benefits e.g. multi-story car parks</a:t>
            </a:r>
          </a:p>
          <a:p>
            <a:pPr lvl="0"/>
            <a:r>
              <a:rPr lang="en-GB" dirty="0"/>
              <a:t>Tourists ‘expect’ to pay </a:t>
            </a:r>
          </a:p>
          <a:p>
            <a:pPr lvl="0"/>
            <a:r>
              <a:rPr lang="en-GB" dirty="0"/>
              <a:t>The investment required, e.g. staffing,  management systems </a:t>
            </a:r>
          </a:p>
          <a:p>
            <a:pPr lvl="0"/>
            <a:r>
              <a:rPr lang="en-GB" dirty="0"/>
              <a:t> Linkage of facilities to revenue </a:t>
            </a:r>
          </a:p>
          <a:p>
            <a:pPr marL="0" lvl="0" indent="0">
              <a:buNone/>
            </a:pPr>
            <a:endParaRPr lang="en-GB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9417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Workshop Feedback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Communities need to see benefits </a:t>
            </a:r>
          </a:p>
          <a:p>
            <a:pPr lvl="0"/>
            <a:r>
              <a:rPr lang="en-GB" dirty="0"/>
              <a:t>Management of overnight parking (caravans) </a:t>
            </a:r>
          </a:p>
          <a:p>
            <a:pPr lvl="0"/>
            <a:r>
              <a:rPr lang="en-GB" dirty="0"/>
              <a:t>Opportunities to convert land into new car parks  at popular tourist spots</a:t>
            </a:r>
          </a:p>
          <a:p>
            <a:pPr lvl="0"/>
            <a:r>
              <a:rPr lang="en-GB" dirty="0"/>
              <a:t>The need to look at each location on merits</a:t>
            </a:r>
          </a:p>
          <a:p>
            <a:pPr lvl="0"/>
            <a:r>
              <a:rPr lang="en-GB" dirty="0"/>
              <a:t>Accept the pain – spread the gain</a:t>
            </a:r>
          </a:p>
        </p:txBody>
      </p:sp>
    </p:spTree>
    <p:extLst>
      <p:ext uri="{BB962C8B-B14F-4D97-AF65-F5344CB8AC3E}">
        <p14:creationId xmlns:p14="http://schemas.microsoft.com/office/powerpoint/2010/main" val="14720855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b="1" dirty="0"/>
          </a:p>
          <a:p>
            <a:pPr marL="0" indent="0" algn="ctr">
              <a:buNone/>
            </a:pPr>
            <a:endParaRPr lang="en-GB" sz="2000" b="1" dirty="0"/>
          </a:p>
          <a:p>
            <a:pPr marL="0" indent="0" algn="ctr">
              <a:buNone/>
            </a:pPr>
            <a:r>
              <a:rPr lang="en-GB" sz="5400" b="1" dirty="0"/>
              <a:t>Current Budget Position</a:t>
            </a:r>
          </a:p>
        </p:txBody>
      </p:sp>
    </p:spTree>
    <p:extLst>
      <p:ext uri="{BB962C8B-B14F-4D97-AF65-F5344CB8AC3E}">
        <p14:creationId xmlns:p14="http://schemas.microsoft.com/office/powerpoint/2010/main" val="1747246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Budget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8232738"/>
              </p:ext>
            </p:extLst>
          </p:nvPr>
        </p:nvGraphicFramePr>
        <p:xfrm>
          <a:off x="539552" y="1556792"/>
          <a:ext cx="7848872" cy="41038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94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13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3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477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Area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Income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Known Expenditure*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Inverness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     £1,011,200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£423,543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Badenoch &amp; Strathspey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         £20,000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     £800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Sutherland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        -  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£13,300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Skye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         £64,600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£12,900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Lochaber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-       £363,890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£75,200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Ross &amp; Cromarty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       - 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£44,500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Caithness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        -  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£13,500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Nairn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        -  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 £13,800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91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Network Costs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-     £675,000**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£683,456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306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Transportation Team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</a:rPr>
                        <a:t>                 -   </a:t>
                      </a:r>
                      <a:endParaRPr lang="en-GB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   £174,029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4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Total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-     £2,134,690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      £1,455,028 </a:t>
                      </a:r>
                      <a:endParaRPr lang="en-GB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5576" y="5839296"/>
            <a:ext cx="75608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GB" sz="1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* Includes Staffing, Rates ,Water Charges, Electricity Charges etc.</a:t>
            </a:r>
          </a:p>
          <a:p>
            <a:pPr>
              <a:spcAft>
                <a:spcPts val="600"/>
              </a:spcAft>
            </a:pPr>
            <a:r>
              <a:rPr lang="en-GB" sz="1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NB Some car parking related expenditure (maintenance/street lighting) is funded through Roads and Transport budgets </a:t>
            </a:r>
          </a:p>
          <a:p>
            <a:pPr>
              <a:spcAft>
                <a:spcPts val="600"/>
              </a:spcAft>
            </a:pPr>
            <a:r>
              <a:rPr lang="en-GB" sz="1200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** includes income from  Penalty Charge Notices across Highland.</a:t>
            </a:r>
          </a:p>
        </p:txBody>
      </p:sp>
    </p:spTree>
    <p:extLst>
      <p:ext uri="{BB962C8B-B14F-4D97-AF65-F5344CB8AC3E}">
        <p14:creationId xmlns:p14="http://schemas.microsoft.com/office/powerpoint/2010/main" val="2253366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Current Budget cont.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Aft>
                <a:spcPts val="600"/>
              </a:spcAft>
              <a:buNone/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Budget expenditure includes;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Staffing, Rates ,Water Charges, Electricity Charges etc.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Some car parking related expenditure (maintenance/street lighting) is funded through Roads and Transport budgets </a:t>
            </a:r>
          </a:p>
          <a:p>
            <a:pPr>
              <a:spcAft>
                <a:spcPts val="600"/>
              </a:spcAft>
            </a:pPr>
            <a:r>
              <a:rPr lang="en-GB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Some issues with understanding budget data. EG Structural Maintenance costs not included </a:t>
            </a:r>
          </a:p>
          <a:p>
            <a:pPr marL="0" indent="0">
              <a:spcAft>
                <a:spcPts val="600"/>
              </a:spcAft>
              <a:buNone/>
            </a:pPr>
            <a:endParaRPr lang="en-GB" sz="2600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019291"/>
      </p:ext>
    </p:extLst>
  </p:cSld>
  <p:clrMapOvr>
    <a:masterClrMapping/>
  </p:clrMapOvr>
</p:sld>
</file>

<file path=ppt/theme/theme1.xml><?xml version="1.0" encoding="utf-8"?>
<a:theme xmlns:a="http://schemas.openxmlformats.org/drawingml/2006/main" name="HC_Corporate_Template__new_edit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HC_Corporate_Template__new_edits</Template>
  <TotalTime>739</TotalTime>
  <Words>681</Words>
  <Application>Microsoft Office PowerPoint</Application>
  <PresentationFormat>On-screen Show (4:3)</PresentationFormat>
  <Paragraphs>207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arial</vt:lpstr>
      <vt:lpstr>Calibri</vt:lpstr>
      <vt:lpstr>Ebrima</vt:lpstr>
      <vt:lpstr>HC_Corporate_Template__new_edits</vt:lpstr>
      <vt:lpstr>Text Slides</vt:lpstr>
      <vt:lpstr>Car Park Redesign Highland - Parking With Purpose</vt:lpstr>
      <vt:lpstr>Introduction</vt:lpstr>
      <vt:lpstr>PowerPoint Presentation</vt:lpstr>
      <vt:lpstr>Workshop Feedback</vt:lpstr>
      <vt:lpstr>Workshop Feedback cont.</vt:lpstr>
      <vt:lpstr>Workshop Feedback cont.</vt:lpstr>
      <vt:lpstr>PowerPoint Presentation</vt:lpstr>
      <vt:lpstr>Current Budget</vt:lpstr>
      <vt:lpstr>Current Budget cont.</vt:lpstr>
      <vt:lpstr>PowerPoint Presentation</vt:lpstr>
      <vt:lpstr>Revenue opportunities</vt:lpstr>
      <vt:lpstr>Revenue Opportunities</vt:lpstr>
      <vt:lpstr>Revenue opportunities</vt:lpstr>
      <vt:lpstr> Upgrade/Maintenance Cost</vt:lpstr>
      <vt:lpstr>PowerPoint Presentation</vt:lpstr>
      <vt:lpstr>Summary</vt:lpstr>
      <vt:lpstr>PowerPoint Presentation</vt:lpstr>
      <vt:lpstr>Share the pain/share the gain </vt:lpstr>
      <vt:lpstr>Members’ Views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Tolmie</dc:creator>
  <cp:lastModifiedBy>Andy Laing (Strategic Improvement &amp; Performance)</cp:lastModifiedBy>
  <cp:revision>92</cp:revision>
  <cp:lastPrinted>2017-01-18T14:17:09Z</cp:lastPrinted>
  <dcterms:created xsi:type="dcterms:W3CDTF">2018-01-03T14:07:48Z</dcterms:created>
  <dcterms:modified xsi:type="dcterms:W3CDTF">2025-09-18T11:55:32Z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_AdHocReviewCycleID">
    <vt:i4>-1088488576</vt:i4>
  </property>
  <property fmtid="{D5CDD505-2E9C-101B-9397-08002B2CF9AE}" pid="8" name="_EmailSubject">
    <vt:lpwstr>redesign updates</vt:lpwstr>
  </property>
  <property fmtid="{D5CDD505-2E9C-101B-9397-08002B2CF9AE}" pid="9" name="_AuthorEmail">
    <vt:lpwstr>carron.mcdiarmid@highland.gov.uk</vt:lpwstr>
  </property>
  <property fmtid="{D5CDD505-2E9C-101B-9397-08002B2CF9AE}" pid="10" name="_AuthorEmailDisplayName">
    <vt:lpwstr>Carron McDiarmid</vt:lpwstr>
  </property>
  <property fmtid="{D5CDD505-2E9C-101B-9397-08002B2CF9AE}" pid="11" name="_PreviousAdHocReviewCycleID">
    <vt:i4>-1908623710</vt:i4>
  </property>
</Properties>
</file>