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2"/>
  </p:notesMasterIdLst>
  <p:handoutMasterIdLst>
    <p:handoutMasterId r:id="rId23"/>
  </p:handoutMasterIdLst>
  <p:sldIdLst>
    <p:sldId id="264" r:id="rId3"/>
    <p:sldId id="272" r:id="rId4"/>
    <p:sldId id="282" r:id="rId5"/>
    <p:sldId id="281" r:id="rId6"/>
    <p:sldId id="279" r:id="rId7"/>
    <p:sldId id="273" r:id="rId8"/>
    <p:sldId id="283" r:id="rId9"/>
    <p:sldId id="276" r:id="rId10"/>
    <p:sldId id="274" r:id="rId11"/>
    <p:sldId id="284" r:id="rId12"/>
    <p:sldId id="289" r:id="rId13"/>
    <p:sldId id="288" r:id="rId14"/>
    <p:sldId id="278" r:id="rId15"/>
    <p:sldId id="275" r:id="rId16"/>
    <p:sldId id="280" r:id="rId17"/>
    <p:sldId id="285" r:id="rId18"/>
    <p:sldId id="286" r:id="rId19"/>
    <p:sldId id="287" r:id="rId20"/>
    <p:sldId id="290" r:id="rId21"/>
  </p:sldIdLst>
  <p:sldSz cx="9144000" cy="6858000" type="screen4x3"/>
  <p:notesSz cx="6810375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2F92"/>
    <a:srgbClr val="2F7C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94637" autoAdjust="0"/>
  </p:normalViewPr>
  <p:slideViewPr>
    <p:cSldViewPr>
      <p:cViewPr varScale="1">
        <p:scale>
          <a:sx n="59" d="100"/>
          <a:sy n="59" d="100"/>
        </p:scale>
        <p:origin x="796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3DE6A9-B5E9-490D-B889-1CC33586F091}" type="datetimeFigureOut">
              <a:rPr lang="en-GB" smtClean="0"/>
              <a:t>18/09/2025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865D1D-29FC-47E2-A574-DEFA3174C723}" type="slidenum">
              <a:rPr lang="en-GB" smtClean="0"/>
              <a:t>‹#›</a:t>
            </a:fld>
            <a:endParaRPr lang="en-GB"/>
          </a:p>
        </p:txBody>
      </p:sp>
      <p:sp>
        <p:nvSpPr>
          <p:cNvPr id="6" name="hc" descr="OFFICIAL"/>
          <p:cNvSpPr txBox="1"/>
          <p:nvPr/>
        </p:nvSpPr>
        <p:spPr>
          <a:xfrm>
            <a:off x="0" y="0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  <p:sp>
        <p:nvSpPr>
          <p:cNvPr id="7" name="fc" descr="OFFICIAL"/>
          <p:cNvSpPr txBox="1"/>
          <p:nvPr/>
        </p:nvSpPr>
        <p:spPr>
          <a:xfrm>
            <a:off x="0" y="9569669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530188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DE036E-460B-4C1D-A880-EABA5EF82C50}" type="datetimeFigureOut">
              <a:rPr lang="en-GB" smtClean="0"/>
              <a:t>18/09/2025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27AA53-D485-48C4-A1C3-631D24EF3759}" type="slidenum">
              <a:rPr lang="en-GB" smtClean="0"/>
              <a:t>‹#›</a:t>
            </a:fld>
            <a:endParaRPr lang="en-GB"/>
          </a:p>
        </p:txBody>
      </p:sp>
      <p:sp>
        <p:nvSpPr>
          <p:cNvPr id="8" name="hc" descr="OFFICIAL"/>
          <p:cNvSpPr txBox="1"/>
          <p:nvPr/>
        </p:nvSpPr>
        <p:spPr>
          <a:xfrm>
            <a:off x="0" y="0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i="0" u="none" baseline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  <p:sp>
        <p:nvSpPr>
          <p:cNvPr id="9" name="fc" descr="OFFICIAL"/>
          <p:cNvSpPr txBox="1"/>
          <p:nvPr/>
        </p:nvSpPr>
        <p:spPr>
          <a:xfrm>
            <a:off x="0" y="9569669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i="0" u="none" baseline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614943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612000" y="1844824"/>
            <a:ext cx="7920000" cy="15696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Presentation main </a:t>
            </a:r>
            <a:br>
              <a:rPr lang="en-US" dirty="0"/>
            </a:br>
            <a:r>
              <a:rPr lang="en-US" dirty="0"/>
              <a:t>title in English</a:t>
            </a:r>
            <a:endParaRPr lang="en-GB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638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fld id="{873F4A99-A038-4481-9EC3-4F7C6E9CD0D0}" type="datetimeFigureOut">
              <a:rPr lang="en-GB" smtClean="0"/>
              <a:pPr/>
              <a:t>18/09/2025</a:t>
            </a:fld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 bwMode="auto">
          <a:xfrm>
            <a:off x="612000" y="3643869"/>
            <a:ext cx="7920000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2000" y="3789040"/>
            <a:ext cx="7920000" cy="1584175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4800" b="1">
                <a:solidFill>
                  <a:srgbClr val="2F7C3A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>
                <a:solidFill>
                  <a:srgbClr val="2F7C3A"/>
                </a:solidFill>
              </a:rPr>
              <a:t>Presentation main </a:t>
            </a:r>
            <a:br>
              <a:rPr lang="en-US" dirty="0">
                <a:solidFill>
                  <a:srgbClr val="2F7C3A"/>
                </a:solidFill>
              </a:rPr>
            </a:br>
            <a:r>
              <a:rPr lang="en-US" dirty="0">
                <a:solidFill>
                  <a:srgbClr val="2F7C3A"/>
                </a:solidFill>
              </a:rPr>
              <a:t>title in Gaelic</a:t>
            </a:r>
            <a:endParaRPr lang="en-GB" dirty="0">
              <a:solidFill>
                <a:srgbClr val="2F7C3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243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+ Sub-title -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772816"/>
            <a:ext cx="7632848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124744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2423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+ sub-title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2348880"/>
            <a:ext cx="7632848" cy="41044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700809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48389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Layout + Sub-title -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772816"/>
            <a:ext cx="3744416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124744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1" hasCustomPrompt="1"/>
          </p:nvPr>
        </p:nvSpPr>
        <p:spPr>
          <a:xfrm>
            <a:off x="4644008" y="1772816"/>
            <a:ext cx="3744416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72374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Layout + Sub-title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2348880"/>
            <a:ext cx="3744416" cy="41044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700809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1" hasCustomPrompt="1"/>
          </p:nvPr>
        </p:nvSpPr>
        <p:spPr>
          <a:xfrm>
            <a:off x="4644008" y="2348880"/>
            <a:ext cx="3744416" cy="41044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9486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843607" y="548680"/>
            <a:ext cx="2648273" cy="1162050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caption title 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635896" y="548680"/>
            <a:ext cx="4762872" cy="585311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4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1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1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43607" y="1710730"/>
            <a:ext cx="264827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body text</a:t>
            </a:r>
          </a:p>
        </p:txBody>
      </p:sp>
    </p:spTree>
    <p:extLst>
      <p:ext uri="{BB962C8B-B14F-4D97-AF65-F5344CB8AC3E}">
        <p14:creationId xmlns:p14="http://schemas.microsoft.com/office/powerpoint/2010/main" val="5742688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5153744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photo title</a:t>
            </a:r>
            <a:endParaRPr lang="en-GB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4"/>
            <a:ext cx="5486400" cy="44724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720482"/>
            <a:ext cx="5486400" cy="8768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photo description</a:t>
            </a:r>
          </a:p>
        </p:txBody>
      </p:sp>
    </p:spTree>
    <p:extLst>
      <p:ext uri="{BB962C8B-B14F-4D97-AF65-F5344CB8AC3E}">
        <p14:creationId xmlns:p14="http://schemas.microsoft.com/office/powerpoint/2010/main" val="1892344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2000" y="1846800"/>
            <a:ext cx="7920000" cy="1582200"/>
          </a:xfrm>
          <a:prstGeom prst="rect">
            <a:avLst/>
          </a:prstGeom>
        </p:spPr>
        <p:txBody>
          <a:bodyPr/>
          <a:lstStyle>
            <a:lvl1pPr>
              <a:defRPr sz="48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Section title in English</a:t>
            </a:r>
            <a:endParaRPr lang="en-GB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2000" y="3886200"/>
            <a:ext cx="7920000" cy="16310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>
                <a:solidFill>
                  <a:srgbClr val="2F7C3A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Section title in Gaelic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 bwMode="auto">
          <a:xfrm>
            <a:off x="612000" y="3643869"/>
            <a:ext cx="7920000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8115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0926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9221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in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567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 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765920" y="1772816"/>
            <a:ext cx="7622504" cy="468052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lvl="0"/>
            <a:r>
              <a:rPr lang="en-US" dirty="0"/>
              <a:t>Click to edit body text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Click to edit bullet lists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124744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9120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210146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2348880"/>
            <a:ext cx="7632848" cy="403244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lvl="0"/>
            <a:r>
              <a:rPr lang="en-US" dirty="0"/>
              <a:t>Click to edit body text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Click to edit bullet lists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700809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0588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-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196752"/>
            <a:ext cx="7632848" cy="5256584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0826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772816"/>
            <a:ext cx="7632848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0532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505" y="0"/>
            <a:ext cx="3899495" cy="1800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433" y="6296079"/>
            <a:ext cx="1800000" cy="56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014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7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2529" cy="237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289" y="4482000"/>
            <a:ext cx="1371711" cy="23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829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5" r:id="rId2"/>
    <p:sldLayoutId id="2147483676" r:id="rId3"/>
    <p:sldLayoutId id="2147483668" r:id="rId4"/>
    <p:sldLayoutId id="2147483666" r:id="rId5"/>
    <p:sldLayoutId id="2147483669" r:id="rId6"/>
    <p:sldLayoutId id="2147483670" r:id="rId7"/>
    <p:sldLayoutId id="2147483672" r:id="rId8"/>
    <p:sldLayoutId id="2147483671" r:id="rId9"/>
    <p:sldLayoutId id="2147483674" r:id="rId10"/>
    <p:sldLayoutId id="2147483673" r:id="rId11"/>
    <p:sldLayoutId id="2147483678" r:id="rId12"/>
    <p:sldLayoutId id="214748367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Car Park Redesign Highland -</a:t>
            </a:r>
            <a:br>
              <a:rPr lang="en-GB" dirty="0"/>
            </a:br>
            <a:r>
              <a:rPr lang="en-GB" dirty="0"/>
              <a:t>Parking With Purpose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021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None/>
            </a:pPr>
            <a:endParaRPr lang="en-GB" sz="54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lvl="0" indent="0" algn="ctr">
              <a:buNone/>
            </a:pPr>
            <a:endParaRPr lang="en-GB" sz="54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lvl="0" indent="0" algn="ctr">
              <a:buNone/>
            </a:pPr>
            <a:r>
              <a:rPr lang="en-GB" sz="54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Revenue opportunities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3763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Revenue opportunities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Sources:</a:t>
            </a:r>
          </a:p>
          <a:p>
            <a:r>
              <a:rPr lang="en-GB" dirty="0"/>
              <a:t>Future increase in February 2018 charges</a:t>
            </a:r>
          </a:p>
          <a:p>
            <a:r>
              <a:rPr lang="en-GB" dirty="0"/>
              <a:t>Introduce charges in our other car parks</a:t>
            </a:r>
          </a:p>
          <a:p>
            <a:r>
              <a:rPr lang="en-GB" dirty="0"/>
              <a:t>Other opportunities – e.g. new car parking provision</a:t>
            </a:r>
          </a:p>
          <a:p>
            <a:r>
              <a:rPr lang="en-GB" dirty="0"/>
              <a:t>Offer commercial services to third parties e.g. NHS car parks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77634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Revenue Opportunities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0522477"/>
              </p:ext>
            </p:extLst>
          </p:nvPr>
        </p:nvGraphicFramePr>
        <p:xfrm>
          <a:off x="251520" y="2132856"/>
          <a:ext cx="8136830" cy="31683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7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88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92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26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19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49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359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8840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0260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YEAR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18/19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19/20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20/21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21/22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22/23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5 year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43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n-lt"/>
                          <a:ea typeface="+mn-ea"/>
                        </a:rPr>
                        <a:t>Current</a:t>
                      </a:r>
                      <a:r>
                        <a:rPr lang="en-GB" sz="1100" baseline="0" dirty="0">
                          <a:effectLst/>
                          <a:latin typeface="+mn-lt"/>
                          <a:ea typeface="+mn-ea"/>
                        </a:rPr>
                        <a:t> car parks where charging could be rolled out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14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26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25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25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20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112 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141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Gross Budget Line (income assumed)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£210,456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£705,023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£1,200,733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£1,623,512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£1,936,541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£5,711,738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008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Income</a:t>
                      </a:r>
                      <a:r>
                        <a:rPr lang="en-GB" sz="1100" baseline="0" dirty="0">
                          <a:effectLst/>
                        </a:rPr>
                        <a:t> net of</a:t>
                      </a:r>
                      <a:r>
                        <a:rPr lang="en-GB" sz="1100" dirty="0">
                          <a:effectLst/>
                        </a:rPr>
                        <a:t> Costs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*£67,456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£653,023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£963,733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£1,370,512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£1,712,541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£4,796,739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7919" marR="67919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51520" y="5619021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Data based on in-service modelling which includes several assumptions </a:t>
            </a:r>
          </a:p>
          <a:p>
            <a:r>
              <a:rPr lang="en-GB" dirty="0"/>
              <a:t>* First year – reduced income from new car parks to offset roll-out costs</a:t>
            </a:r>
          </a:p>
        </p:txBody>
      </p:sp>
    </p:spTree>
    <p:extLst>
      <p:ext uri="{BB962C8B-B14F-4D97-AF65-F5344CB8AC3E}">
        <p14:creationId xmlns:p14="http://schemas.microsoft.com/office/powerpoint/2010/main" val="816642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Revenue opportunities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7768027"/>
              </p:ext>
            </p:extLst>
          </p:nvPr>
        </p:nvGraphicFramePr>
        <p:xfrm>
          <a:off x="395536" y="1844824"/>
          <a:ext cx="8352928" cy="28083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644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84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1431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Current Parking Space Gross Rate of Return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SITE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Rate of Return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4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Inverness On Street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£650.29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80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Inverness Off Street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£809.27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4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Lochaber Off Street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£352.59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14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Skye Off Street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£888.53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14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Fort Augustus Off Street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£165.00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14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Aviemore Off Street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£474.50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65123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GB" dirty="0"/>
            </a:br>
            <a:r>
              <a:rPr lang="en-GB" dirty="0"/>
              <a:t>Upgrade/Maintenance Cost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2413284"/>
              </p:ext>
            </p:extLst>
          </p:nvPr>
        </p:nvGraphicFramePr>
        <p:xfrm>
          <a:off x="467543" y="3068960"/>
          <a:ext cx="7992889" cy="19827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18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7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8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04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21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37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2720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94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0019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Number Spaces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Est Car Park Size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Surface Dress sqm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Overlay sqm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Deep Inlay sqm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lining (m)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signing 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L (m)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W (m)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SQm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£5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£22.50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£40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86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100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50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50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2500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£12,500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£56,250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£100,000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£1,000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£500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86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60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50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27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1350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£6,750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£30,375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£54,000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£400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£250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86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20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50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12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600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£3,000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£13,500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£24,000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£150</a:t>
                      </a:r>
                      <a:endParaRPr lang="en-GB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£200</a:t>
                      </a:r>
                      <a:endParaRPr lang="en-GB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83568" y="5589240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Implications for improving and maintaining current car parks and creating new car parking provision.</a:t>
            </a:r>
          </a:p>
        </p:txBody>
      </p:sp>
    </p:spTree>
    <p:extLst>
      <p:ext uri="{BB962C8B-B14F-4D97-AF65-F5344CB8AC3E}">
        <p14:creationId xmlns:p14="http://schemas.microsoft.com/office/powerpoint/2010/main" val="4058841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sz="5400" b="1" dirty="0"/>
          </a:p>
          <a:p>
            <a:pPr marL="0" indent="0" algn="ctr">
              <a:buNone/>
            </a:pPr>
            <a:endParaRPr lang="en-GB" sz="5400" b="1" dirty="0"/>
          </a:p>
          <a:p>
            <a:pPr marL="0" indent="0" algn="ctr">
              <a:buNone/>
            </a:pPr>
            <a:r>
              <a:rPr lang="en-GB" sz="5400" b="1" dirty="0"/>
              <a:t>Summary</a:t>
            </a:r>
            <a:endParaRPr lang="en-GB" sz="54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5772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 We have identified;</a:t>
            </a:r>
          </a:p>
          <a:p>
            <a:r>
              <a:rPr lang="en-GB" dirty="0"/>
              <a:t>Members priorities </a:t>
            </a:r>
          </a:p>
          <a:p>
            <a:r>
              <a:rPr lang="en-GB" dirty="0"/>
              <a:t>Current budget appraisal </a:t>
            </a:r>
          </a:p>
          <a:p>
            <a:r>
              <a:rPr lang="en-GB" dirty="0"/>
              <a:t>Potential further income opportunities</a:t>
            </a:r>
          </a:p>
          <a:p>
            <a:r>
              <a:rPr lang="en-GB" dirty="0"/>
              <a:t>Capital Investment costs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39638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sz="5400" b="1" dirty="0"/>
          </a:p>
          <a:p>
            <a:pPr marL="0" indent="0" algn="ctr">
              <a:buNone/>
            </a:pPr>
            <a:endParaRPr lang="en-GB" sz="5400" b="1" dirty="0"/>
          </a:p>
          <a:p>
            <a:pPr marL="0" indent="0" algn="ctr">
              <a:buNone/>
            </a:pPr>
            <a:r>
              <a:rPr lang="en-GB" sz="5400" b="1" dirty="0"/>
              <a:t>What happens next</a:t>
            </a:r>
          </a:p>
        </p:txBody>
      </p:sp>
    </p:spTree>
    <p:extLst>
      <p:ext uri="{BB962C8B-B14F-4D97-AF65-F5344CB8AC3E}">
        <p14:creationId xmlns:p14="http://schemas.microsoft.com/office/powerpoint/2010/main" val="3335164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Share the pain/share the gain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 will develop the policy and;</a:t>
            </a:r>
          </a:p>
          <a:p>
            <a:r>
              <a:rPr lang="en-GB" dirty="0"/>
              <a:t>Look at options to deliver localism benefits</a:t>
            </a:r>
          </a:p>
          <a:p>
            <a:r>
              <a:rPr lang="en-GB" dirty="0"/>
              <a:t>Maximise revenue opportunities</a:t>
            </a:r>
          </a:p>
          <a:p>
            <a:r>
              <a:rPr lang="en-GB" dirty="0"/>
              <a:t>Future Rollout </a:t>
            </a:r>
          </a:p>
          <a:p>
            <a:pPr lvl="1"/>
            <a:r>
              <a:rPr lang="en-GB" dirty="0"/>
              <a:t>Existing car parks </a:t>
            </a:r>
          </a:p>
          <a:p>
            <a:pPr lvl="1"/>
            <a:r>
              <a:rPr lang="en-GB" dirty="0"/>
              <a:t>New car parks</a:t>
            </a:r>
          </a:p>
          <a:p>
            <a:pPr lvl="1"/>
            <a:r>
              <a:rPr lang="en-GB" dirty="0"/>
              <a:t>Car park investment programme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68404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Members’ Views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514600"/>
            <a:ext cx="5832647" cy="3218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8882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GB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1.   Reflecting your feedback</a:t>
            </a:r>
          </a:p>
          <a:p>
            <a:pPr marL="514350" indent="-514350">
              <a:buFont typeface="Arial" panose="020B0604020202020204" pitchFamily="34" charset="0"/>
              <a:buAutoNum type="arabicPeriod" startAt="2"/>
            </a:pPr>
            <a:r>
              <a:rPr lang="en-GB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Current budget position </a:t>
            </a:r>
          </a:p>
          <a:p>
            <a:pPr marL="514350" lvl="0" indent="-514350">
              <a:buAutoNum type="arabicPeriod" startAt="2"/>
            </a:pPr>
            <a:r>
              <a:rPr lang="en-GB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Revenue opportunities</a:t>
            </a:r>
          </a:p>
          <a:p>
            <a:pPr marL="514350" lvl="0" indent="-514350">
              <a:buAutoNum type="arabicPeriod" startAt="2"/>
            </a:pPr>
            <a:r>
              <a:rPr lang="en-GB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Summary</a:t>
            </a:r>
          </a:p>
          <a:p>
            <a:pPr marL="514350" lvl="0" indent="-514350">
              <a:buAutoNum type="arabicPeriod" startAt="2"/>
            </a:pPr>
            <a:r>
              <a:rPr lang="en-GB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What happens next</a:t>
            </a:r>
          </a:p>
          <a:p>
            <a:pPr marL="514350" lvl="0" indent="-514350">
              <a:buAutoNum type="arabicPeriod" startAt="2"/>
            </a:pPr>
            <a:r>
              <a:rPr lang="en-GB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Gather Members’ Views</a:t>
            </a:r>
          </a:p>
          <a:p>
            <a:pPr marL="514350" lvl="0" indent="-514350">
              <a:buAutoNum type="arabicPeriod" startAt="2"/>
            </a:pPr>
            <a:endParaRPr lang="en-GB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514350" lvl="0" indent="-514350">
              <a:buAutoNum type="arabicPeriod" startAt="2"/>
            </a:pPr>
            <a:endParaRPr lang="en-GB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859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sz="4400" b="1" dirty="0"/>
          </a:p>
          <a:p>
            <a:pPr marL="0" indent="0" algn="ctr">
              <a:buNone/>
            </a:pPr>
            <a:endParaRPr lang="en-GB" sz="4400" b="1" dirty="0"/>
          </a:p>
          <a:p>
            <a:pPr marL="0" indent="0" algn="ctr">
              <a:buNone/>
            </a:pPr>
            <a:r>
              <a:rPr lang="en-GB" sz="5400" b="1" dirty="0"/>
              <a:t>Workshop feedback so far</a:t>
            </a:r>
          </a:p>
        </p:txBody>
      </p:sp>
    </p:spTree>
    <p:extLst>
      <p:ext uri="{BB962C8B-B14F-4D97-AF65-F5344CB8AC3E}">
        <p14:creationId xmlns:p14="http://schemas.microsoft.com/office/powerpoint/2010/main" val="926214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Workshop Feedback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Agreement in principle to;</a:t>
            </a:r>
          </a:p>
          <a:p>
            <a:r>
              <a:rPr lang="en-GB" dirty="0"/>
              <a:t>Car Park Charges being utilised as a Traffic Management tool</a:t>
            </a:r>
          </a:p>
          <a:p>
            <a:pPr lvl="0"/>
            <a:r>
              <a:rPr lang="en-GB" dirty="0"/>
              <a:t>Develop an inclusive Policy</a:t>
            </a:r>
          </a:p>
          <a:p>
            <a:pPr lvl="0"/>
            <a:r>
              <a:rPr lang="en-GB" dirty="0"/>
              <a:t>Agree additional car parking rollout </a:t>
            </a:r>
          </a:p>
          <a:p>
            <a:pPr lvl="0"/>
            <a:r>
              <a:rPr lang="en-GB" dirty="0"/>
              <a:t>Achieve a balance between local retention and corporate use of income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9207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Workshop Feedback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Points were also raised on;</a:t>
            </a:r>
          </a:p>
          <a:p>
            <a:pPr lvl="0"/>
            <a:r>
              <a:rPr lang="en-GB" dirty="0"/>
              <a:t>Applying charging rates to suit location</a:t>
            </a:r>
          </a:p>
          <a:p>
            <a:pPr lvl="0"/>
            <a:r>
              <a:rPr lang="en-GB" dirty="0"/>
              <a:t>‘Sell’ the benefits e.g. multi-story car parks</a:t>
            </a:r>
          </a:p>
          <a:p>
            <a:pPr lvl="0"/>
            <a:r>
              <a:rPr lang="en-GB" dirty="0"/>
              <a:t>Tourists ‘expect’ to pay </a:t>
            </a:r>
          </a:p>
          <a:p>
            <a:pPr lvl="0"/>
            <a:r>
              <a:rPr lang="en-GB" dirty="0"/>
              <a:t>The investment required, e.g. staffing,  management systems </a:t>
            </a:r>
          </a:p>
          <a:p>
            <a:pPr lvl="0"/>
            <a:r>
              <a:rPr lang="en-GB" dirty="0"/>
              <a:t> Linkage of facilities to revenue </a:t>
            </a:r>
          </a:p>
          <a:p>
            <a:pPr marL="0" lvl="0" indent="0">
              <a:buNone/>
            </a:pPr>
            <a:endParaRPr lang="en-GB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417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Workshop Feedback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Communities need to see benefits </a:t>
            </a:r>
          </a:p>
          <a:p>
            <a:pPr lvl="0"/>
            <a:r>
              <a:rPr lang="en-GB" dirty="0"/>
              <a:t>Management of overnight parking (caravans) </a:t>
            </a:r>
          </a:p>
          <a:p>
            <a:pPr lvl="0"/>
            <a:r>
              <a:rPr lang="en-GB" dirty="0"/>
              <a:t>Opportunities to convert land into new car parks  at popular tourist spots</a:t>
            </a:r>
          </a:p>
          <a:p>
            <a:pPr lvl="0"/>
            <a:r>
              <a:rPr lang="en-GB" dirty="0"/>
              <a:t>The need to look at each location on merits</a:t>
            </a:r>
          </a:p>
          <a:p>
            <a:pPr lvl="0"/>
            <a:r>
              <a:rPr lang="en-GB" dirty="0"/>
              <a:t>Accept the pain – spread the gain</a:t>
            </a:r>
          </a:p>
        </p:txBody>
      </p:sp>
    </p:spTree>
    <p:extLst>
      <p:ext uri="{BB962C8B-B14F-4D97-AF65-F5344CB8AC3E}">
        <p14:creationId xmlns:p14="http://schemas.microsoft.com/office/powerpoint/2010/main" val="1472085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b="1" dirty="0"/>
          </a:p>
          <a:p>
            <a:pPr marL="0" indent="0" algn="ctr">
              <a:buNone/>
            </a:pPr>
            <a:endParaRPr lang="en-GB" b="1" dirty="0"/>
          </a:p>
          <a:p>
            <a:pPr marL="0" indent="0" algn="ctr">
              <a:buNone/>
            </a:pPr>
            <a:endParaRPr lang="en-GB" b="1" dirty="0"/>
          </a:p>
          <a:p>
            <a:pPr marL="0" indent="0" algn="ctr">
              <a:buNone/>
            </a:pPr>
            <a:endParaRPr lang="en-GB" sz="2000" b="1" dirty="0"/>
          </a:p>
          <a:p>
            <a:pPr marL="0" indent="0" algn="ctr">
              <a:buNone/>
            </a:pPr>
            <a:r>
              <a:rPr lang="en-GB" sz="5400" b="1" dirty="0"/>
              <a:t>Current Budget Position</a:t>
            </a:r>
          </a:p>
        </p:txBody>
      </p:sp>
    </p:spTree>
    <p:extLst>
      <p:ext uri="{BB962C8B-B14F-4D97-AF65-F5344CB8AC3E}">
        <p14:creationId xmlns:p14="http://schemas.microsoft.com/office/powerpoint/2010/main" val="1747246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Current Budget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8232738"/>
              </p:ext>
            </p:extLst>
          </p:nvPr>
        </p:nvGraphicFramePr>
        <p:xfrm>
          <a:off x="539552" y="1556792"/>
          <a:ext cx="7848872" cy="41038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94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1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34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47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Area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Income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Known Expenditure*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7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Inverness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-     £1,011,200 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         £423,543 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7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Badenoch &amp; Strathspey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-         £20,000 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               £800 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7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Sutherland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                 -   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          £13,300 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47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Skye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-         £64,600 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          £12,900 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Lochaber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-       £363,890 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          £75,200 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47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Ross &amp; Cromarty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                 -   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          £44,500 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47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Caithness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                 -   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          £13,500 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47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Nairn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                 -   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          £13,800 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91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Network Costs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-     £675,000**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         £683,456 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06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Transportation Team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                 -   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         £174,029 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47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Total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-     £2,134,690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      £1,455,028 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55576" y="5839296"/>
            <a:ext cx="756084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2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* Includes Staffing, Rates ,Water Charges, Electricity Charges etc.</a:t>
            </a:r>
          </a:p>
          <a:p>
            <a:pPr>
              <a:spcAft>
                <a:spcPts val="600"/>
              </a:spcAft>
            </a:pPr>
            <a:r>
              <a:rPr lang="en-GB" sz="12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NB Some car parking related expenditure (maintenance/street lighting) is funded through Roads and Transport budgets </a:t>
            </a:r>
          </a:p>
          <a:p>
            <a:pPr>
              <a:spcAft>
                <a:spcPts val="600"/>
              </a:spcAft>
            </a:pPr>
            <a:r>
              <a:rPr lang="en-GB" sz="12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** includes income from  Penalty Charge Notices across Highland.</a:t>
            </a:r>
          </a:p>
        </p:txBody>
      </p:sp>
    </p:spTree>
    <p:extLst>
      <p:ext uri="{BB962C8B-B14F-4D97-AF65-F5344CB8AC3E}">
        <p14:creationId xmlns:p14="http://schemas.microsoft.com/office/powerpoint/2010/main" val="2253366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Current Budget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Aft>
                <a:spcPts val="600"/>
              </a:spcAft>
              <a:buNone/>
            </a:pPr>
            <a:r>
              <a:rPr lang="en-GB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Budget expenditure includes;</a:t>
            </a:r>
          </a:p>
          <a:p>
            <a:pPr>
              <a:spcAft>
                <a:spcPts val="600"/>
              </a:spcAft>
            </a:pPr>
            <a:r>
              <a:rPr lang="en-GB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Staffing, Rates ,Water Charges, Electricity Charges etc.</a:t>
            </a:r>
          </a:p>
          <a:p>
            <a:pPr>
              <a:spcAft>
                <a:spcPts val="600"/>
              </a:spcAft>
            </a:pPr>
            <a:r>
              <a:rPr lang="en-GB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Some car parking related expenditure (maintenance/street lighting) is funded through Roads and Transport budgets </a:t>
            </a:r>
          </a:p>
          <a:p>
            <a:pPr>
              <a:spcAft>
                <a:spcPts val="600"/>
              </a:spcAft>
            </a:pPr>
            <a:r>
              <a:rPr lang="en-GB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Some issues with understanding budget data. EG Structural Maintenance costs not included </a:t>
            </a:r>
          </a:p>
          <a:p>
            <a:pPr marL="0" indent="0">
              <a:spcAft>
                <a:spcPts val="600"/>
              </a:spcAft>
              <a:buNone/>
            </a:pPr>
            <a:endParaRPr lang="en-GB" sz="2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019291"/>
      </p:ext>
    </p:extLst>
  </p:cSld>
  <p:clrMapOvr>
    <a:masterClrMapping/>
  </p:clrMapOvr>
</p:sld>
</file>

<file path=ppt/theme/theme1.xml><?xml version="1.0" encoding="utf-8"?>
<a:theme xmlns:a="http://schemas.openxmlformats.org/drawingml/2006/main" name="HC_Corporate_Template__new_edit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xt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HC_Corporate_Template__new_edits</Template>
  <TotalTime>739</TotalTime>
  <Words>681</Words>
  <Application>Microsoft Office PowerPoint</Application>
  <PresentationFormat>On-screen Show (4:3)</PresentationFormat>
  <Paragraphs>207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arial</vt:lpstr>
      <vt:lpstr>Calibri</vt:lpstr>
      <vt:lpstr>Ebrima</vt:lpstr>
      <vt:lpstr>HC_Corporate_Template__new_edits</vt:lpstr>
      <vt:lpstr>Text Slides</vt:lpstr>
      <vt:lpstr>Car Park Redesign Highland - Parking With Purpose</vt:lpstr>
      <vt:lpstr>Introduction</vt:lpstr>
      <vt:lpstr>PowerPoint Presentation</vt:lpstr>
      <vt:lpstr>Workshop Feedback</vt:lpstr>
      <vt:lpstr>Workshop Feedback cont.</vt:lpstr>
      <vt:lpstr>Workshop Feedback cont.</vt:lpstr>
      <vt:lpstr>PowerPoint Presentation</vt:lpstr>
      <vt:lpstr>Current Budget</vt:lpstr>
      <vt:lpstr>Current Budget cont.</vt:lpstr>
      <vt:lpstr>PowerPoint Presentation</vt:lpstr>
      <vt:lpstr>Revenue opportunities</vt:lpstr>
      <vt:lpstr>Revenue Opportunities</vt:lpstr>
      <vt:lpstr>Revenue opportunities</vt:lpstr>
      <vt:lpstr> Upgrade/Maintenance Cost</vt:lpstr>
      <vt:lpstr>PowerPoint Presentation</vt:lpstr>
      <vt:lpstr>Summary</vt:lpstr>
      <vt:lpstr>PowerPoint Presentation</vt:lpstr>
      <vt:lpstr>Share the pain/share the gain </vt:lpstr>
      <vt:lpstr>Members’ Views</vt:lpstr>
    </vt:vector>
  </TitlesOfParts>
  <Company>Fujitsu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Hilary Tolmie</dc:creator>
  <cp:lastModifiedBy>Andy Laing (Strategic Improvement &amp; Performance)</cp:lastModifiedBy>
  <cp:revision>92</cp:revision>
  <cp:lastPrinted>2017-01-18T14:17:09Z</cp:lastPrinted>
  <dcterms:created xsi:type="dcterms:W3CDTF">2018-01-03T14:07:48Z</dcterms:created>
  <dcterms:modified xsi:type="dcterms:W3CDTF">2025-09-18T11:55:32Z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a57e0011-4d92-40e2-893e-f4c1b165f48a</vt:lpwstr>
  </property>
  <property fmtid="{D5CDD505-2E9C-101B-9397-08002B2CF9AE}" pid="3" name="TITUS">
    <vt:lpwstr>&lt;div style="text-align: center;"&gt;&lt;span style="font-family: Arial; font-weight: bold; font-size: large;"&gt;OFFICIAL&lt;/span&gt;&lt;/div&gt;</vt:lpwstr>
  </property>
  <property fmtid="{D5CDD505-2E9C-101B-9397-08002B2CF9AE}" pid="4" name="HCClassification">
    <vt:lpwstr>OFFICIAL</vt:lpwstr>
  </property>
  <property fmtid="{D5CDD505-2E9C-101B-9397-08002B2CF9AE}" pid="5" name="HCMarking">
    <vt:lpwstr>Enable Marking</vt:lpwstr>
  </property>
  <property fmtid="{D5CDD505-2E9C-101B-9397-08002B2CF9AE}" pid="6" name="_NewReviewCycle">
    <vt:lpwstr/>
  </property>
  <property fmtid="{D5CDD505-2E9C-101B-9397-08002B2CF9AE}" pid="7" name="_AdHocReviewCycleID">
    <vt:i4>-1088488576</vt:i4>
  </property>
  <property fmtid="{D5CDD505-2E9C-101B-9397-08002B2CF9AE}" pid="8" name="_EmailSubject">
    <vt:lpwstr>redesign updates</vt:lpwstr>
  </property>
  <property fmtid="{D5CDD505-2E9C-101B-9397-08002B2CF9AE}" pid="9" name="_AuthorEmail">
    <vt:lpwstr>carron.mcdiarmid@highland.gov.uk</vt:lpwstr>
  </property>
  <property fmtid="{D5CDD505-2E9C-101B-9397-08002B2CF9AE}" pid="10" name="_AuthorEmailDisplayName">
    <vt:lpwstr>Carron McDiarmid</vt:lpwstr>
  </property>
  <property fmtid="{D5CDD505-2E9C-101B-9397-08002B2CF9AE}" pid="11" name="_PreviousAdHocReviewCycleID">
    <vt:i4>-1908623710</vt:i4>
  </property>
</Properties>
</file>