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2" r:id="rId1"/>
  </p:sldMasterIdLst>
  <p:notesMasterIdLst>
    <p:notesMasterId r:id="rId26"/>
  </p:notesMasterIdLst>
  <p:handoutMasterIdLst>
    <p:handoutMasterId r:id="rId27"/>
  </p:handoutMasterIdLst>
  <p:sldIdLst>
    <p:sldId id="848" r:id="rId2"/>
    <p:sldId id="849" r:id="rId3"/>
    <p:sldId id="850" r:id="rId4"/>
    <p:sldId id="851" r:id="rId5"/>
    <p:sldId id="852" r:id="rId6"/>
    <p:sldId id="853" r:id="rId7"/>
    <p:sldId id="854" r:id="rId8"/>
    <p:sldId id="855" r:id="rId9"/>
    <p:sldId id="856" r:id="rId10"/>
    <p:sldId id="857" r:id="rId11"/>
    <p:sldId id="858" r:id="rId12"/>
    <p:sldId id="859" r:id="rId13"/>
    <p:sldId id="860" r:id="rId14"/>
    <p:sldId id="861" r:id="rId15"/>
    <p:sldId id="862" r:id="rId16"/>
    <p:sldId id="863" r:id="rId17"/>
    <p:sldId id="864" r:id="rId18"/>
    <p:sldId id="865" r:id="rId19"/>
    <p:sldId id="866" r:id="rId20"/>
    <p:sldId id="867" r:id="rId21"/>
    <p:sldId id="868" r:id="rId22"/>
    <p:sldId id="869" r:id="rId23"/>
    <p:sldId id="870" r:id="rId24"/>
    <p:sldId id="871" r:id="rId25"/>
  </p:sldIdLst>
  <p:sldSz cx="9144000" cy="6858000" type="screen4x3"/>
  <p:notesSz cx="6794500" cy="9931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6" autoAdjust="0"/>
    <p:restoredTop sz="94145" autoAdjust="0"/>
  </p:normalViewPr>
  <p:slideViewPr>
    <p:cSldViewPr>
      <p:cViewPr>
        <p:scale>
          <a:sx n="70" d="100"/>
          <a:sy n="70" d="100"/>
        </p:scale>
        <p:origin x="-984" y="293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17" y="-8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47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2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2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23182"/>
            <a:ext cx="4982633" cy="391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4837" rIns="91275" bIns="44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6801" y="9378525"/>
            <a:ext cx="6640898" cy="27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75" tIns="44837" rIns="91275" bIns="44837">
            <a:spAutoFit/>
          </a:bodyPr>
          <a:lstStyle/>
          <a:p>
            <a:pPr algn="ctr" defTabSz="922338"/>
            <a:r>
              <a:rPr lang="en-GB" sz="1200">
                <a:latin typeface="Times" pitchFamily="18" charset="0"/>
              </a:rPr>
              <a:t>CIPFA Education and Training Centre</a:t>
            </a:r>
          </a:p>
        </p:txBody>
      </p:sp>
      <p:graphicFrame>
        <p:nvGraphicFramePr>
          <p:cNvPr id="3994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55380" y="135675"/>
          <a:ext cx="1738200" cy="64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1" name="Document" r:id="rId3" imgW="1763601" imgH="642585" progId="Word.Document.8">
                  <p:embed/>
                </p:oleObj>
              </mc:Choice>
              <mc:Fallback>
                <p:oleObj name="Document" r:id="rId3" imgW="1763601" imgH="642585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5380" y="135675"/>
                        <a:ext cx="1738200" cy="644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9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08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Extent of the interest must be disclosed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72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That give </a:t>
            </a:r>
            <a:r>
              <a:rPr lang="en-GB" smtClean="0"/>
              <a:t>a true </a:t>
            </a:r>
            <a:r>
              <a:rPr lang="en-GB" dirty="0" smtClean="0"/>
              <a:t>and fair 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70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That give a true and fair 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70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9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both costs of fighting the case and liabilities incurred, even if they are on the losing side</a:t>
            </a:r>
          </a:p>
        </p:txBody>
      </p:sp>
    </p:spTree>
    <p:extLst>
      <p:ext uri="{BB962C8B-B14F-4D97-AF65-F5344CB8AC3E}">
        <p14:creationId xmlns:p14="http://schemas.microsoft.com/office/powerpoint/2010/main" val="377108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2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ctr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7CF0-22DC-46ED-9F31-6DEF630B2FBC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78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44FE-D6CD-438E-8B10-E71D62ADFFD2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141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164F-B96E-4B6A-A9B1-EAF2462F929A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712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8CA6-048C-473D-9478-3A3A6A133FA4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272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56E07-41F2-4DF7-9CD8-297593EFF8A4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470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>
            <a:lvl1pPr marL="533400" indent="-533400">
              <a:buClr>
                <a:schemeClr val="tx1"/>
              </a:buClr>
              <a:buFont typeface="Wingdings" pitchFamily="2" charset="2"/>
              <a:buChar char="Ø"/>
              <a:defRPr sz="2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892175" indent="-358775">
              <a:buClr>
                <a:schemeClr val="tx1"/>
              </a:buClr>
              <a:defRPr sz="2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252538" indent="-360363">
              <a:buClr>
                <a:schemeClr val="tx1"/>
              </a:buCl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11313" indent="-358775">
              <a:buClr>
                <a:schemeClr val="tx1"/>
              </a:buCl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611313" indent="-358775">
              <a:buClr>
                <a:schemeClr val="tx1"/>
              </a:buCl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4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2C11-74B9-4A7B-9508-F57D7096D92C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995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8D79-BD00-489D-8543-3A14B1861D21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231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E300-35EE-4919-A79C-2B817992FAB8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025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5E25-2B2E-46F9-A0D6-223BFB5D0844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0128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6FE4-DEEB-4AE6-BE53-788FD14257FB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6004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7D51-7EEE-480A-BCCF-7CB44A533611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297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>
          <a:xfrm>
            <a:off x="352425" y="6597351"/>
            <a:ext cx="1466850" cy="193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3BAC-E852-4677-96C6-55144C5CDEEB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0736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 smtClean="0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31156E07-41F2-4DF7-9CD8-297593EFF8A4}" type="slidenum">
              <a:rPr lang="en-GB">
                <a:solidFill>
                  <a:srgbClr val="FFFFFF">
                    <a:alpha val="6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19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ts val="400"/>
        </a:spcBef>
        <a:spcAft>
          <a:spcPct val="0"/>
        </a:spcAft>
        <a:defRPr sz="44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Tunga" pitchFamily="34" charset="0"/>
        </a:defRPr>
      </a:lvl9pPr>
    </p:titleStyle>
    <p:bodyStyle>
      <a:lvl1pPr marL="285750" indent="-285750" algn="l" rtl="0" fontAlgn="base">
        <a:spcBef>
          <a:spcPts val="12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600" kern="1200" spc="3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marL="533400" indent="-261938" algn="l" rtl="0" fontAlgn="base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22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marL="892175" indent="-358775" algn="l" rtl="0" fontAlgn="base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marL="171450" indent="100013" algn="l" rtl="0" fontAlgn="base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171450" indent="100013" algn="l" rtl="0" fontAlgn="base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964488" cy="936402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Legal duties of a </a:t>
            </a:r>
            <a:r>
              <a:rPr lang="en-GB" b="1" dirty="0" smtClean="0"/>
              <a:t>Company Director</a:t>
            </a:r>
            <a:endParaRPr lang="en-US" b="1" dirty="0" smtClean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84784"/>
            <a:ext cx="8568952" cy="53285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dirty="0" smtClean="0"/>
              <a:t>Duty to promote the success of the company</a:t>
            </a:r>
          </a:p>
          <a:p>
            <a:pPr marL="533400" indent="-533400">
              <a:lnSpc>
                <a:spcPct val="110000"/>
              </a:lnSpc>
              <a:spcBef>
                <a:spcPts val="1000"/>
              </a:spcBef>
              <a:buFont typeface="Monotype Sorts" pitchFamily="2" charset="2"/>
              <a:buNone/>
              <a:defRPr/>
            </a:pPr>
            <a:endParaRPr lang="en-GB" sz="1400" dirty="0" smtClean="0"/>
          </a:p>
          <a:p>
            <a:pPr marL="533400" indent="-533400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dirty="0"/>
              <a:t>Duty to exercise reasonable care, skill and diligence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  <a:defRPr/>
            </a:pPr>
            <a:endParaRPr lang="en-GB" sz="1400" dirty="0" smtClean="0"/>
          </a:p>
          <a:p>
            <a:pPr marL="533400" indent="-533400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dirty="0" smtClean="0"/>
              <a:t>Duty to act within the law and the constitution</a:t>
            </a:r>
          </a:p>
          <a:p>
            <a:pPr marL="533400" indent="-533400">
              <a:lnSpc>
                <a:spcPct val="110000"/>
              </a:lnSpc>
              <a:spcBef>
                <a:spcPts val="1000"/>
              </a:spcBef>
              <a:buFont typeface="Monotype Sorts" pitchFamily="2" charset="2"/>
              <a:buNone/>
              <a:defRPr/>
            </a:pPr>
            <a:endParaRPr lang="en-GB" sz="1400" dirty="0" smtClean="0"/>
          </a:p>
          <a:p>
            <a:pPr marL="533400" indent="-533400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dirty="0" smtClean="0"/>
              <a:t>Duty to exercise independent judgement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  <a:defRPr/>
            </a:pPr>
            <a:endParaRPr lang="en-GB" sz="1400" dirty="0"/>
          </a:p>
          <a:p>
            <a:pPr marL="533400" indent="-533400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dirty="0" smtClean="0"/>
              <a:t>Duty to avoid conflicts of interests and duty to disclose relevant interests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  <a:defRPr/>
            </a:pPr>
            <a:endParaRPr lang="en-GB" sz="1400" dirty="0" smtClean="0"/>
          </a:p>
          <a:p>
            <a:pPr marL="533400" indent="-533400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dirty="0" smtClean="0"/>
              <a:t>Duty not to accept benefits from third parties</a:t>
            </a:r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132240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364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913"/>
            <a:ext cx="7317432" cy="863823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Duty to act within powers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68760"/>
            <a:ext cx="8784976" cy="56886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 indent="-533400">
              <a:lnSpc>
                <a:spcPct val="115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en-GB" sz="2800" dirty="0"/>
              <a:t>A </a:t>
            </a:r>
            <a:r>
              <a:rPr lang="en-GB" sz="2800" dirty="0" smtClean="0"/>
              <a:t>Director </a:t>
            </a:r>
            <a:r>
              <a:rPr lang="en-GB" sz="2800" dirty="0"/>
              <a:t>must act in accordance with the company’s </a:t>
            </a:r>
            <a:r>
              <a:rPr lang="en-GB" sz="2800" dirty="0" smtClean="0"/>
              <a:t>constitution </a:t>
            </a:r>
            <a:r>
              <a:rPr lang="en-GB" sz="2800" dirty="0"/>
              <a:t>and </a:t>
            </a:r>
            <a:r>
              <a:rPr lang="en-GB" sz="2800" dirty="0" smtClean="0"/>
              <a:t>only exercise powers for the purposes for which they are conferred</a:t>
            </a:r>
          </a:p>
          <a:p>
            <a:pPr lvl="2">
              <a:lnSpc>
                <a:spcPct val="115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dirty="0" smtClean="0"/>
              <a:t>All </a:t>
            </a:r>
            <a:r>
              <a:rPr lang="en-GB" sz="2500" dirty="0" smtClean="0"/>
              <a:t>Directors </a:t>
            </a:r>
            <a:r>
              <a:rPr lang="en-GB" sz="2500" dirty="0" smtClean="0"/>
              <a:t>should receive a copy of the company’s constitution, read and understand it</a:t>
            </a:r>
          </a:p>
          <a:p>
            <a:pPr lvl="2">
              <a:lnSpc>
                <a:spcPct val="115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dirty="0" smtClean="0"/>
              <a:t>Directors must ensure compliance with the directions and limitations in the constitution </a:t>
            </a:r>
          </a:p>
          <a:p>
            <a:pPr lvl="2">
              <a:lnSpc>
                <a:spcPct val="115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dirty="0" smtClean="0"/>
              <a:t>Formal procedures should always be followed at </a:t>
            </a:r>
            <a:r>
              <a:rPr lang="en-GB" sz="2500" dirty="0" smtClean="0"/>
              <a:t>Board </a:t>
            </a:r>
            <a:r>
              <a:rPr lang="en-GB" sz="2500" dirty="0" smtClean="0"/>
              <a:t>meetings and a formal schedule of matters reserved for the decision of the </a:t>
            </a:r>
            <a:r>
              <a:rPr lang="en-GB" sz="2500" dirty="0" smtClean="0"/>
              <a:t>Board </a:t>
            </a:r>
            <a:r>
              <a:rPr lang="en-GB" sz="2500" dirty="0" smtClean="0"/>
              <a:t>helps to provide clarity</a:t>
            </a:r>
            <a:endParaRPr lang="en-GB" sz="2500" dirty="0"/>
          </a:p>
          <a:p>
            <a:pPr lvl="2">
              <a:lnSpc>
                <a:spcPct val="115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dirty="0" smtClean="0"/>
              <a:t>Directors should not use their powers for purposes inconsistent with the interests of the company</a:t>
            </a:r>
          </a:p>
          <a:p>
            <a:pPr lvl="2">
              <a:lnSpc>
                <a:spcPct val="115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dirty="0" smtClean="0"/>
              <a:t>If in doubt, take advice</a:t>
            </a:r>
            <a:endParaRPr lang="en-GB" sz="2500" dirty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2" y="6165304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579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5" y="188913"/>
            <a:ext cx="7776865" cy="1367879"/>
          </a:xfrm>
        </p:spPr>
        <p:txBody>
          <a:bodyPr/>
          <a:lstStyle/>
          <a:p>
            <a:pPr eaLnBrk="1" hangingPunct="1"/>
            <a:r>
              <a:rPr lang="en-GB" b="1" dirty="0"/>
              <a:t>Duty to exercise independent </a:t>
            </a:r>
            <a:r>
              <a:rPr lang="en-GB" b="1" dirty="0" smtClean="0"/>
              <a:t>judgement etc.</a:t>
            </a:r>
            <a:endParaRPr lang="en-GB" altLang="en-US" b="1" dirty="0" smtClean="0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88840"/>
            <a:ext cx="7829177" cy="4869160"/>
          </a:xfrm>
        </p:spPr>
        <p:txBody>
          <a:bodyPr>
            <a:normAutofit/>
          </a:bodyPr>
          <a:lstStyle/>
          <a:p>
            <a:pPr marL="533400" indent="-533400" eaLnBrk="1" hangingPunct="1">
              <a:spcBef>
                <a:spcPts val="900"/>
              </a:spcBef>
              <a:defRPr/>
            </a:pPr>
            <a:r>
              <a:rPr lang="en-GB" dirty="0" smtClean="0"/>
              <a:t>A </a:t>
            </a:r>
            <a:r>
              <a:rPr lang="en-GB" dirty="0" smtClean="0"/>
              <a:t>Director </a:t>
            </a:r>
            <a:r>
              <a:rPr lang="en-GB" dirty="0" smtClean="0"/>
              <a:t>must exercise independent judgement</a:t>
            </a:r>
          </a:p>
          <a:p>
            <a:pPr marL="892175" lvl="1" indent="-358775">
              <a:spcBef>
                <a:spcPts val="900"/>
              </a:spcBef>
              <a:defRPr/>
            </a:pPr>
            <a:r>
              <a:rPr lang="en-GB" sz="2300" dirty="0" smtClean="0"/>
              <a:t>The gist of this is that </a:t>
            </a:r>
            <a:r>
              <a:rPr lang="en-GB" sz="2300" dirty="0" smtClean="0"/>
              <a:t>Directors </a:t>
            </a:r>
            <a:r>
              <a:rPr lang="en-GB" sz="2300" dirty="0" smtClean="0"/>
              <a:t>cannot fetter </a:t>
            </a:r>
            <a:r>
              <a:rPr lang="en-GB" sz="2300" dirty="0"/>
              <a:t>their discretion – </a:t>
            </a:r>
            <a:r>
              <a:rPr lang="en-GB" sz="2300" dirty="0" smtClean="0"/>
              <a:t>i.e. give </a:t>
            </a:r>
            <a:r>
              <a:rPr lang="en-GB" sz="2300" dirty="0"/>
              <a:t>away their decision-making </a:t>
            </a:r>
            <a:r>
              <a:rPr lang="en-GB" sz="2300" dirty="0" smtClean="0"/>
              <a:t>role</a:t>
            </a:r>
            <a:endParaRPr lang="en-GB" sz="2300" dirty="0" smtClean="0"/>
          </a:p>
          <a:p>
            <a:pPr marL="892175" lvl="1" indent="-358775">
              <a:spcBef>
                <a:spcPts val="900"/>
              </a:spcBef>
              <a:defRPr/>
            </a:pPr>
            <a:r>
              <a:rPr lang="en-GB" sz="2300" dirty="0"/>
              <a:t>Personal interests should not be allowed to affect a </a:t>
            </a:r>
            <a:r>
              <a:rPr lang="en-GB" sz="2300" dirty="0" smtClean="0"/>
              <a:t>Director’s </a:t>
            </a:r>
            <a:r>
              <a:rPr lang="en-GB" sz="2300" dirty="0"/>
              <a:t>independent </a:t>
            </a:r>
            <a:r>
              <a:rPr lang="en-GB" sz="2300" dirty="0" smtClean="0"/>
              <a:t>judgement</a:t>
            </a:r>
          </a:p>
          <a:p>
            <a:pPr marL="892175" lvl="1" indent="-358775">
              <a:spcBef>
                <a:spcPts val="900"/>
              </a:spcBef>
              <a:defRPr/>
            </a:pPr>
            <a:r>
              <a:rPr lang="en-GB" sz="2300" dirty="0" smtClean="0"/>
              <a:t>A </a:t>
            </a:r>
            <a:r>
              <a:rPr lang="en-GB" sz="2300" dirty="0" smtClean="0"/>
              <a:t>Director’s </a:t>
            </a:r>
            <a:r>
              <a:rPr lang="en-GB" sz="2300" dirty="0"/>
              <a:t>independent judgement may be informed by legal and other professional advice</a:t>
            </a:r>
          </a:p>
          <a:p>
            <a:pPr marL="892175" lvl="1" indent="-358775">
              <a:spcBef>
                <a:spcPts val="900"/>
              </a:spcBef>
              <a:defRPr/>
            </a:pPr>
            <a:r>
              <a:rPr lang="en-GB" sz="2300" dirty="0" smtClean="0"/>
              <a:t>Shadow </a:t>
            </a:r>
            <a:r>
              <a:rPr lang="en-GB" sz="2300" dirty="0" smtClean="0"/>
              <a:t>Directors</a:t>
            </a:r>
            <a:endParaRPr lang="en-GB" sz="2300" dirty="0" smtClean="0"/>
          </a:p>
          <a:p>
            <a:pPr marL="892175" lvl="1" indent="-358775">
              <a:spcBef>
                <a:spcPts val="900"/>
              </a:spcBef>
              <a:defRPr/>
            </a:pPr>
            <a:endParaRPr lang="en-GB" sz="1400" dirty="0"/>
          </a:p>
        </p:txBody>
      </p:sp>
      <p:pic>
        <p:nvPicPr>
          <p:cNvPr id="61444" name="Picture 3" descr="logo motif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93296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3583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913"/>
            <a:ext cx="8352928" cy="791815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Duty to avoid conflicts of interest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68760"/>
            <a:ext cx="8928992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spcBef>
                <a:spcPts val="600"/>
              </a:spcBef>
              <a:defRPr/>
            </a:pPr>
            <a:r>
              <a:rPr lang="en-GB" dirty="0" smtClean="0"/>
              <a:t>Where there is a clash between personal interests and the company’s interests, the company must come first</a:t>
            </a:r>
          </a:p>
          <a:p>
            <a:pPr marL="892175" lvl="1" indent="-358775">
              <a:defRPr/>
            </a:pPr>
            <a:r>
              <a:rPr lang="en-GB" sz="2300" dirty="0" smtClean="0">
                <a:cs typeface="Arial" charset="0"/>
              </a:rPr>
              <a:t>Onus is on the </a:t>
            </a:r>
            <a:r>
              <a:rPr lang="en-GB" sz="2300" dirty="0" smtClean="0">
                <a:cs typeface="Arial" charset="0"/>
              </a:rPr>
              <a:t>Director </a:t>
            </a:r>
            <a:r>
              <a:rPr lang="en-GB" sz="2300" dirty="0" smtClean="0">
                <a:cs typeface="Arial" charset="0"/>
              </a:rPr>
              <a:t>not to put </a:t>
            </a:r>
            <a:r>
              <a:rPr lang="en-GB" sz="2300" dirty="0">
                <a:cs typeface="Arial" charset="0"/>
              </a:rPr>
              <a:t>him/herself in a position </a:t>
            </a:r>
            <a:r>
              <a:rPr lang="en-GB" sz="2300" dirty="0" smtClean="0">
                <a:cs typeface="Arial" charset="0"/>
              </a:rPr>
              <a:t>where his interest and duty conflict in the first place</a:t>
            </a:r>
            <a:endParaRPr lang="en-GB" sz="2300" dirty="0"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1300" dirty="0" smtClean="0"/>
          </a:p>
          <a:p>
            <a:pPr marL="533400" indent="-533400">
              <a:spcBef>
                <a:spcPts val="600"/>
              </a:spcBef>
              <a:defRPr/>
            </a:pPr>
            <a:r>
              <a:rPr lang="en-GB" dirty="0" smtClean="0"/>
              <a:t>Real conflicts and perceived conflicts of interest should both be avoided (reasonable person test)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1300" dirty="0"/>
          </a:p>
          <a:p>
            <a:pPr marL="533400" indent="-533400">
              <a:defRPr/>
            </a:pPr>
            <a:r>
              <a:rPr lang="en-GB" sz="2700" dirty="0"/>
              <a:t>Possession of information or an opportunity which can be used for personal gain</a:t>
            </a:r>
          </a:p>
          <a:p>
            <a:pPr marL="892175" lvl="1" indent="-358775">
              <a:defRPr/>
            </a:pPr>
            <a:r>
              <a:rPr lang="en-GB" sz="2300" dirty="0"/>
              <a:t>Only excused if </a:t>
            </a:r>
            <a:r>
              <a:rPr lang="en-GB" sz="2300" dirty="0" smtClean="0"/>
              <a:t>other </a:t>
            </a:r>
            <a:r>
              <a:rPr lang="en-GB" sz="2300" dirty="0" smtClean="0"/>
              <a:t>Directors </a:t>
            </a:r>
            <a:r>
              <a:rPr lang="en-GB" sz="2300" dirty="0"/>
              <a:t>agree to the </a:t>
            </a:r>
            <a:r>
              <a:rPr lang="en-GB" sz="2300" dirty="0" smtClean="0"/>
              <a:t>Director </a:t>
            </a:r>
            <a:r>
              <a:rPr lang="en-GB" sz="2300" dirty="0"/>
              <a:t>taking the personal gain and it is </a:t>
            </a:r>
            <a:r>
              <a:rPr lang="en-GB" sz="2300" dirty="0" err="1" smtClean="0"/>
              <a:t>minuted</a:t>
            </a:r>
            <a:r>
              <a:rPr lang="en-GB" sz="2300" dirty="0" smtClean="0"/>
              <a:t> (constitution)</a:t>
            </a:r>
            <a:endParaRPr lang="en-GB" sz="2300" dirty="0"/>
          </a:p>
          <a:p>
            <a:pPr marL="892175" lvl="1" indent="-358775">
              <a:defRPr/>
            </a:pPr>
            <a:r>
              <a:rPr lang="en-GB" sz="2300" dirty="0"/>
              <a:t>Applies even after </a:t>
            </a:r>
            <a:r>
              <a:rPr lang="en-GB" sz="2300" dirty="0" smtClean="0"/>
              <a:t>a </a:t>
            </a:r>
            <a:r>
              <a:rPr lang="en-GB" sz="2300" dirty="0" smtClean="0"/>
              <a:t>Director </a:t>
            </a:r>
            <a:r>
              <a:rPr lang="en-GB" sz="2300" dirty="0"/>
              <a:t>has left the </a:t>
            </a:r>
            <a:r>
              <a:rPr lang="en-GB" sz="2300" dirty="0" smtClean="0"/>
              <a:t>company</a:t>
            </a:r>
            <a:endParaRPr lang="en-GB" sz="2300" dirty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165304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900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913"/>
            <a:ext cx="8424936" cy="791815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Duty to declare interests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8604448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spcBef>
                <a:spcPts val="1000"/>
              </a:spcBef>
              <a:defRPr/>
            </a:pPr>
            <a:r>
              <a:rPr lang="en-GB" dirty="0" smtClean="0"/>
              <a:t>A </a:t>
            </a:r>
            <a:r>
              <a:rPr lang="en-GB" dirty="0" smtClean="0"/>
              <a:t>Director </a:t>
            </a:r>
            <a:r>
              <a:rPr lang="en-GB" dirty="0" smtClean="0"/>
              <a:t>must declare </a:t>
            </a:r>
            <a:r>
              <a:rPr lang="en-GB" dirty="0"/>
              <a:t>to the other </a:t>
            </a:r>
            <a:r>
              <a:rPr lang="en-GB" dirty="0" smtClean="0"/>
              <a:t>Directors </a:t>
            </a:r>
            <a:r>
              <a:rPr lang="en-GB" dirty="0"/>
              <a:t>any interest, whether </a:t>
            </a:r>
            <a:r>
              <a:rPr lang="en-GB" dirty="0" smtClean="0"/>
              <a:t>direct </a:t>
            </a:r>
            <a:r>
              <a:rPr lang="en-GB" dirty="0"/>
              <a:t>or indirect, in a proposed transaction or arrangement with the </a:t>
            </a:r>
            <a:r>
              <a:rPr lang="en-GB" dirty="0" smtClean="0"/>
              <a:t>company</a:t>
            </a:r>
          </a:p>
          <a:p>
            <a:pPr marL="892175" lvl="1" indent="-358775">
              <a:spcBef>
                <a:spcPts val="1000"/>
              </a:spcBef>
              <a:defRPr/>
            </a:pPr>
            <a:r>
              <a:rPr lang="en-GB" sz="2300" dirty="0" smtClean="0"/>
              <a:t>Declaration should be made in advance of the decision</a:t>
            </a:r>
          </a:p>
          <a:p>
            <a:pPr marL="892175" lvl="1" indent="-358775">
              <a:spcBef>
                <a:spcPts val="1000"/>
              </a:spcBef>
              <a:defRPr/>
            </a:pPr>
            <a:r>
              <a:rPr lang="en-GB" sz="2300" dirty="0" smtClean="0"/>
              <a:t>Good practice: </a:t>
            </a:r>
            <a:r>
              <a:rPr lang="en-GB" sz="2300" dirty="0" smtClean="0"/>
              <a:t>Director </a:t>
            </a:r>
            <a:r>
              <a:rPr lang="en-GB" sz="2300" dirty="0" smtClean="0"/>
              <a:t>should not be present when the other </a:t>
            </a:r>
            <a:r>
              <a:rPr lang="en-GB" sz="2300" dirty="0" smtClean="0"/>
              <a:t>Directors </a:t>
            </a:r>
            <a:r>
              <a:rPr lang="en-GB" sz="2300" dirty="0" smtClean="0"/>
              <a:t>take a decision on related matters</a:t>
            </a:r>
          </a:p>
          <a:p>
            <a:pPr marL="892175" lvl="1" indent="-358775">
              <a:spcBef>
                <a:spcPts val="1000"/>
              </a:spcBef>
              <a:defRPr/>
            </a:pPr>
            <a:r>
              <a:rPr lang="en-GB" sz="2300" dirty="0" smtClean="0"/>
              <a:t>Indirect interests are covered – connected persons such as spouse, close relative</a:t>
            </a:r>
          </a:p>
          <a:p>
            <a:pPr marL="892175" lvl="1" indent="-358775">
              <a:spcBef>
                <a:spcPts val="1000"/>
              </a:spcBef>
              <a:defRPr/>
            </a:pPr>
            <a:r>
              <a:rPr lang="en-GB" sz="2300" dirty="0" smtClean="0"/>
              <a:t>Not required if the other </a:t>
            </a:r>
            <a:r>
              <a:rPr lang="en-GB" sz="2300" dirty="0" smtClean="0"/>
              <a:t>Directors </a:t>
            </a:r>
            <a:r>
              <a:rPr lang="en-GB" sz="2300" dirty="0" smtClean="0"/>
              <a:t>know about the interest; the conflicted </a:t>
            </a:r>
            <a:r>
              <a:rPr lang="en-GB" sz="2300" dirty="0" smtClean="0"/>
              <a:t>Director </a:t>
            </a:r>
            <a:r>
              <a:rPr lang="en-GB" sz="2300" dirty="0" smtClean="0"/>
              <a:t>is unaware of having the interest; or that the company was entering into the transaction; or if the interest cannot reasonably be regarded as likely to give rise to a conflict of interest (immaterial/remote)</a:t>
            </a:r>
            <a:endParaRPr lang="en-GB" sz="2300" b="1" dirty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2" y="6165304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438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350"/>
            <a:ext cx="7173416" cy="864394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Duty to declare interests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12776"/>
            <a:ext cx="8385991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defRPr/>
            </a:pPr>
            <a:r>
              <a:rPr lang="en-GB" dirty="0"/>
              <a:t>Section 182 requires a </a:t>
            </a:r>
            <a:r>
              <a:rPr lang="en-GB" dirty="0" smtClean="0"/>
              <a:t>Director </a:t>
            </a:r>
            <a:r>
              <a:rPr lang="en-GB" dirty="0"/>
              <a:t>to declare an interest in any existing transaction or arrangement into which the company has entered </a:t>
            </a:r>
            <a:r>
              <a:rPr lang="en-GB" dirty="0" smtClean="0"/>
              <a:t>(failure to do so is a criminal </a:t>
            </a:r>
            <a:r>
              <a:rPr lang="en-GB" dirty="0"/>
              <a:t>offence</a:t>
            </a:r>
            <a:r>
              <a:rPr lang="en-GB" dirty="0" smtClean="0"/>
              <a:t>)</a:t>
            </a:r>
          </a:p>
          <a:p>
            <a:pPr marL="0" indent="0">
              <a:buNone/>
              <a:defRPr/>
            </a:pPr>
            <a:endParaRPr lang="en-GB" sz="1200" dirty="0"/>
          </a:p>
          <a:p>
            <a:pPr marL="533400" indent="-533400">
              <a:defRPr/>
            </a:pPr>
            <a:r>
              <a:rPr lang="en-GB" sz="2700" dirty="0"/>
              <a:t>Role of the </a:t>
            </a:r>
            <a:r>
              <a:rPr lang="en-GB" sz="2700" dirty="0" smtClean="0"/>
              <a:t>Chair </a:t>
            </a:r>
            <a:r>
              <a:rPr lang="en-GB" sz="2700" dirty="0"/>
              <a:t>and </a:t>
            </a:r>
            <a:r>
              <a:rPr lang="en-GB" sz="2700" dirty="0" smtClean="0"/>
              <a:t>company secretary to ensure </a:t>
            </a:r>
            <a:r>
              <a:rPr lang="en-GB" sz="2700" dirty="0"/>
              <a:t>adherence to the highest </a:t>
            </a:r>
            <a:r>
              <a:rPr lang="en-GB" sz="2700" dirty="0" smtClean="0"/>
              <a:t>ethical standards</a:t>
            </a:r>
            <a:endParaRPr lang="en-GB" sz="2700" dirty="0"/>
          </a:p>
          <a:p>
            <a:pPr marL="892175" lvl="1" indent="-358775">
              <a:spcBef>
                <a:spcPts val="1200"/>
              </a:spcBef>
              <a:defRPr/>
            </a:pPr>
            <a:r>
              <a:rPr lang="en-GB" sz="2300" dirty="0" smtClean="0"/>
              <a:t>Openness and transparency is key</a:t>
            </a:r>
          </a:p>
          <a:p>
            <a:pPr marL="892175" lvl="1" indent="-358775">
              <a:spcBef>
                <a:spcPts val="1200"/>
              </a:spcBef>
              <a:defRPr/>
            </a:pPr>
            <a:r>
              <a:rPr lang="en-GB" sz="2300" dirty="0" smtClean="0"/>
              <a:t>Err on the side of caution</a:t>
            </a:r>
          </a:p>
          <a:p>
            <a:pPr marL="892175" lvl="1" indent="-358775">
              <a:spcBef>
                <a:spcPts val="1200"/>
              </a:spcBef>
              <a:defRPr/>
            </a:pPr>
            <a:r>
              <a:rPr lang="en-GB" sz="2300" dirty="0" smtClean="0"/>
              <a:t>Code of Business Conduct should cover these issues</a:t>
            </a:r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2" y="6165304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913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913"/>
            <a:ext cx="7272412" cy="791815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Duty not to accept benefits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268760"/>
            <a:ext cx="8856984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defRPr/>
            </a:pPr>
            <a:r>
              <a:rPr lang="en-GB" dirty="0" smtClean="0"/>
              <a:t>A </a:t>
            </a:r>
            <a:r>
              <a:rPr lang="en-GB" dirty="0" smtClean="0"/>
              <a:t>Director </a:t>
            </a:r>
            <a:r>
              <a:rPr lang="en-GB" dirty="0" smtClean="0"/>
              <a:t>must not accept a benefit from a third party which is given by reason of (a) being a </a:t>
            </a:r>
            <a:r>
              <a:rPr lang="en-GB" dirty="0" smtClean="0"/>
              <a:t>Director </a:t>
            </a:r>
            <a:r>
              <a:rPr lang="en-GB" dirty="0" smtClean="0"/>
              <a:t>or (b) doing or not doing anything as a </a:t>
            </a:r>
            <a:r>
              <a:rPr lang="en-GB" dirty="0" smtClean="0"/>
              <a:t>Director</a:t>
            </a:r>
            <a:endParaRPr lang="en-GB" dirty="0" smtClean="0"/>
          </a:p>
          <a:p>
            <a:pPr marL="892175" lvl="1" indent="-358775">
              <a:spcBef>
                <a:spcPts val="1200"/>
              </a:spcBef>
              <a:defRPr/>
            </a:pPr>
            <a:r>
              <a:rPr lang="en-GB" dirty="0"/>
              <a:t>A</a:t>
            </a:r>
            <a:r>
              <a:rPr lang="en-GB" sz="2300" dirty="0" smtClean="0"/>
              <a:t> </a:t>
            </a:r>
            <a:r>
              <a:rPr lang="en-GB" sz="2300" dirty="0" smtClean="0"/>
              <a:t>Director </a:t>
            </a:r>
            <a:r>
              <a:rPr lang="en-GB" sz="2300" dirty="0" smtClean="0"/>
              <a:t>must not exploit his/her position for personal gain</a:t>
            </a:r>
          </a:p>
          <a:p>
            <a:pPr marL="892175" lvl="1" indent="-358775">
              <a:spcBef>
                <a:spcPts val="1200"/>
              </a:spcBef>
              <a:defRPr/>
            </a:pPr>
            <a:r>
              <a:rPr lang="en-GB" sz="2300" dirty="0" smtClean="0"/>
              <a:t>Defensible and proportionate policies should be drawn up on the acceptance/provision of gifts and </a:t>
            </a:r>
            <a:r>
              <a:rPr lang="en-GB" sz="2300" dirty="0"/>
              <a:t>hospitality by </a:t>
            </a:r>
            <a:r>
              <a:rPr lang="en-GB" sz="2300" dirty="0" smtClean="0"/>
              <a:t>Directors </a:t>
            </a:r>
            <a:r>
              <a:rPr lang="en-GB" sz="2300" dirty="0"/>
              <a:t>and staff within the organisation and </a:t>
            </a:r>
            <a:r>
              <a:rPr lang="en-GB" sz="2300" dirty="0" smtClean="0"/>
              <a:t>approved by the </a:t>
            </a:r>
            <a:r>
              <a:rPr lang="en-GB" sz="2300" dirty="0" smtClean="0"/>
              <a:t>Board</a:t>
            </a:r>
            <a:endParaRPr lang="en-GB" sz="2300" dirty="0" smtClean="0"/>
          </a:p>
          <a:p>
            <a:pPr marL="892175" lvl="1" indent="-358775">
              <a:spcBef>
                <a:spcPts val="1200"/>
              </a:spcBef>
              <a:defRPr/>
            </a:pPr>
            <a:r>
              <a:rPr lang="en-GB" sz="2300" dirty="0" smtClean="0"/>
              <a:t>Gifts/hospitality offered by a supplier during contract negotiations, offering of corporate hospitality, Bribery Act</a:t>
            </a:r>
          </a:p>
          <a:p>
            <a:pPr marL="892175" lvl="1" indent="-358775">
              <a:spcBef>
                <a:spcPts val="1200"/>
              </a:spcBef>
              <a:defRPr/>
            </a:pPr>
            <a:r>
              <a:rPr lang="en-GB" sz="2300" dirty="0" smtClean="0"/>
              <a:t>Good practice is to have a gifts and hospitality register to record benefits offered/received above a threshold</a:t>
            </a:r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2" y="6165304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484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947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077072"/>
            <a:ext cx="8676456" cy="12961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GB" sz="3600" i="0" dirty="0" smtClean="0"/>
              <a:t>Responsibilities of </a:t>
            </a:r>
            <a:r>
              <a:rPr lang="en-GB" sz="3600" i="0" dirty="0" smtClean="0"/>
              <a:t>Directors </a:t>
            </a:r>
            <a:r>
              <a:rPr lang="en-GB" sz="3600" i="0" dirty="0" smtClean="0"/>
              <a:t>concerning accounting and reporting</a:t>
            </a:r>
            <a:endParaRPr lang="en-GB" sz="3600" i="0" dirty="0"/>
          </a:p>
        </p:txBody>
      </p:sp>
      <p:pic>
        <p:nvPicPr>
          <p:cNvPr id="4" name="Picture 3" descr="thick yellow line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24944"/>
            <a:ext cx="9144000" cy="1574161"/>
          </a:xfrm>
          <a:prstGeom prst="rect">
            <a:avLst/>
          </a:prstGeom>
        </p:spPr>
      </p:pic>
      <p:pic>
        <p:nvPicPr>
          <p:cNvPr id="7" name="Picture 6" descr="logo motif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728" y="4941168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684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913"/>
            <a:ext cx="7173416" cy="863823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Accounting and reporting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268760"/>
            <a:ext cx="8712968" cy="557768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33400" indent="-533400">
              <a:defRPr/>
            </a:pPr>
            <a:r>
              <a:rPr lang="en-GB" sz="2800" dirty="0" smtClean="0">
                <a:cs typeface="Arial" charset="0"/>
              </a:rPr>
              <a:t>Company must keep adequate accounting records</a:t>
            </a:r>
          </a:p>
          <a:p>
            <a:pPr marL="0" indent="0">
              <a:buNone/>
              <a:defRPr/>
            </a:pPr>
            <a:endParaRPr lang="en-GB" sz="1100" dirty="0"/>
          </a:p>
          <a:p>
            <a:pPr marL="533400" indent="-533400">
              <a:defRPr/>
            </a:pPr>
            <a:r>
              <a:rPr lang="en-GB" sz="2800" dirty="0" smtClean="0"/>
              <a:t>Annual accounts and the </a:t>
            </a:r>
            <a:r>
              <a:rPr lang="en-GB" sz="2800" dirty="0" smtClean="0"/>
              <a:t>Directors</a:t>
            </a:r>
            <a:r>
              <a:rPr lang="en-GB" sz="2800" dirty="0" smtClean="0"/>
              <a:t>’ report</a:t>
            </a:r>
          </a:p>
          <a:p>
            <a:pPr lvl="1" indent="0">
              <a:buNone/>
              <a:defRPr/>
            </a:pPr>
            <a:endParaRPr lang="en-GB" sz="1100" dirty="0" smtClean="0"/>
          </a:p>
          <a:p>
            <a:pPr marL="533400" indent="-533400">
              <a:defRPr/>
            </a:pPr>
            <a:r>
              <a:rPr lang="en-GB" sz="2800" dirty="0" smtClean="0"/>
              <a:t>Strategic report</a:t>
            </a:r>
            <a:endParaRPr lang="en-GB" sz="2800" dirty="0"/>
          </a:p>
          <a:p>
            <a:pPr marL="892175" indent="-358775">
              <a:buFont typeface="Arial" panose="020B0604020202020204" pitchFamily="34" charset="0"/>
              <a:buChar char="•"/>
              <a:defRPr/>
            </a:pPr>
            <a:r>
              <a:rPr lang="en-GB" sz="2500" dirty="0"/>
              <a:t>A fair review of the company’s </a:t>
            </a:r>
            <a:r>
              <a:rPr lang="en-GB" sz="2500" dirty="0" smtClean="0"/>
              <a:t>business</a:t>
            </a:r>
            <a:endParaRPr lang="en-GB" sz="2500" dirty="0"/>
          </a:p>
          <a:p>
            <a:pPr marL="892175" indent="-358775">
              <a:buFont typeface="Arial" panose="020B0604020202020204" pitchFamily="34" charset="0"/>
              <a:buChar char="•"/>
              <a:defRPr/>
            </a:pPr>
            <a:r>
              <a:rPr lang="en-GB" sz="2500" dirty="0" smtClean="0"/>
              <a:t>A </a:t>
            </a:r>
            <a:r>
              <a:rPr lang="en-GB" sz="2500" dirty="0"/>
              <a:t>description of the principal risks and uncertainties facing the </a:t>
            </a:r>
            <a:r>
              <a:rPr lang="en-GB" sz="2500" dirty="0" smtClean="0"/>
              <a:t>company </a:t>
            </a:r>
            <a:endParaRPr lang="en-GB" sz="2500" dirty="0"/>
          </a:p>
          <a:p>
            <a:pPr marL="892175" indent="-358775">
              <a:buFont typeface="Arial" panose="020B0604020202020204" pitchFamily="34" charset="0"/>
              <a:buChar char="•"/>
              <a:defRPr/>
            </a:pPr>
            <a:r>
              <a:rPr lang="en-GB" sz="2500" dirty="0" smtClean="0"/>
              <a:t>A </a:t>
            </a:r>
            <a:r>
              <a:rPr lang="en-GB" sz="2500" dirty="0"/>
              <a:t>balanced and comprehensive analysis of the development and performance of the company’s business during the financial year, and the position of the company’s business at the end of that </a:t>
            </a:r>
            <a:r>
              <a:rPr lang="en-GB" sz="2500" dirty="0" smtClean="0"/>
              <a:t>year</a:t>
            </a:r>
            <a:endParaRPr lang="en-GB" sz="2500" dirty="0"/>
          </a:p>
          <a:p>
            <a:pPr marL="892175" indent="-358775">
              <a:buFont typeface="Arial" panose="020B0604020202020204" pitchFamily="34" charset="0"/>
              <a:buChar char="•"/>
              <a:defRPr/>
            </a:pPr>
            <a:r>
              <a:rPr lang="en-GB" sz="2500" dirty="0" smtClean="0"/>
              <a:t>Analysis </a:t>
            </a:r>
            <a:r>
              <a:rPr lang="en-GB" sz="2500" dirty="0"/>
              <a:t>using financial key performance </a:t>
            </a:r>
            <a:r>
              <a:rPr lang="en-GB" sz="2500" dirty="0" smtClean="0"/>
              <a:t>indicators</a:t>
            </a:r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237312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53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913"/>
            <a:ext cx="7173416" cy="791815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Accounting and reporting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268760"/>
            <a:ext cx="8712968" cy="55776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sz="2800" dirty="0" smtClean="0">
                <a:cs typeface="Arial" charset="0"/>
              </a:rPr>
              <a:t>Approval and signing of the accounts and reports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  <a:defRPr/>
            </a:pPr>
            <a:endParaRPr lang="en-GB" sz="1000" dirty="0"/>
          </a:p>
          <a:p>
            <a:pPr marL="533400" indent="-533400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sz="2800" dirty="0" smtClean="0"/>
              <a:t>Publication </a:t>
            </a:r>
            <a:r>
              <a:rPr lang="en-GB" sz="2800" dirty="0" smtClean="0">
                <a:cs typeface="Arial" charset="0"/>
              </a:rPr>
              <a:t>of </a:t>
            </a:r>
            <a:r>
              <a:rPr lang="en-GB" sz="2800" dirty="0">
                <a:cs typeface="Arial" charset="0"/>
              </a:rPr>
              <a:t>the accounts and reports</a:t>
            </a:r>
          </a:p>
          <a:p>
            <a:pPr marL="892175" lvl="1" indent="-358775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sz="2500" dirty="0" smtClean="0"/>
              <a:t>Distribution of accounts to members etc.</a:t>
            </a:r>
          </a:p>
          <a:p>
            <a:pPr marL="892175" lvl="1" indent="-358775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sz="2500" dirty="0" smtClean="0"/>
              <a:t>Filing of accounts</a:t>
            </a:r>
          </a:p>
          <a:p>
            <a:pPr lvl="1" indent="0">
              <a:lnSpc>
                <a:spcPct val="110000"/>
              </a:lnSpc>
              <a:spcBef>
                <a:spcPts val="1000"/>
              </a:spcBef>
              <a:buNone/>
              <a:defRPr/>
            </a:pPr>
            <a:endParaRPr lang="en-GB" sz="1000" dirty="0" smtClean="0"/>
          </a:p>
          <a:p>
            <a:pPr marL="533400" indent="-533400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sz="2800" dirty="0" smtClean="0"/>
              <a:t>Appointment of auditors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  <a:defRPr/>
            </a:pPr>
            <a:endParaRPr lang="en-GB" sz="1000" dirty="0" smtClean="0"/>
          </a:p>
          <a:p>
            <a:pPr marL="533400" indent="-533400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sz="2800" dirty="0" smtClean="0"/>
              <a:t>Liability Limitation Agreements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  <a:defRPr/>
            </a:pPr>
            <a:endParaRPr lang="en-GB" sz="1000" dirty="0" smtClean="0"/>
          </a:p>
          <a:p>
            <a:pPr marL="533400" indent="-533400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sz="2800" dirty="0" smtClean="0"/>
              <a:t>Liability of </a:t>
            </a:r>
            <a:r>
              <a:rPr lang="en-GB" sz="2800" dirty="0" smtClean="0"/>
              <a:t>Directors </a:t>
            </a:r>
            <a:r>
              <a:rPr lang="en-GB" sz="2800" dirty="0" smtClean="0"/>
              <a:t>for company accounts</a:t>
            </a:r>
          </a:p>
          <a:p>
            <a:pPr marL="892175" lvl="1" indent="-358775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sz="2500" dirty="0" smtClean="0"/>
              <a:t>Compensate company for any loss as a result of untrue or misleading statements in the </a:t>
            </a:r>
            <a:r>
              <a:rPr lang="en-GB" sz="2500" dirty="0" smtClean="0"/>
              <a:t>Directors</a:t>
            </a:r>
            <a:r>
              <a:rPr lang="en-GB" sz="2500" dirty="0" smtClean="0"/>
              <a:t>’ report etc.</a:t>
            </a:r>
            <a:endParaRPr lang="en-GB" sz="2500" dirty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68" y="6309320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840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9526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077072"/>
            <a:ext cx="6408712" cy="1368152"/>
          </a:xfrm>
        </p:spPr>
        <p:txBody>
          <a:bodyPr>
            <a:no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5"/>
              </a:buClr>
              <a:defRPr/>
            </a:pPr>
            <a:r>
              <a:rPr lang="en-GB" sz="3600" i="0" dirty="0"/>
              <a:t>Consequences of breaches of </a:t>
            </a:r>
            <a:r>
              <a:rPr lang="en-GB" sz="3600" i="0" dirty="0" smtClean="0"/>
              <a:t>Directors</a:t>
            </a:r>
            <a:r>
              <a:rPr lang="en-GB" sz="3600" i="0" dirty="0"/>
              <a:t>’ responsibilities</a:t>
            </a:r>
          </a:p>
        </p:txBody>
      </p:sp>
      <p:pic>
        <p:nvPicPr>
          <p:cNvPr id="4" name="Picture 3" descr="thick yellow line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1574161"/>
          </a:xfrm>
          <a:prstGeom prst="rect">
            <a:avLst/>
          </a:prstGeom>
        </p:spPr>
      </p:pic>
      <p:pic>
        <p:nvPicPr>
          <p:cNvPr id="7" name="Picture 6" descr="logo motif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728" y="4941168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809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947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077072"/>
            <a:ext cx="8676456" cy="12961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GB" sz="3600" i="0" dirty="0" smtClean="0"/>
              <a:t>Promote the success of the company</a:t>
            </a:r>
            <a:endParaRPr lang="en-GB" sz="3600" i="0" dirty="0"/>
          </a:p>
        </p:txBody>
      </p:sp>
      <p:pic>
        <p:nvPicPr>
          <p:cNvPr id="4" name="Picture 3" descr="thick yellow line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1574161"/>
          </a:xfrm>
          <a:prstGeom prst="rect">
            <a:avLst/>
          </a:prstGeom>
        </p:spPr>
      </p:pic>
      <p:pic>
        <p:nvPicPr>
          <p:cNvPr id="7" name="Picture 6" descr="logo motif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728" y="4941168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850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913"/>
            <a:ext cx="7920880" cy="863823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Breaches and consequences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268760"/>
            <a:ext cx="8136904" cy="5577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defRPr/>
            </a:pPr>
            <a:r>
              <a:rPr lang="en-GB" sz="2600" dirty="0" smtClean="0">
                <a:cs typeface="Arial" charset="0"/>
              </a:rPr>
              <a:t>Criminal and </a:t>
            </a:r>
            <a:r>
              <a:rPr lang="en-GB" dirty="0" smtClean="0">
                <a:cs typeface="Arial" charset="0"/>
              </a:rPr>
              <a:t>civil actions can be taken against individual </a:t>
            </a:r>
            <a:r>
              <a:rPr lang="en-GB" dirty="0" smtClean="0">
                <a:cs typeface="Arial" charset="0"/>
              </a:rPr>
              <a:t>Directors</a:t>
            </a:r>
            <a:endParaRPr lang="en-GB" dirty="0" smtClean="0">
              <a:cs typeface="Arial" charset="0"/>
            </a:endParaRPr>
          </a:p>
          <a:p>
            <a:pPr marL="892175" lvl="1" indent="-358775">
              <a:defRPr/>
            </a:pPr>
            <a:r>
              <a:rPr lang="en-GB" sz="2300" dirty="0" smtClean="0">
                <a:cs typeface="Arial" charset="0"/>
              </a:rPr>
              <a:t>If one or more </a:t>
            </a:r>
            <a:r>
              <a:rPr lang="en-GB" sz="2300" dirty="0" smtClean="0">
                <a:cs typeface="Arial" charset="0"/>
              </a:rPr>
              <a:t>Directors </a:t>
            </a:r>
            <a:r>
              <a:rPr lang="en-GB" sz="2300" dirty="0" smtClean="0">
                <a:cs typeface="Arial" charset="0"/>
              </a:rPr>
              <a:t>are opposed to a </a:t>
            </a:r>
            <a:r>
              <a:rPr lang="en-GB" sz="2300" dirty="0" smtClean="0">
                <a:cs typeface="Arial" charset="0"/>
              </a:rPr>
              <a:t>Board </a:t>
            </a:r>
            <a:r>
              <a:rPr lang="en-GB" sz="2300" dirty="0" smtClean="0">
                <a:cs typeface="Arial" charset="0"/>
              </a:rPr>
              <a:t>decision that could expose the company or </a:t>
            </a:r>
            <a:r>
              <a:rPr lang="en-GB" sz="2300" dirty="0" smtClean="0">
                <a:cs typeface="Arial" charset="0"/>
              </a:rPr>
              <a:t>Directors </a:t>
            </a:r>
            <a:r>
              <a:rPr lang="en-GB" sz="2300" dirty="0" smtClean="0">
                <a:cs typeface="Arial" charset="0"/>
              </a:rPr>
              <a:t>personally to litigation, they should ensure that their opposition is voiced and </a:t>
            </a:r>
            <a:r>
              <a:rPr lang="en-GB" sz="2300" dirty="0" err="1" smtClean="0">
                <a:cs typeface="Arial" charset="0"/>
              </a:rPr>
              <a:t>minuted</a:t>
            </a:r>
            <a:r>
              <a:rPr lang="en-GB" sz="2300" dirty="0" smtClean="0">
                <a:cs typeface="Arial" charset="0"/>
              </a:rPr>
              <a:t>/recorded in writing</a:t>
            </a:r>
          </a:p>
          <a:p>
            <a:pPr marL="892175" lvl="1" indent="-358775">
              <a:defRPr/>
            </a:pPr>
            <a:r>
              <a:rPr lang="en-GB" sz="2300" dirty="0" smtClean="0">
                <a:cs typeface="Arial" charset="0"/>
              </a:rPr>
              <a:t>Directors should be afforded access to (1) the advice and support of the company secretary and/or (2) external legal and other professional advice</a:t>
            </a:r>
          </a:p>
          <a:p>
            <a:pPr marL="892175" lvl="1" indent="-358775">
              <a:defRPr/>
            </a:pPr>
            <a:r>
              <a:rPr lang="en-GB" sz="2300" dirty="0"/>
              <a:t>Companies cannot indemnify </a:t>
            </a:r>
            <a:r>
              <a:rPr lang="en-GB" sz="2300" dirty="0" smtClean="0"/>
              <a:t>Directors </a:t>
            </a:r>
            <a:r>
              <a:rPr lang="en-GB" sz="2300" dirty="0"/>
              <a:t>against liability to the company </a:t>
            </a:r>
            <a:r>
              <a:rPr lang="en-GB" sz="2300" dirty="0" smtClean="0"/>
              <a:t>or </a:t>
            </a:r>
            <a:r>
              <a:rPr lang="en-GB" sz="2300" dirty="0"/>
              <a:t>agree to limit a </a:t>
            </a:r>
            <a:r>
              <a:rPr lang="en-GB" sz="2300" dirty="0" smtClean="0"/>
              <a:t>Director’s </a:t>
            </a:r>
            <a:r>
              <a:rPr lang="en-GB" sz="2300" dirty="0"/>
              <a:t>liability to the company in any </a:t>
            </a:r>
            <a:r>
              <a:rPr lang="en-GB" sz="2300" dirty="0" smtClean="0"/>
              <a:t>way but can indemnify a </a:t>
            </a:r>
            <a:r>
              <a:rPr lang="en-GB" sz="2300" dirty="0" smtClean="0"/>
              <a:t>Director </a:t>
            </a:r>
            <a:r>
              <a:rPr lang="en-GB" sz="2300" dirty="0" smtClean="0"/>
              <a:t>in respect of civil </a:t>
            </a:r>
            <a:r>
              <a:rPr lang="en-GB" sz="2300" dirty="0"/>
              <a:t>proceedings brought by a third </a:t>
            </a:r>
            <a:r>
              <a:rPr lang="en-GB" sz="2300" dirty="0" smtClean="0"/>
              <a:t>party</a:t>
            </a:r>
            <a:endParaRPr lang="en-GB" sz="2300" dirty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65304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919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012360" cy="1080120"/>
          </a:xfrm>
        </p:spPr>
        <p:txBody>
          <a:bodyPr/>
          <a:lstStyle/>
          <a:p>
            <a:pPr>
              <a:defRPr/>
            </a:pPr>
            <a:r>
              <a:rPr lang="en-GB" b="1" dirty="0"/>
              <a:t>Company Directors’ Disqualification Act 1986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700808"/>
            <a:ext cx="8928992" cy="5145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buClr>
                <a:schemeClr val="tx1"/>
              </a:buClr>
              <a:defRPr/>
            </a:pPr>
            <a:r>
              <a:rPr lang="en-GB" dirty="0" smtClean="0"/>
              <a:t>Three or </a:t>
            </a:r>
            <a:r>
              <a:rPr lang="en-GB" dirty="0"/>
              <a:t>more defaults in complying with </a:t>
            </a:r>
            <a:r>
              <a:rPr lang="en-GB" dirty="0" smtClean="0"/>
              <a:t>company law re filing </a:t>
            </a:r>
            <a:r>
              <a:rPr lang="en-GB" dirty="0"/>
              <a:t>of documents with </a:t>
            </a:r>
            <a:r>
              <a:rPr lang="en-GB" dirty="0" smtClean="0"/>
              <a:t>the Registrar </a:t>
            </a:r>
            <a:r>
              <a:rPr lang="en-GB" dirty="0"/>
              <a:t>of Companies </a:t>
            </a:r>
            <a:endParaRPr lang="en-GB" dirty="0" smtClean="0"/>
          </a:p>
          <a:p>
            <a:pPr marL="0" indent="0">
              <a:buClr>
                <a:schemeClr val="tx1"/>
              </a:buClr>
              <a:buNone/>
              <a:defRPr/>
            </a:pPr>
            <a:endParaRPr lang="en-GB" sz="900" dirty="0"/>
          </a:p>
          <a:p>
            <a:pPr lvl="1" indent="-533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sz="2600" dirty="0"/>
              <a:t>Insolvency: </a:t>
            </a:r>
            <a:r>
              <a:rPr lang="en-GB" sz="2600" dirty="0" smtClean="0"/>
              <a:t>his/her conduct </a:t>
            </a:r>
            <a:r>
              <a:rPr lang="en-GB" sz="2600" dirty="0"/>
              <a:t>as a </a:t>
            </a:r>
            <a:r>
              <a:rPr lang="en-GB" sz="2600" dirty="0" smtClean="0"/>
              <a:t>Director </a:t>
            </a:r>
            <a:r>
              <a:rPr lang="en-GB" sz="2600" dirty="0"/>
              <a:t>of the company makes </a:t>
            </a:r>
            <a:r>
              <a:rPr lang="en-GB" sz="2600" dirty="0" smtClean="0"/>
              <a:t>him/her </a:t>
            </a:r>
            <a:r>
              <a:rPr lang="en-GB" sz="2600" dirty="0"/>
              <a:t>unfit to be concerned in the management of a </a:t>
            </a:r>
            <a:r>
              <a:rPr lang="en-GB" sz="2600" dirty="0" smtClean="0"/>
              <a:t>company</a:t>
            </a:r>
          </a:p>
          <a:p>
            <a:pPr marL="0" lvl="1" indent="0">
              <a:spcBef>
                <a:spcPts val="1200"/>
              </a:spcBef>
              <a:buNone/>
              <a:defRPr/>
            </a:pPr>
            <a:endParaRPr lang="en-GB" sz="900" dirty="0"/>
          </a:p>
          <a:p>
            <a:pPr marL="533400" indent="-533400">
              <a:buClr>
                <a:schemeClr val="tx1"/>
              </a:buClr>
              <a:defRPr/>
            </a:pPr>
            <a:r>
              <a:rPr lang="en-GB" dirty="0"/>
              <a:t>Found guilty of wrongful or fraudulent trading as defined in the Insolvency </a:t>
            </a:r>
            <a:r>
              <a:rPr lang="en-GB" dirty="0" smtClean="0"/>
              <a:t>Act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GB" sz="900" dirty="0" smtClean="0"/>
          </a:p>
          <a:p>
            <a:pPr marL="533400" indent="-533400">
              <a:buClr>
                <a:schemeClr val="tx1"/>
              </a:buClr>
              <a:defRPr/>
            </a:pPr>
            <a:r>
              <a:rPr lang="en-GB" dirty="0" smtClean="0"/>
              <a:t>Disqualification from acting as a </a:t>
            </a:r>
            <a:r>
              <a:rPr lang="en-GB" dirty="0" smtClean="0"/>
              <a:t>Director </a:t>
            </a:r>
            <a:r>
              <a:rPr lang="en-GB" dirty="0" smtClean="0"/>
              <a:t>of a company for a period of between 2 and 15 years</a:t>
            </a:r>
            <a:endParaRPr lang="en-GB" dirty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68" y="6309320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302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796336" cy="936104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Insolvency Act 1986</a:t>
            </a:r>
            <a:endParaRPr lang="en-GB" b="1" dirty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268760"/>
            <a:ext cx="8640960" cy="5577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spcBef>
                <a:spcPts val="900"/>
              </a:spcBef>
              <a:buClr>
                <a:schemeClr val="tx1"/>
              </a:buClr>
              <a:defRPr/>
            </a:pPr>
            <a:r>
              <a:rPr lang="en-GB" dirty="0" smtClean="0"/>
              <a:t>Wrongful trading</a:t>
            </a:r>
          </a:p>
          <a:p>
            <a:pPr marL="892175" indent="-358775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If a company has gone into insolvency and, before that liquidation took place, a </a:t>
            </a:r>
            <a:r>
              <a:rPr lang="en-GB" sz="2300" dirty="0" smtClean="0"/>
              <a:t>Director </a:t>
            </a:r>
            <a:r>
              <a:rPr lang="en-GB" sz="2300" dirty="0" smtClean="0"/>
              <a:t>knew, or ought to have known, that there was no reasonable prospect that the company could avoid the liquidation, then the court may declare that the </a:t>
            </a:r>
            <a:r>
              <a:rPr lang="en-GB" sz="2300" dirty="0" smtClean="0"/>
              <a:t>Director </a:t>
            </a:r>
            <a:r>
              <a:rPr lang="en-GB" sz="2300" dirty="0" smtClean="0"/>
              <a:t>make a personal contribution to the company’s assets</a:t>
            </a:r>
          </a:p>
          <a:p>
            <a:pPr marL="0" lvl="1" indent="0">
              <a:spcBef>
                <a:spcPts val="900"/>
              </a:spcBef>
              <a:buNone/>
              <a:defRPr/>
            </a:pPr>
            <a:endParaRPr lang="en-GB" sz="1200" dirty="0"/>
          </a:p>
          <a:p>
            <a:pPr marL="533400" indent="-533400">
              <a:spcBef>
                <a:spcPts val="900"/>
              </a:spcBef>
              <a:buClr>
                <a:schemeClr val="tx1"/>
              </a:buClr>
              <a:defRPr/>
            </a:pPr>
            <a:r>
              <a:rPr lang="en-GB" dirty="0" smtClean="0"/>
              <a:t>Fraudulent trading</a:t>
            </a:r>
          </a:p>
          <a:p>
            <a:pPr marL="892175" indent="-358775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The court may require </a:t>
            </a:r>
            <a:r>
              <a:rPr lang="en-GB" sz="2300" dirty="0"/>
              <a:t>a </a:t>
            </a:r>
            <a:r>
              <a:rPr lang="en-GB" sz="2300" dirty="0" smtClean="0"/>
              <a:t>Director </a:t>
            </a:r>
            <a:r>
              <a:rPr lang="en-GB" sz="2300" dirty="0"/>
              <a:t>to make a contribution to </a:t>
            </a:r>
            <a:r>
              <a:rPr lang="en-GB" sz="2300" dirty="0" smtClean="0"/>
              <a:t>the company’s </a:t>
            </a:r>
            <a:r>
              <a:rPr lang="en-GB" sz="2300" dirty="0"/>
              <a:t>assets if, in the course of the winding up of </a:t>
            </a:r>
            <a:r>
              <a:rPr lang="en-GB" sz="2300" dirty="0" smtClean="0"/>
              <a:t>a company</a:t>
            </a:r>
            <a:r>
              <a:rPr lang="en-GB" sz="2300" dirty="0"/>
              <a:t>, a </a:t>
            </a:r>
            <a:r>
              <a:rPr lang="en-GB" sz="2300" dirty="0" smtClean="0"/>
              <a:t>Director </a:t>
            </a:r>
            <a:r>
              <a:rPr lang="en-GB" sz="2300" dirty="0"/>
              <a:t>was knowingly a party to </a:t>
            </a:r>
            <a:r>
              <a:rPr lang="en-GB" sz="2300" dirty="0" smtClean="0"/>
              <a:t>the carrying </a:t>
            </a:r>
            <a:r>
              <a:rPr lang="en-GB" sz="2300" dirty="0"/>
              <a:t>on of the company’s business with the intent </a:t>
            </a:r>
            <a:r>
              <a:rPr lang="en-GB" sz="2300" dirty="0" smtClean="0"/>
              <a:t>to defraud </a:t>
            </a:r>
            <a:r>
              <a:rPr lang="en-GB" sz="2300" dirty="0"/>
              <a:t>the </a:t>
            </a:r>
            <a:r>
              <a:rPr lang="en-GB" sz="2300" dirty="0" smtClean="0"/>
              <a:t>creditors</a:t>
            </a:r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68" y="6309320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31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868344" cy="1080120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Health and Safety at Work Act</a:t>
            </a:r>
            <a:endParaRPr lang="en-GB" b="1" dirty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556792"/>
            <a:ext cx="8640960" cy="5289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spcBef>
                <a:spcPts val="900"/>
              </a:spcBef>
              <a:buClr>
                <a:schemeClr val="tx1"/>
              </a:buClr>
              <a:defRPr/>
            </a:pPr>
            <a:r>
              <a:rPr lang="en-GB" dirty="0" smtClean="0"/>
              <a:t>Directors have collective and individual responsibility for health and safety</a:t>
            </a:r>
          </a:p>
          <a:p>
            <a:pPr marL="892175" indent="-358775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Formal procedures should be in place for auditing and reporting health and safety performance</a:t>
            </a:r>
          </a:p>
          <a:p>
            <a:pPr marL="892175" indent="-358775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endParaRPr lang="en-GB" sz="1400" dirty="0"/>
          </a:p>
          <a:p>
            <a:pPr marL="533400" indent="-533400">
              <a:spcBef>
                <a:spcPts val="900"/>
              </a:spcBef>
              <a:buClr>
                <a:schemeClr val="tx1"/>
              </a:buClr>
              <a:defRPr/>
            </a:pPr>
            <a:r>
              <a:rPr lang="en-GB" dirty="0" smtClean="0"/>
              <a:t>If a health and safety offence is committed with the consent or connivance of, or is attributable to any neglect on the part of, any </a:t>
            </a:r>
            <a:r>
              <a:rPr lang="en-GB" dirty="0" smtClean="0"/>
              <a:t>Director, </a:t>
            </a:r>
            <a:r>
              <a:rPr lang="en-GB" dirty="0" smtClean="0"/>
              <a:t>manager or secretary etc., that person and the company can be prosecuted</a:t>
            </a:r>
          </a:p>
          <a:p>
            <a:pPr marL="892175" indent="-358775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Fines, imprisonment, disqualification as a </a:t>
            </a:r>
            <a:r>
              <a:rPr lang="en-GB" sz="2300" dirty="0" smtClean="0"/>
              <a:t>Director</a:t>
            </a:r>
            <a:endParaRPr lang="en-GB" sz="2300" dirty="0" smtClean="0"/>
          </a:p>
          <a:p>
            <a:pPr marL="892175" indent="-358775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Common law: gross negligence manslaughter</a:t>
            </a:r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237312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504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029400" cy="863823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Civil liability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2776"/>
            <a:ext cx="7959824" cy="54336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defRPr/>
            </a:pPr>
            <a:r>
              <a:rPr lang="en-GB" dirty="0" smtClean="0">
                <a:cs typeface="Arial" charset="0"/>
              </a:rPr>
              <a:t>A</a:t>
            </a:r>
            <a:r>
              <a:rPr lang="en-GB" dirty="0" smtClean="0"/>
              <a:t> </a:t>
            </a:r>
            <a:r>
              <a:rPr lang="en-GB" dirty="0" smtClean="0"/>
              <a:t>Director </a:t>
            </a:r>
            <a:r>
              <a:rPr lang="en-GB" dirty="0"/>
              <a:t>who exposes the company to liabilities in </a:t>
            </a:r>
            <a:r>
              <a:rPr lang="en-GB" dirty="0" smtClean="0"/>
              <a:t>delict (injury </a:t>
            </a:r>
            <a:r>
              <a:rPr lang="en-GB" dirty="0"/>
              <a:t>to person, damage to financial interests or injury to reputation) may well be in breach of his/her duty to act with skill and </a:t>
            </a:r>
            <a:r>
              <a:rPr lang="en-GB" dirty="0" smtClean="0"/>
              <a:t>care</a:t>
            </a:r>
          </a:p>
          <a:p>
            <a:pPr marL="892175" lvl="1" indent="-358775">
              <a:defRPr/>
            </a:pPr>
            <a:r>
              <a:rPr lang="en-GB" sz="2300" dirty="0" smtClean="0"/>
              <a:t>Company can claim damages from the </a:t>
            </a:r>
            <a:r>
              <a:rPr lang="en-GB" sz="2300" dirty="0" smtClean="0"/>
              <a:t>Director </a:t>
            </a:r>
            <a:r>
              <a:rPr lang="en-GB" sz="2300" dirty="0" smtClean="0"/>
              <a:t>for any loss as a result of the breach</a:t>
            </a:r>
          </a:p>
          <a:p>
            <a:pPr marL="892175" lvl="1" indent="-358775">
              <a:defRPr/>
            </a:pPr>
            <a:r>
              <a:rPr lang="en-GB" sz="2300" dirty="0" smtClean="0"/>
              <a:t>Recovery of any profit made by a </a:t>
            </a:r>
            <a:r>
              <a:rPr lang="en-GB" sz="2300" dirty="0" smtClean="0"/>
              <a:t>Director </a:t>
            </a:r>
            <a:r>
              <a:rPr lang="en-GB" sz="2300" dirty="0" smtClean="0"/>
              <a:t>in breach of fiduciary duty</a:t>
            </a:r>
            <a:endParaRPr lang="en-GB" sz="2300" dirty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65304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048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913"/>
            <a:ext cx="7056388" cy="791815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Part 1: Fiduciary duty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8424936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spcBef>
                <a:spcPts val="1500"/>
              </a:spcBef>
              <a:defRPr/>
            </a:pPr>
            <a:r>
              <a:rPr lang="en-GB" dirty="0" smtClean="0"/>
              <a:t>A </a:t>
            </a:r>
            <a:r>
              <a:rPr lang="en-GB" dirty="0" smtClean="0"/>
              <a:t>Director </a:t>
            </a:r>
            <a:r>
              <a:rPr lang="en-GB" dirty="0" smtClean="0"/>
              <a:t>must act in a way that he or she considers, in good faith, would be most likely to promote the success of the company for the benefit of its members as a whole</a:t>
            </a:r>
          </a:p>
          <a:p>
            <a:pPr marL="892175" lvl="1" indent="-358775">
              <a:spcBef>
                <a:spcPts val="1500"/>
              </a:spcBef>
              <a:defRPr/>
            </a:pPr>
            <a:r>
              <a:rPr lang="en-GB" sz="2300" dirty="0" smtClean="0"/>
              <a:t>In good faith: as long as </a:t>
            </a:r>
            <a:r>
              <a:rPr lang="en-GB" sz="2300" dirty="0" smtClean="0"/>
              <a:t>Directors </a:t>
            </a:r>
            <a:r>
              <a:rPr lang="en-GB" sz="2300" dirty="0" smtClean="0"/>
              <a:t>act honestly, they have the right to use their discretion and judgement in exercising their decision-making powers</a:t>
            </a:r>
          </a:p>
          <a:p>
            <a:pPr marL="892175" lvl="1" indent="-358775">
              <a:spcBef>
                <a:spcPts val="1500"/>
              </a:spcBef>
              <a:defRPr/>
            </a:pPr>
            <a:r>
              <a:rPr lang="en-GB" sz="2300" dirty="0" smtClean="0"/>
              <a:t>Success: designed to achieve the objectives of the company (financial, strategic or otherwise)</a:t>
            </a:r>
          </a:p>
          <a:p>
            <a:pPr marL="892175" lvl="1" indent="-358775">
              <a:spcBef>
                <a:spcPts val="1500"/>
              </a:spcBef>
              <a:defRPr/>
            </a:pPr>
            <a:r>
              <a:rPr lang="en-GB" sz="2300" dirty="0" smtClean="0"/>
              <a:t>Not their own interests, the interests of any section or group of members or those </a:t>
            </a:r>
            <a:r>
              <a:rPr lang="en-GB" sz="2300" dirty="0" smtClean="0">
                <a:cs typeface="Arial" charset="0"/>
              </a:rPr>
              <a:t>of any outside organisation</a:t>
            </a:r>
          </a:p>
          <a:p>
            <a:pPr marL="0" indent="0">
              <a:spcBef>
                <a:spcPts val="900"/>
              </a:spcBef>
              <a:buNone/>
              <a:defRPr/>
            </a:pPr>
            <a:endParaRPr lang="en-GB" sz="900" dirty="0" smtClean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2" y="6237312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232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96336" cy="1080120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Part 2: Enlightened Shareholder Value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628800"/>
            <a:ext cx="8856984" cy="52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lnSpc>
                <a:spcPct val="110000"/>
              </a:lnSpc>
              <a:spcBef>
                <a:spcPts val="900"/>
              </a:spcBef>
              <a:defRPr/>
            </a:pPr>
            <a:r>
              <a:rPr lang="en-GB" dirty="0" smtClean="0"/>
              <a:t>In the </a:t>
            </a:r>
            <a:r>
              <a:rPr lang="en-GB" dirty="0"/>
              <a:t>course of making </a:t>
            </a:r>
            <a:r>
              <a:rPr lang="en-GB" dirty="0" smtClean="0"/>
              <a:t>decisions </a:t>
            </a:r>
            <a:r>
              <a:rPr lang="en-GB" dirty="0"/>
              <a:t>under Part </a:t>
            </a:r>
            <a:r>
              <a:rPr lang="en-GB" dirty="0" smtClean="0"/>
              <a:t>1, </a:t>
            </a:r>
            <a:r>
              <a:rPr lang="en-GB" dirty="0" smtClean="0"/>
              <a:t>Directors </a:t>
            </a:r>
            <a:r>
              <a:rPr lang="en-GB" dirty="0"/>
              <a:t>are </a:t>
            </a:r>
            <a:r>
              <a:rPr lang="en-GB" dirty="0" smtClean="0"/>
              <a:t>required </a:t>
            </a:r>
            <a:r>
              <a:rPr lang="en-GB" dirty="0"/>
              <a:t>to ‘have </a:t>
            </a:r>
            <a:r>
              <a:rPr lang="en-GB" dirty="0" smtClean="0"/>
              <a:t>regard to’:</a:t>
            </a:r>
            <a:endParaRPr lang="en-GB" dirty="0"/>
          </a:p>
          <a:p>
            <a:pPr marL="892175" indent="-35877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892175" algn="l"/>
              </a:tabLst>
              <a:defRPr/>
            </a:pPr>
            <a:r>
              <a:rPr lang="en-GB" sz="2300" dirty="0" smtClean="0"/>
              <a:t>Likely consequences of any decision in the long term</a:t>
            </a:r>
          </a:p>
          <a:p>
            <a:pPr marL="892175" indent="-35877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892175" algn="l"/>
              </a:tabLst>
              <a:defRPr/>
            </a:pPr>
            <a:r>
              <a:rPr lang="en-GB" sz="2300" dirty="0" smtClean="0"/>
              <a:t>Interests of the company’s employees</a:t>
            </a:r>
          </a:p>
          <a:p>
            <a:pPr marL="892175" indent="-35877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892175" algn="l"/>
              </a:tabLst>
              <a:defRPr/>
            </a:pPr>
            <a:r>
              <a:rPr lang="en-GB" sz="2300" dirty="0" smtClean="0"/>
              <a:t>Need to foster the company’s business relationships with suppliers, customers and others</a:t>
            </a:r>
          </a:p>
          <a:p>
            <a:pPr marL="892175" indent="-35877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533400" algn="l"/>
              </a:tabLst>
              <a:defRPr/>
            </a:pPr>
            <a:r>
              <a:rPr lang="en-GB" sz="2300" dirty="0" smtClean="0"/>
              <a:t>Impact of the company’s operations on the community and the environment</a:t>
            </a:r>
          </a:p>
          <a:p>
            <a:pPr marL="892175" indent="-35877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Desirability of the company maintaining a reputation for high standards of business conduct</a:t>
            </a:r>
          </a:p>
          <a:p>
            <a:pPr marL="892175" indent="-35877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Need to act fairly between members of the company</a:t>
            </a:r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2" y="6237312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093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947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077072"/>
            <a:ext cx="8676456" cy="12961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GB" sz="3600" i="0" dirty="0" smtClean="0"/>
              <a:t>Reasonable </a:t>
            </a:r>
            <a:r>
              <a:rPr lang="en-GB" sz="3600" i="0" dirty="0"/>
              <a:t>care, skill and diligence</a:t>
            </a:r>
          </a:p>
        </p:txBody>
      </p:sp>
      <p:pic>
        <p:nvPicPr>
          <p:cNvPr id="4" name="Picture 3" descr="thick yellow line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1574161"/>
          </a:xfrm>
          <a:prstGeom prst="rect">
            <a:avLst/>
          </a:prstGeom>
        </p:spPr>
      </p:pic>
      <p:pic>
        <p:nvPicPr>
          <p:cNvPr id="7" name="Picture 6" descr="logo motif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728" y="4941168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286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913"/>
            <a:ext cx="7389440" cy="791815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Care, skill and diligence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412776"/>
            <a:ext cx="8784976" cy="5445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lnSpc>
                <a:spcPct val="115000"/>
              </a:lnSpc>
              <a:spcBef>
                <a:spcPts val="900"/>
              </a:spcBef>
              <a:defRPr/>
            </a:pPr>
            <a:r>
              <a:rPr lang="en-GB" dirty="0" smtClean="0"/>
              <a:t>A reasonably diligent person with the general knowledge and skill expected of a </a:t>
            </a:r>
            <a:r>
              <a:rPr lang="en-GB" dirty="0" smtClean="0"/>
              <a:t>Director</a:t>
            </a:r>
            <a:endParaRPr lang="en-GB" dirty="0" smtClean="0"/>
          </a:p>
          <a:p>
            <a:pPr marL="892175" lvl="1" indent="-358775">
              <a:lnSpc>
                <a:spcPct val="115000"/>
              </a:lnSpc>
              <a:spcBef>
                <a:spcPts val="900"/>
              </a:spcBef>
              <a:defRPr/>
            </a:pPr>
            <a:r>
              <a:rPr lang="en-GB" sz="2300" dirty="0" smtClean="0"/>
              <a:t>Where a </a:t>
            </a:r>
            <a:r>
              <a:rPr lang="en-GB" sz="2300" dirty="0" smtClean="0"/>
              <a:t>Director </a:t>
            </a:r>
            <a:r>
              <a:rPr lang="en-GB" sz="2300" dirty="0" smtClean="0"/>
              <a:t>has additional skill and experience, s/he must act in the way that a reasonably diligent person with this extra expertise would have done</a:t>
            </a:r>
          </a:p>
          <a:p>
            <a:pPr marL="892175" lvl="1" indent="-358775">
              <a:lnSpc>
                <a:spcPct val="115000"/>
              </a:lnSpc>
              <a:spcBef>
                <a:spcPts val="900"/>
              </a:spcBef>
              <a:defRPr/>
            </a:pPr>
            <a:r>
              <a:rPr lang="en-GB" sz="2300" dirty="0" smtClean="0"/>
              <a:t>Do not need to give the affairs of the company their continuous attention - entitled to rely on the honesty of management unless there are grounds for suspicion</a:t>
            </a:r>
          </a:p>
          <a:p>
            <a:pPr marL="892175" lvl="1" indent="-358775">
              <a:lnSpc>
                <a:spcPct val="115000"/>
              </a:lnSpc>
              <a:spcBef>
                <a:spcPts val="900"/>
              </a:spcBef>
              <a:defRPr/>
            </a:pPr>
            <a:r>
              <a:rPr lang="en-GB" sz="2300" dirty="0"/>
              <a:t>Directors should receive induction training on their roles and responsibilities at an early stage</a:t>
            </a:r>
          </a:p>
          <a:p>
            <a:pPr lvl="1" indent="0">
              <a:lnSpc>
                <a:spcPct val="115000"/>
              </a:lnSpc>
              <a:spcBef>
                <a:spcPts val="900"/>
              </a:spcBef>
              <a:buNone/>
              <a:defRPr/>
            </a:pPr>
            <a:endParaRPr lang="en-GB" dirty="0" smtClean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44" y="6165304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58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913"/>
            <a:ext cx="7173416" cy="863823"/>
          </a:xfrm>
        </p:spPr>
        <p:txBody>
          <a:bodyPr/>
          <a:lstStyle/>
          <a:p>
            <a:pPr>
              <a:defRPr/>
            </a:pPr>
            <a:r>
              <a:rPr lang="en-GB" b="1" dirty="0"/>
              <a:t>Care, skill and diligence</a:t>
            </a:r>
            <a:endParaRPr lang="en-GB" b="1" dirty="0" smtClean="0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268760"/>
            <a:ext cx="8496944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spcBef>
                <a:spcPts val="600"/>
              </a:spcBef>
              <a:defRPr/>
            </a:pPr>
            <a:r>
              <a:rPr lang="en-GB" sz="2700" dirty="0" smtClean="0"/>
              <a:t>Meetings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1400" dirty="0" smtClean="0"/>
          </a:p>
          <a:p>
            <a:pPr marL="892175" lvl="1" indent="-358775">
              <a:defRPr/>
            </a:pPr>
            <a:r>
              <a:rPr lang="en-GB" sz="2500" dirty="0" smtClean="0"/>
              <a:t>Directors need to meet ‘sufficiently frequently’ to enable them to “keep abreast of and control the company’s affairs”</a:t>
            </a:r>
          </a:p>
          <a:p>
            <a:pPr lvl="1" indent="0">
              <a:buNone/>
              <a:defRPr/>
            </a:pPr>
            <a:endParaRPr lang="en-GB" sz="1400" dirty="0" smtClean="0"/>
          </a:p>
          <a:p>
            <a:pPr marL="892175" lvl="1" indent="-358775">
              <a:defRPr/>
            </a:pPr>
            <a:r>
              <a:rPr lang="en-GB" sz="2500" dirty="0" smtClean="0"/>
              <a:t>Directors should attend meetings regularly, and obtain and read the minutes of any meeting that they have missed</a:t>
            </a:r>
          </a:p>
          <a:p>
            <a:pPr lvl="1" indent="0">
              <a:buNone/>
              <a:defRPr/>
            </a:pPr>
            <a:endParaRPr lang="en-GB" sz="1400" dirty="0" smtClean="0"/>
          </a:p>
          <a:p>
            <a:pPr marL="892175" lvl="1" indent="-358775">
              <a:defRPr/>
            </a:pPr>
            <a:r>
              <a:rPr lang="en-GB" sz="2500" dirty="0" smtClean="0"/>
              <a:t>Directors should prepare for meetings by reading papers (including the minutes) in advance of meetings and making reasonable enquiries </a:t>
            </a:r>
            <a:r>
              <a:rPr lang="en-GB" sz="2500" dirty="0"/>
              <a:t>into </a:t>
            </a:r>
            <a:r>
              <a:rPr lang="en-GB" sz="2500" dirty="0" smtClean="0"/>
              <a:t>the company’s affairs</a:t>
            </a:r>
          </a:p>
          <a:p>
            <a:pPr lvl="1" indent="0">
              <a:buNone/>
              <a:defRPr/>
            </a:pPr>
            <a:endParaRPr lang="en-GB" sz="1700" dirty="0" smtClean="0"/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276256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618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913"/>
            <a:ext cx="7461448" cy="863823"/>
          </a:xfrm>
        </p:spPr>
        <p:txBody>
          <a:bodyPr/>
          <a:lstStyle/>
          <a:p>
            <a:pPr>
              <a:defRPr/>
            </a:pPr>
            <a:r>
              <a:rPr lang="en-GB" b="1" dirty="0"/>
              <a:t>Care, skill and diligence</a:t>
            </a:r>
            <a:endParaRPr lang="en-GB" b="1" dirty="0" smtClean="0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036496" cy="55446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33400" indent="-533400">
              <a:spcBef>
                <a:spcPct val="15000"/>
              </a:spcBef>
              <a:defRPr/>
            </a:pPr>
            <a:r>
              <a:rPr lang="en-GB" sz="2700" dirty="0" smtClean="0"/>
              <a:t>Finances</a:t>
            </a:r>
          </a:p>
          <a:p>
            <a:pPr marL="0" indent="0">
              <a:spcBef>
                <a:spcPct val="15000"/>
              </a:spcBef>
              <a:buNone/>
              <a:defRPr/>
            </a:pPr>
            <a:endParaRPr lang="en-GB" sz="1200" dirty="0" smtClean="0"/>
          </a:p>
          <a:p>
            <a:pPr marL="892175" lvl="1" indent="-358775">
              <a:lnSpc>
                <a:spcPct val="110000"/>
              </a:lnSpc>
              <a:spcBef>
                <a:spcPct val="15000"/>
              </a:spcBef>
              <a:defRPr/>
            </a:pPr>
            <a:r>
              <a:rPr lang="en-GB" sz="2500" dirty="0" smtClean="0"/>
              <a:t>Directors should receive financial information at all </a:t>
            </a:r>
            <a:r>
              <a:rPr lang="en-GB" sz="2500" dirty="0" smtClean="0"/>
              <a:t>Board </a:t>
            </a:r>
            <a:r>
              <a:rPr lang="en-GB" sz="2500" dirty="0" smtClean="0"/>
              <a:t>meetings</a:t>
            </a:r>
          </a:p>
          <a:p>
            <a:pPr lvl="1" indent="0">
              <a:lnSpc>
                <a:spcPct val="110000"/>
              </a:lnSpc>
              <a:spcBef>
                <a:spcPct val="15000"/>
              </a:spcBef>
              <a:buNone/>
              <a:defRPr/>
            </a:pPr>
            <a:endParaRPr lang="en-GB" sz="1200" dirty="0" smtClean="0"/>
          </a:p>
          <a:p>
            <a:pPr marL="892175" lvl="1" indent="-358775">
              <a:lnSpc>
                <a:spcPct val="110000"/>
              </a:lnSpc>
              <a:spcBef>
                <a:spcPct val="15000"/>
              </a:spcBef>
              <a:defRPr/>
            </a:pPr>
            <a:r>
              <a:rPr lang="en-GB" sz="2500" dirty="0" smtClean="0"/>
              <a:t>Directors should be </a:t>
            </a:r>
            <a:r>
              <a:rPr lang="en-GB" sz="2500" dirty="0"/>
              <a:t>scrupulous in the attention paid to </a:t>
            </a:r>
            <a:r>
              <a:rPr lang="en-GB" sz="2500" dirty="0" smtClean="0"/>
              <a:t>the company’s present </a:t>
            </a:r>
            <a:r>
              <a:rPr lang="en-GB" sz="2500" dirty="0"/>
              <a:t>and future liquidity and ensure concerns and actions are </a:t>
            </a:r>
            <a:r>
              <a:rPr lang="en-GB" sz="2500" dirty="0" err="1" smtClean="0"/>
              <a:t>minuted</a:t>
            </a:r>
            <a:endParaRPr lang="en-GB" sz="2500" dirty="0" smtClean="0"/>
          </a:p>
          <a:p>
            <a:pPr lvl="1" indent="0">
              <a:lnSpc>
                <a:spcPct val="110000"/>
              </a:lnSpc>
              <a:spcBef>
                <a:spcPct val="15000"/>
              </a:spcBef>
              <a:buNone/>
              <a:defRPr/>
            </a:pPr>
            <a:endParaRPr lang="en-GB" sz="1200" dirty="0" smtClean="0"/>
          </a:p>
          <a:p>
            <a:pPr marL="892175" lvl="1" indent="-358775">
              <a:lnSpc>
                <a:spcPct val="110000"/>
              </a:lnSpc>
              <a:spcBef>
                <a:spcPct val="15000"/>
              </a:spcBef>
              <a:defRPr/>
            </a:pPr>
            <a:r>
              <a:rPr lang="en-GB" sz="2500" dirty="0" smtClean="0"/>
              <a:t>Directors are expected to demonstrate some competence in financial matters (especially in times of insolvency) and should receive some financial training</a:t>
            </a:r>
          </a:p>
          <a:p>
            <a:pPr marL="892175" lvl="1" indent="-358775">
              <a:lnSpc>
                <a:spcPct val="110000"/>
              </a:lnSpc>
              <a:spcBef>
                <a:spcPct val="15000"/>
              </a:spcBef>
              <a:defRPr/>
            </a:pPr>
            <a:endParaRPr lang="en-GB" sz="1200" dirty="0" smtClean="0"/>
          </a:p>
          <a:p>
            <a:pPr marL="892175" lvl="1" indent="-358775">
              <a:lnSpc>
                <a:spcPct val="110000"/>
              </a:lnSpc>
              <a:spcBef>
                <a:spcPct val="15000"/>
              </a:spcBef>
              <a:defRPr/>
            </a:pPr>
            <a:r>
              <a:rPr lang="en-GB" sz="2500" dirty="0" smtClean="0"/>
              <a:t>Stricter test of competence for </a:t>
            </a:r>
            <a:r>
              <a:rPr lang="en-GB" sz="2500" dirty="0" smtClean="0"/>
              <a:t>Directors </a:t>
            </a:r>
            <a:r>
              <a:rPr lang="en-GB" sz="2500" dirty="0" smtClean="0"/>
              <a:t>taking company into insolvency (personal responsibility to creditors)</a:t>
            </a:r>
          </a:p>
        </p:txBody>
      </p:sp>
      <p:pic>
        <p:nvPicPr>
          <p:cNvPr id="4" name="Picture 3" descr="logo motif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60" y="6204248"/>
            <a:ext cx="537120" cy="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981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947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4077072"/>
            <a:ext cx="9144000" cy="12961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GB" sz="3600" i="0" dirty="0" smtClean="0"/>
              <a:t>Other general duties</a:t>
            </a:r>
            <a:endParaRPr lang="en-GB" sz="3600" i="0" dirty="0"/>
          </a:p>
        </p:txBody>
      </p:sp>
      <p:pic>
        <p:nvPicPr>
          <p:cNvPr id="4" name="Picture 3" descr="thick yellow line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1574161"/>
          </a:xfrm>
          <a:prstGeom prst="rect">
            <a:avLst/>
          </a:prstGeom>
        </p:spPr>
      </p:pic>
      <p:pic>
        <p:nvPicPr>
          <p:cNvPr id="7" name="Picture 6" descr="logo motif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728" y="4941168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20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46318907</TotalTime>
  <Pages>48</Pages>
  <Words>1702</Words>
  <Application>Microsoft Office PowerPoint</Application>
  <PresentationFormat>On-screen Show (4:3)</PresentationFormat>
  <Paragraphs>151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4_Mylar</vt:lpstr>
      <vt:lpstr>Document</vt:lpstr>
      <vt:lpstr>Legal duties of a Company Director</vt:lpstr>
      <vt:lpstr>PowerPoint Presentation</vt:lpstr>
      <vt:lpstr>Part 1: Fiduciary duty</vt:lpstr>
      <vt:lpstr>Part 2: Enlightened Shareholder Value</vt:lpstr>
      <vt:lpstr>PowerPoint Presentation</vt:lpstr>
      <vt:lpstr>Care, skill and diligence</vt:lpstr>
      <vt:lpstr>Care, skill and diligence</vt:lpstr>
      <vt:lpstr>Care, skill and diligence</vt:lpstr>
      <vt:lpstr>PowerPoint Presentation</vt:lpstr>
      <vt:lpstr>Duty to act within powers</vt:lpstr>
      <vt:lpstr>Duty to exercise independent judgement etc.</vt:lpstr>
      <vt:lpstr>Duty to avoid conflicts of interest</vt:lpstr>
      <vt:lpstr>Duty to declare interests</vt:lpstr>
      <vt:lpstr>Duty to declare interests</vt:lpstr>
      <vt:lpstr>Duty not to accept benefits</vt:lpstr>
      <vt:lpstr>PowerPoint Presentation</vt:lpstr>
      <vt:lpstr>Accounting and reporting</vt:lpstr>
      <vt:lpstr>Accounting and reporting</vt:lpstr>
      <vt:lpstr>PowerPoint Presentation</vt:lpstr>
      <vt:lpstr>Breaches and consequences</vt:lpstr>
      <vt:lpstr>Company Directors’ Disqualification Act 1986</vt:lpstr>
      <vt:lpstr>Insolvency Act 1986</vt:lpstr>
      <vt:lpstr>Health and Safety at Work Act</vt:lpstr>
      <vt:lpstr>Civil liability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"On Board"</dc:title>
  <dc:subject>Training Course for Board Members</dc:subject>
  <dc:creator>David Nicholl</dc:creator>
  <cp:keywords>Board Members</cp:keywords>
  <cp:lastModifiedBy>David</cp:lastModifiedBy>
  <cp:revision>484</cp:revision>
  <cp:lastPrinted>2014-09-04T11:17:45Z</cp:lastPrinted>
  <dcterms:created xsi:type="dcterms:W3CDTF">1998-08-25T10:06:46Z</dcterms:created>
  <dcterms:modified xsi:type="dcterms:W3CDTF">2017-08-21T14:59:33Z</dcterms:modified>
</cp:coreProperties>
</file>