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9" r:id="rId1"/>
    <p:sldMasterId id="2147483804" r:id="rId2"/>
    <p:sldMasterId id="2147483816" r:id="rId3"/>
  </p:sldMasterIdLst>
  <p:notesMasterIdLst>
    <p:notesMasterId r:id="rId13"/>
  </p:notesMasterIdLst>
  <p:handoutMasterIdLst>
    <p:handoutMasterId r:id="rId14"/>
  </p:handoutMasterIdLst>
  <p:sldIdLst>
    <p:sldId id="1249" r:id="rId4"/>
    <p:sldId id="1250" r:id="rId5"/>
    <p:sldId id="1251" r:id="rId6"/>
    <p:sldId id="1269" r:id="rId7"/>
    <p:sldId id="1270" r:id="rId8"/>
    <p:sldId id="1262" r:id="rId9"/>
    <p:sldId id="1271" r:id="rId10"/>
    <p:sldId id="1272" r:id="rId11"/>
    <p:sldId id="1273" r:id="rId12"/>
  </p:sldIdLst>
  <p:sldSz cx="9144000" cy="6858000" type="screen4x3"/>
  <p:notesSz cx="6881813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83" autoAdjust="0"/>
    <p:restoredTop sz="95238" autoAdjust="0"/>
  </p:normalViewPr>
  <p:slideViewPr>
    <p:cSldViewPr>
      <p:cViewPr>
        <p:scale>
          <a:sx n="70" d="100"/>
          <a:sy n="70" d="100"/>
        </p:scale>
        <p:origin x="-960" y="13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717" y="-82"/>
      </p:cViewPr>
      <p:guideLst>
        <p:guide orient="horz" pos="2927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474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vmlDrawing" Target="../drawings/vmlDrawing1.vml"/><Relationship Id="rId1" Type="http://schemas.openxmlformats.org/officeDocument/2006/relationships/theme" Target="../theme/theme4.xml"/><Relationship Id="rId4" Type="http://schemas.openxmlformats.org/officeDocument/2006/relationships/image" Target="../media/image2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0775" y="698500"/>
            <a:ext cx="4646613" cy="34845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21188"/>
            <a:ext cx="5046663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4837" rIns="91275" bIns="448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0"/>
            <a:r>
              <a:rPr lang="en-GB" noProof="0" smtClean="0"/>
              <a:t>Second level</a:t>
            </a:r>
          </a:p>
          <a:p>
            <a:pPr lvl="0"/>
            <a:r>
              <a:rPr lang="en-GB" noProof="0" smtClean="0"/>
              <a:t>Third level</a:t>
            </a:r>
          </a:p>
          <a:p>
            <a:pPr lvl="0"/>
            <a:r>
              <a:rPr lang="en-GB" noProof="0" smtClean="0"/>
              <a:t>Fourth level</a:t>
            </a:r>
          </a:p>
          <a:p>
            <a:pPr lvl="0"/>
            <a:r>
              <a:rPr lang="en-GB" noProof="0" smtClean="0"/>
              <a:t>Fifth level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77788" y="8778875"/>
            <a:ext cx="672623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5" tIns="44837" rIns="91275" bIns="44837">
            <a:spAutoFit/>
          </a:bodyPr>
          <a:lstStyle/>
          <a:p>
            <a:pPr algn="ctr" defTabSz="922338"/>
            <a:r>
              <a:rPr lang="en-GB" sz="1200">
                <a:latin typeface="Times" pitchFamily="18" charset="0"/>
              </a:rPr>
              <a:t>CIPFA Education and Training Centre</a:t>
            </a:r>
          </a:p>
        </p:txBody>
      </p:sp>
      <p:graphicFrame>
        <p:nvGraphicFramePr>
          <p:cNvPr id="39941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4310063" y="127000"/>
          <a:ext cx="176053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1" name="Document" r:id="rId3" imgW="1763601" imgH="642585" progId="Word.Document.8">
                  <p:embed/>
                </p:oleObj>
              </mc:Choice>
              <mc:Fallback>
                <p:oleObj name="Document" r:id="rId3" imgW="1763601" imgH="642585" progId="Word.Documen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63" y="127000"/>
                        <a:ext cx="1760537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2900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14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ctr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57CF0-22DC-46ED-9F31-6DEF630B2F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09694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>
          <a:xfrm>
            <a:off x="352425" y="6597351"/>
            <a:ext cx="1466850" cy="1939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C44FE-D6CD-438E-8B10-E71D62ADFF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0323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52425" y="6597351"/>
            <a:ext cx="1466850" cy="1939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9164F-B96E-4B6A-A9B1-EAF2462F92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482285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52425" y="6597351"/>
            <a:ext cx="1466850" cy="1939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18CA6-048C-473D-9478-3A3A6A133F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4331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57CF0-22DC-46ED-9F31-6DEF630B2F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843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B2C11-74B9-4A7B-9508-F57D7096D9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1852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88D79-BD00-489D-8543-3A14B1861D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527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E300-35EE-4919-A79C-2B817992FA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76652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35E25-2B2E-46F9-A0D6-223BFB5D08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05450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66FE4-DEEB-4AE6-BE53-788FD14257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2865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67D51-7EEE-480A-BCCF-7CB44A533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0431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56E07-41F2-4DF7-9CD8-297593EFF8A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30176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C3BAC-E852-4677-96C6-55144C5CDE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28784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C44FE-D6CD-438E-8B10-E71D62ADFF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45794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9164F-B96E-4B6A-A9B1-EAF2462F92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830961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18CA6-048C-473D-9478-3A3A6A133F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3921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57CF0-22DC-46ED-9F31-6DEF630B2F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84312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B2C11-74B9-4A7B-9508-F57D7096D9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1852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88D79-BD00-489D-8543-3A14B1861D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52780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E300-35EE-4919-A79C-2B817992FA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76652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35E25-2B2E-46F9-A0D6-223BFB5D08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05450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66FE4-DEEB-4AE6-BE53-788FD14257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286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>
            <a:lvl1pPr marL="533400" indent="-533400">
              <a:buClr>
                <a:schemeClr val="tx1"/>
              </a:buClr>
              <a:buFont typeface="Wingdings" pitchFamily="2" charset="2"/>
              <a:buChar char="Ø"/>
              <a:defRPr sz="26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892175" indent="-358775">
              <a:buClr>
                <a:schemeClr val="tx1"/>
              </a:buClr>
              <a:defRPr sz="22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252538" indent="-360363">
              <a:buClr>
                <a:schemeClr val="tx1"/>
              </a:buClr>
              <a:defRPr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11313" indent="-358775">
              <a:buClr>
                <a:schemeClr val="tx1"/>
              </a:buCl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611313" indent="-358775">
              <a:buClr>
                <a:schemeClr val="tx1"/>
              </a:buCl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4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>
          <a:xfrm>
            <a:off x="352425" y="6597351"/>
            <a:ext cx="1466850" cy="1939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B2C11-74B9-4A7B-9508-F57D7096D9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052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67D51-7EEE-480A-BCCF-7CB44A533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04313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C3BAC-E852-4677-96C6-55144C5CDE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28784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C44FE-D6CD-438E-8B10-E71D62ADFF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45794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9164F-B96E-4B6A-A9B1-EAF2462F92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830961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18CA6-048C-473D-9478-3A3A6A133F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392157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>
          <a:xfrm>
            <a:off x="352425" y="6597351"/>
            <a:ext cx="1466850" cy="1939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88D79-BD00-489D-8543-3A14B1861D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7081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>
          <a:xfrm>
            <a:off x="352425" y="6597351"/>
            <a:ext cx="1466850" cy="1939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E300-35EE-4919-A79C-2B817992FA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797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35E25-2B2E-46F9-A0D6-223BFB5D08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34103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>
          <a:xfrm>
            <a:off x="352425" y="6597351"/>
            <a:ext cx="1466850" cy="1939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66FE4-DEEB-4AE6-BE53-788FD14257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112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>
          <a:xfrm>
            <a:off x="352425" y="6597351"/>
            <a:ext cx="1466850" cy="1939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67D51-7EEE-480A-BCCF-7CB44A533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045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>
          <a:xfrm>
            <a:off x="352425" y="6597351"/>
            <a:ext cx="1466850" cy="1939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C3BAC-E852-4677-96C6-55144C5CDE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49515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 smtClean="0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fld id="{31156E07-41F2-4DF7-9CD8-297593EFF8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803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ts val="400"/>
        </a:spcBef>
        <a:spcAft>
          <a:spcPct val="0"/>
        </a:spcAft>
        <a:defRPr sz="4400" kern="12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1pPr>
      <a:lvl2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Tunga" pitchFamily="34" charset="0"/>
        </a:defRPr>
      </a:lvl2pPr>
      <a:lvl3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Tunga" pitchFamily="34" charset="0"/>
        </a:defRPr>
      </a:lvl3pPr>
      <a:lvl4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Tunga" pitchFamily="34" charset="0"/>
        </a:defRPr>
      </a:lvl4pPr>
      <a:lvl5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Tunga" pitchFamily="34" charset="0"/>
        </a:defRPr>
      </a:lvl9pPr>
    </p:titleStyle>
    <p:bodyStyle>
      <a:lvl1pPr marL="285750" indent="-285750" algn="l" rtl="0" fontAlgn="base">
        <a:spcBef>
          <a:spcPts val="12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600" kern="1200" spc="3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1pPr>
      <a:lvl2pPr marL="533400" indent="-261938" algn="l" rtl="0" fontAlgn="base"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•"/>
        <a:defRPr sz="2200" kern="12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2pPr>
      <a:lvl3pPr marL="892175" indent="-358775" algn="l" rtl="0" fontAlgn="base"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3pPr>
      <a:lvl4pPr marL="171450" indent="100013" algn="l" rtl="0" fontAlgn="base"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171450" indent="100013" algn="l" rtl="0" fontAlgn="base"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 smtClean="0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fld id="{31156E07-41F2-4DF7-9CD8-297593EFF8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536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Tunga" pitchFamily="34" charset="0"/>
        </a:defRPr>
      </a:lvl2pPr>
      <a:lvl3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Tunga" pitchFamily="34" charset="0"/>
        </a:defRPr>
      </a:lvl3pPr>
      <a:lvl4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Tunga" pitchFamily="34" charset="0"/>
        </a:defRPr>
      </a:lvl4pPr>
      <a:lvl5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Tunga" pitchFamily="34" charset="0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 smtClean="0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fld id="{31156E07-41F2-4DF7-9CD8-297593EFF8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536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Tunga" pitchFamily="34" charset="0"/>
        </a:defRPr>
      </a:lvl2pPr>
      <a:lvl3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Tunga" pitchFamily="34" charset="0"/>
        </a:defRPr>
      </a:lvl3pPr>
      <a:lvl4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Tunga" pitchFamily="34" charset="0"/>
        </a:defRPr>
      </a:lvl4pPr>
      <a:lvl5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Tunga" pitchFamily="34" charset="0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350"/>
            <a:ext cx="7173416" cy="936402"/>
          </a:xfrm>
        </p:spPr>
        <p:txBody>
          <a:bodyPr/>
          <a:lstStyle/>
          <a:p>
            <a:pPr>
              <a:defRPr/>
            </a:pPr>
            <a:r>
              <a:rPr lang="en-GB" b="1" dirty="0" smtClean="0"/>
              <a:t>Case study 1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484784"/>
            <a:ext cx="8567738" cy="537321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110000"/>
              </a:lnSpc>
              <a:defRPr/>
            </a:pPr>
            <a:r>
              <a:rPr lang="en-GB" dirty="0"/>
              <a:t>Fiduciary </a:t>
            </a:r>
            <a:r>
              <a:rPr lang="en-GB" dirty="0" smtClean="0"/>
              <a:t>duty</a:t>
            </a:r>
            <a:endParaRPr lang="en-GB" dirty="0"/>
          </a:p>
          <a:p>
            <a:pPr marL="892175" lvl="1" indent="-358775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sz="2300" dirty="0"/>
              <a:t>No </a:t>
            </a:r>
            <a:r>
              <a:rPr lang="en-GB" sz="2300" dirty="0" smtClean="0"/>
              <a:t>cabals or ‘Boards </a:t>
            </a:r>
            <a:r>
              <a:rPr lang="en-GB" sz="2300" dirty="0"/>
              <a:t>within a </a:t>
            </a:r>
            <a:r>
              <a:rPr lang="en-GB" sz="2300" dirty="0" smtClean="0"/>
              <a:t>Board’</a:t>
            </a:r>
            <a:endParaRPr lang="en-GB" sz="2300" dirty="0"/>
          </a:p>
          <a:p>
            <a:pPr lvl="1">
              <a:lnSpc>
                <a:spcPct val="110000"/>
              </a:lnSpc>
              <a:spcBef>
                <a:spcPts val="1200"/>
              </a:spcBef>
              <a:buFontTx/>
              <a:buNone/>
              <a:defRPr/>
            </a:pPr>
            <a:endParaRPr lang="en-GB" sz="11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33400" indent="-533400">
              <a:lnSpc>
                <a:spcPct val="110000"/>
              </a:lnSpc>
              <a:defRPr/>
            </a:pPr>
            <a:r>
              <a:rPr lang="en-GB" dirty="0" smtClean="0"/>
              <a:t>Duty </a:t>
            </a:r>
            <a:r>
              <a:rPr lang="en-GB" dirty="0"/>
              <a:t>to exercise independent judgement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en-GB" sz="1100" dirty="0" smtClean="0"/>
          </a:p>
          <a:p>
            <a:pPr marL="533400" indent="-533400">
              <a:lnSpc>
                <a:spcPct val="110000"/>
              </a:lnSpc>
              <a:defRPr/>
            </a:pPr>
            <a:r>
              <a:rPr lang="en-GB" dirty="0" smtClean="0"/>
              <a:t>Duty </a:t>
            </a:r>
            <a:r>
              <a:rPr lang="en-GB" dirty="0"/>
              <a:t>of care, skill and </a:t>
            </a:r>
            <a:r>
              <a:rPr lang="en-GB" dirty="0" smtClean="0"/>
              <a:t>diligence – it is not affordable!</a:t>
            </a:r>
            <a:endParaRPr lang="en-GB" dirty="0"/>
          </a:p>
          <a:p>
            <a:pPr marL="0" indent="0">
              <a:lnSpc>
                <a:spcPct val="110000"/>
              </a:lnSpc>
              <a:buNone/>
              <a:defRPr/>
            </a:pPr>
            <a:endParaRPr lang="en-GB" sz="1100" dirty="0" smtClean="0"/>
          </a:p>
          <a:p>
            <a:pPr marL="533400" indent="-533400">
              <a:lnSpc>
                <a:spcPct val="110000"/>
              </a:lnSpc>
              <a:defRPr/>
            </a:pPr>
            <a:r>
              <a:rPr lang="en-GB" dirty="0"/>
              <a:t>Corporate and collective responsibility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en-GB" sz="1100" dirty="0" smtClean="0"/>
          </a:p>
          <a:p>
            <a:pPr marL="533400" indent="-533400">
              <a:lnSpc>
                <a:spcPct val="110000"/>
              </a:lnSpc>
              <a:defRPr/>
            </a:pPr>
            <a:r>
              <a:rPr lang="en-GB" dirty="0" smtClean="0"/>
              <a:t>Handling a conflict </a:t>
            </a:r>
            <a:r>
              <a:rPr lang="en-GB" dirty="0"/>
              <a:t>of interest</a:t>
            </a:r>
          </a:p>
          <a:p>
            <a:pPr>
              <a:lnSpc>
                <a:spcPct val="110000"/>
              </a:lnSpc>
              <a:buFont typeface="Monotype Sorts" pitchFamily="2" charset="2"/>
              <a:buNone/>
              <a:defRPr/>
            </a:pPr>
            <a:endParaRPr lang="en-GB" sz="11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33400" indent="-533400">
              <a:lnSpc>
                <a:spcPct val="110000"/>
              </a:lnSpc>
              <a:defRPr/>
            </a:pP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Press/communications policy</a:t>
            </a:r>
          </a:p>
        </p:txBody>
      </p:sp>
      <p:pic>
        <p:nvPicPr>
          <p:cNvPr id="4" name="Picture 3" descr="logo motif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52" y="6204248"/>
            <a:ext cx="537120" cy="5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04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913"/>
            <a:ext cx="7389440" cy="1007839"/>
          </a:xfrm>
        </p:spPr>
        <p:txBody>
          <a:bodyPr/>
          <a:lstStyle/>
          <a:p>
            <a:pPr>
              <a:defRPr/>
            </a:pPr>
            <a:r>
              <a:rPr lang="en-GB" b="1" dirty="0" smtClean="0"/>
              <a:t>Case study 2</a:t>
            </a:r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340768"/>
            <a:ext cx="8928992" cy="55172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>
              <a:lnSpc>
                <a:spcPct val="110000"/>
              </a:lnSpc>
              <a:defRPr/>
            </a:pPr>
            <a:r>
              <a:rPr lang="en-GB" dirty="0"/>
              <a:t>Highest standards of conduct expected</a:t>
            </a:r>
          </a:p>
          <a:p>
            <a:pPr marL="892175" lvl="1" indent="-358775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/>
            </a:pPr>
            <a:r>
              <a:rPr lang="en-GB" sz="2300" dirty="0" smtClean="0"/>
              <a:t>Personal liability</a:t>
            </a:r>
          </a:p>
          <a:p>
            <a:pPr marL="0" lvl="1" indent="0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None/>
              <a:defRPr/>
            </a:pPr>
            <a:endParaRPr lang="en-US" sz="1000" dirty="0" smtClean="0"/>
          </a:p>
          <a:p>
            <a:pPr marL="533400" indent="-533400">
              <a:lnSpc>
                <a:spcPct val="110000"/>
              </a:lnSpc>
              <a:defRPr/>
            </a:pPr>
            <a:r>
              <a:rPr lang="en-US" dirty="0" smtClean="0"/>
              <a:t>Be loyal </a:t>
            </a:r>
            <a:r>
              <a:rPr lang="en-US" dirty="0"/>
              <a:t>to </a:t>
            </a:r>
            <a:r>
              <a:rPr lang="en-US" dirty="0" smtClean="0"/>
              <a:t>(never </a:t>
            </a:r>
            <a:r>
              <a:rPr lang="en-US" dirty="0"/>
              <a:t>publicly </a:t>
            </a:r>
            <a:r>
              <a:rPr lang="en-US" dirty="0" err="1" smtClean="0"/>
              <a:t>criticise</a:t>
            </a:r>
            <a:r>
              <a:rPr lang="en-US" dirty="0" smtClean="0"/>
              <a:t>) the </a:t>
            </a:r>
            <a:r>
              <a:rPr lang="en-US" dirty="0" err="1" smtClean="0"/>
              <a:t>organisation</a:t>
            </a:r>
            <a:r>
              <a:rPr lang="en-US" dirty="0" smtClean="0"/>
              <a:t>, Chair, fellow Directors, Chief Executive</a:t>
            </a:r>
            <a:endParaRPr lang="en-US" sz="2400" dirty="0" smtClean="0"/>
          </a:p>
          <a:p>
            <a:pPr marL="892175" lvl="1" indent="-358775">
              <a:lnSpc>
                <a:spcPct val="110000"/>
              </a:lnSpc>
              <a:spcBef>
                <a:spcPts val="1200"/>
              </a:spcBef>
              <a:defRPr/>
            </a:pPr>
            <a:r>
              <a:rPr lang="en-GB" sz="2300" dirty="0" smtClean="0"/>
              <a:t>Do </a:t>
            </a:r>
            <a:r>
              <a:rPr lang="en-GB" sz="2300" dirty="0"/>
              <a:t>not </a:t>
            </a:r>
            <a:r>
              <a:rPr lang="en-GB" sz="2300" dirty="0" smtClean="0"/>
              <a:t>criticise staff, </a:t>
            </a:r>
            <a:r>
              <a:rPr lang="en-GB" sz="2300" dirty="0"/>
              <a:t>particularly in situations where </a:t>
            </a:r>
            <a:r>
              <a:rPr lang="en-GB" sz="2300" dirty="0" smtClean="0"/>
              <a:t>they  cannot </a:t>
            </a:r>
            <a:r>
              <a:rPr lang="en-GB" sz="2300" dirty="0"/>
              <a:t>respond on equal </a:t>
            </a:r>
            <a:r>
              <a:rPr lang="en-GB" sz="2300" dirty="0" smtClean="0"/>
              <a:t>terms (e.g. at </a:t>
            </a:r>
            <a:r>
              <a:rPr lang="en-GB" sz="2300" dirty="0"/>
              <a:t>public </a:t>
            </a:r>
            <a:r>
              <a:rPr lang="en-GB" sz="2300" dirty="0" smtClean="0"/>
              <a:t>meetings)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en-GB" sz="1000" dirty="0" smtClean="0"/>
          </a:p>
          <a:p>
            <a:pPr marL="533400" indent="-533400">
              <a:lnSpc>
                <a:spcPct val="110000"/>
              </a:lnSpc>
              <a:defRPr/>
            </a:pPr>
            <a:r>
              <a:rPr lang="en-GB" dirty="0" smtClean="0"/>
              <a:t>“</a:t>
            </a:r>
            <a:r>
              <a:rPr lang="en-GB" dirty="0"/>
              <a:t>Hats”</a:t>
            </a:r>
          </a:p>
          <a:p>
            <a:pPr marL="892175" lvl="1" indent="-358775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/>
            </a:pPr>
            <a:r>
              <a:rPr lang="en-GB" sz="2300" dirty="0"/>
              <a:t>When </a:t>
            </a:r>
            <a:r>
              <a:rPr lang="en-GB" sz="2300" dirty="0" smtClean="0"/>
              <a:t>are you wearing </a:t>
            </a:r>
            <a:r>
              <a:rPr lang="en-GB" sz="2300" dirty="0"/>
              <a:t>your </a:t>
            </a:r>
            <a:r>
              <a:rPr lang="en-GB" sz="2300" dirty="0" smtClean="0"/>
              <a:t>Director ‘hat’?</a:t>
            </a:r>
          </a:p>
          <a:p>
            <a:pPr marL="892175" lvl="1" indent="-358775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/>
            </a:pPr>
            <a:r>
              <a:rPr lang="en-GB" sz="2300" dirty="0" smtClean="0"/>
              <a:t>Protocols for clearing speeches, articles etc.</a:t>
            </a:r>
            <a:endParaRPr lang="en-GB" sz="2300" dirty="0"/>
          </a:p>
        </p:txBody>
      </p:sp>
      <p:pic>
        <p:nvPicPr>
          <p:cNvPr id="4" name="Picture 3" descr="logo motif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52" y="6132240"/>
            <a:ext cx="537120" cy="5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302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913"/>
            <a:ext cx="7317432" cy="1007839"/>
          </a:xfrm>
        </p:spPr>
        <p:txBody>
          <a:bodyPr/>
          <a:lstStyle/>
          <a:p>
            <a:pPr>
              <a:defRPr/>
            </a:pPr>
            <a:r>
              <a:rPr lang="en-GB" b="1" dirty="0" smtClean="0"/>
              <a:t>Case study 3</a:t>
            </a:r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484784"/>
            <a:ext cx="9036496" cy="532859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 indent="-533400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GB" sz="2600" dirty="0" smtClean="0"/>
              <a:t>Strategic </a:t>
            </a:r>
            <a:r>
              <a:rPr lang="en-GB" sz="2600" dirty="0"/>
              <a:t>leadership and performance</a:t>
            </a:r>
            <a:endParaRPr lang="en-GB" sz="1100" dirty="0"/>
          </a:p>
          <a:p>
            <a:pPr marL="892175" lvl="1" indent="-358775">
              <a:lnSpc>
                <a:spcPct val="110000"/>
              </a:lnSpc>
              <a:spcBef>
                <a:spcPts val="1200"/>
              </a:spcBef>
              <a:defRPr/>
            </a:pPr>
            <a:r>
              <a:rPr lang="en-GB" sz="2300" dirty="0" smtClean="0"/>
              <a:t>Meaningful engagement in the corporate planning process</a:t>
            </a:r>
          </a:p>
          <a:p>
            <a:pPr marL="892175" lvl="1" indent="-358775">
              <a:lnSpc>
                <a:spcPct val="110000"/>
              </a:lnSpc>
              <a:spcBef>
                <a:spcPts val="1200"/>
              </a:spcBef>
              <a:defRPr/>
            </a:pPr>
            <a:r>
              <a:rPr lang="en-GB" sz="2300" dirty="0" smtClean="0"/>
              <a:t>Plans should reflect Board’s’ key </a:t>
            </a:r>
            <a:r>
              <a:rPr lang="en-GB" sz="2300" dirty="0"/>
              <a:t>priorities and </a:t>
            </a:r>
            <a:r>
              <a:rPr lang="en-GB" sz="2300" dirty="0" smtClean="0"/>
              <a:t>be affordable</a:t>
            </a:r>
            <a:endParaRPr lang="en-GB" sz="2300" dirty="0"/>
          </a:p>
          <a:p>
            <a:pPr lvl="1" indent="0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None/>
              <a:defRPr/>
            </a:pPr>
            <a:endParaRPr lang="en-GB" sz="1400" dirty="0" smtClean="0"/>
          </a:p>
          <a:p>
            <a:pPr lvl="1" indent="-5334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GB" sz="2600" dirty="0" smtClean="0"/>
              <a:t>Duty of </a:t>
            </a:r>
            <a:r>
              <a:rPr lang="en-GB" sz="2600" dirty="0"/>
              <a:t>care and diligence – financial </a:t>
            </a:r>
            <a:r>
              <a:rPr lang="en-GB" sz="2600" dirty="0" smtClean="0"/>
              <a:t>responsibilities</a:t>
            </a:r>
            <a:endParaRPr lang="en-GB" sz="2600" dirty="0"/>
          </a:p>
          <a:p>
            <a:pPr lvl="2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300" dirty="0" smtClean="0"/>
              <a:t>Reserves/business case to support investment</a:t>
            </a:r>
          </a:p>
          <a:p>
            <a:pPr marL="358775" lvl="2" indent="0">
              <a:lnSpc>
                <a:spcPct val="110000"/>
              </a:lnSpc>
              <a:spcBef>
                <a:spcPts val="1200"/>
              </a:spcBef>
              <a:buNone/>
              <a:defRPr/>
            </a:pPr>
            <a:endParaRPr lang="en-GB" sz="1400" dirty="0"/>
          </a:p>
          <a:p>
            <a:pPr lvl="1" indent="-533400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GB" sz="2600" dirty="0" smtClean="0"/>
              <a:t>Do </a:t>
            </a:r>
            <a:r>
              <a:rPr lang="en-GB" sz="2600" dirty="0"/>
              <a:t>not </a:t>
            </a:r>
            <a:r>
              <a:rPr lang="en-GB" sz="2600" dirty="0" smtClean="0"/>
              <a:t>get distracted by the detail (high level focus)</a:t>
            </a:r>
          </a:p>
          <a:p>
            <a:pPr lvl="1" indent="-533400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GB" sz="1400" dirty="0" smtClean="0"/>
          </a:p>
          <a:p>
            <a:pPr lvl="1" indent="-533400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GB" sz="2600" dirty="0" smtClean="0"/>
              <a:t>Duty to try and rectify failings and weaknesses</a:t>
            </a:r>
            <a:endParaRPr lang="en-GB" sz="2600" dirty="0"/>
          </a:p>
        </p:txBody>
      </p:sp>
      <p:pic>
        <p:nvPicPr>
          <p:cNvPr id="4" name="Picture 3" descr="logo motif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52" y="6132240"/>
            <a:ext cx="537120" cy="5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748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8913"/>
            <a:ext cx="7469138" cy="935832"/>
          </a:xfrm>
        </p:spPr>
        <p:txBody>
          <a:bodyPr/>
          <a:lstStyle/>
          <a:p>
            <a:pPr eaLnBrk="1" hangingPunct="1"/>
            <a:r>
              <a:rPr lang="en-GB" altLang="en-US" b="1" dirty="0" smtClean="0"/>
              <a:t>Case study 4</a:t>
            </a:r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3" y="1412776"/>
            <a:ext cx="8208913" cy="5445224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110000"/>
              </a:lnSpc>
              <a:defRPr/>
            </a:pPr>
            <a:r>
              <a:rPr lang="en-GB" dirty="0" smtClean="0"/>
              <a:t>Culture of openness</a:t>
            </a:r>
          </a:p>
          <a:p>
            <a:pPr marL="892175" lvl="1" indent="-358775" eaLnBrk="1" hangingPunct="1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lang="en-GB" sz="2300" dirty="0" smtClean="0"/>
              <a:t>Sharing issues and problems at an early stage</a:t>
            </a:r>
          </a:p>
          <a:p>
            <a:pPr marL="892175" lvl="1" indent="-358775" eaLnBrk="1" hangingPunct="1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lang="en-GB" sz="2300" dirty="0" smtClean="0"/>
              <a:t>Avoid having a blame culture</a:t>
            </a:r>
          </a:p>
          <a:p>
            <a:pPr marL="0" indent="0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GB" sz="1000" dirty="0" smtClean="0">
              <a:solidFill>
                <a:srgbClr val="FF0000"/>
              </a:solidFill>
            </a:endParaRPr>
          </a:p>
          <a:p>
            <a:pPr marL="533400" indent="-533400" eaLnBrk="1" hangingPunct="1">
              <a:lnSpc>
                <a:spcPct val="110000"/>
              </a:lnSpc>
              <a:defRPr/>
            </a:pPr>
            <a:r>
              <a:rPr lang="en-GB" dirty="0" smtClean="0"/>
              <a:t>How does a Board know?</a:t>
            </a:r>
          </a:p>
          <a:p>
            <a:pPr marL="892175" lvl="1" indent="-358775" eaLnBrk="1" hangingPunct="1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lang="en-GB" sz="2300" dirty="0" smtClean="0"/>
              <a:t>Board has to have a range of internal and external sources of assurance</a:t>
            </a:r>
          </a:p>
          <a:p>
            <a:pPr marL="892175" lvl="1" indent="-358775" eaLnBrk="1" hangingPunct="1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lang="en-GB" sz="2300" dirty="0" smtClean="0"/>
              <a:t>The need for hard evidence/independent assurance</a:t>
            </a:r>
          </a:p>
          <a:p>
            <a:pPr marL="892175" lvl="1" indent="-358775" eaLnBrk="1" hangingPunct="1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lang="en-GB" sz="2300" dirty="0" smtClean="0"/>
              <a:t>Confidence vs challenge</a:t>
            </a:r>
          </a:p>
          <a:p>
            <a:pPr lvl="1" indent="0" eaLnBrk="1" hangingPunct="1">
              <a:lnSpc>
                <a:spcPct val="110000"/>
              </a:lnSpc>
              <a:spcBef>
                <a:spcPts val="1200"/>
              </a:spcBef>
              <a:buNone/>
              <a:defRPr/>
            </a:pPr>
            <a:endParaRPr lang="en-GB" sz="1000" dirty="0" smtClean="0"/>
          </a:p>
          <a:p>
            <a:pPr marL="533400" indent="-533400">
              <a:lnSpc>
                <a:spcPct val="110000"/>
              </a:lnSpc>
              <a:defRPr/>
            </a:pPr>
            <a:r>
              <a:rPr lang="en-GB" dirty="0" smtClean="0"/>
              <a:t>No </a:t>
            </a:r>
            <a:r>
              <a:rPr lang="en-GB" dirty="0"/>
              <a:t>time to pilot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70660" name="Picture 3" descr="logo motif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905" y="6204793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1090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913"/>
            <a:ext cx="7685384" cy="863823"/>
          </a:xfrm>
        </p:spPr>
        <p:txBody>
          <a:bodyPr/>
          <a:lstStyle/>
          <a:p>
            <a:pPr>
              <a:defRPr/>
            </a:pPr>
            <a:r>
              <a:rPr lang="en-GB" b="1" dirty="0" smtClean="0"/>
              <a:t>Case study 5</a:t>
            </a:r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484784"/>
            <a:ext cx="8856984" cy="53732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>
              <a:lnSpc>
                <a:spcPct val="110000"/>
              </a:lnSpc>
              <a:defRPr/>
            </a:pPr>
            <a:r>
              <a:rPr lang="en-GB" dirty="0" smtClean="0"/>
              <a:t>Directors and health and safety – dangerous ground</a:t>
            </a:r>
          </a:p>
          <a:p>
            <a:pPr marL="892175" indent="-358775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GB" sz="2300" dirty="0" smtClean="0"/>
              <a:t>General duty </a:t>
            </a:r>
            <a:r>
              <a:rPr lang="en-GB" sz="2300" dirty="0"/>
              <a:t>to ensure compliance with the </a:t>
            </a:r>
            <a:r>
              <a:rPr lang="en-GB" sz="2300" dirty="0" smtClean="0"/>
              <a:t>law</a:t>
            </a:r>
          </a:p>
          <a:p>
            <a:pPr marL="892175" indent="-358775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GB" sz="2300" dirty="0" smtClean="0"/>
              <a:t>Delegation but not abdication – follow-up to ensure that the matters have been resolved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en-GB" sz="1400" dirty="0" smtClean="0"/>
          </a:p>
          <a:p>
            <a:pPr marL="533400" indent="-533400">
              <a:lnSpc>
                <a:spcPct val="110000"/>
              </a:lnSpc>
              <a:defRPr/>
            </a:pPr>
            <a:r>
              <a:rPr lang="en-GB" dirty="0" smtClean="0"/>
              <a:t>Full range of policies and procedures are required</a:t>
            </a:r>
          </a:p>
          <a:p>
            <a:pPr marL="892175" lvl="1" indent="-358775">
              <a:lnSpc>
                <a:spcPct val="110000"/>
              </a:lnSpc>
              <a:spcBef>
                <a:spcPts val="1200"/>
              </a:spcBef>
              <a:defRPr/>
            </a:pPr>
            <a:r>
              <a:rPr lang="en-GB" sz="2300" dirty="0" smtClean="0"/>
              <a:t>Reviewed and signed off by the Board periodically</a:t>
            </a:r>
          </a:p>
          <a:p>
            <a:pPr marL="892175" lvl="1" indent="-358775">
              <a:lnSpc>
                <a:spcPct val="110000"/>
              </a:lnSpc>
              <a:spcBef>
                <a:spcPts val="1200"/>
              </a:spcBef>
              <a:defRPr/>
            </a:pPr>
            <a:r>
              <a:rPr lang="en-GB" sz="2300" dirty="0" smtClean="0"/>
              <a:t>Test that they are operating!</a:t>
            </a:r>
          </a:p>
          <a:p>
            <a:pPr lvl="1" indent="0">
              <a:lnSpc>
                <a:spcPct val="110000"/>
              </a:lnSpc>
              <a:spcBef>
                <a:spcPts val="1200"/>
              </a:spcBef>
              <a:buNone/>
              <a:defRPr/>
            </a:pPr>
            <a:endParaRPr lang="en-GB" sz="1400" dirty="0"/>
          </a:p>
          <a:p>
            <a:pPr marL="533400" indent="-533400">
              <a:lnSpc>
                <a:spcPct val="110000"/>
              </a:lnSpc>
              <a:defRPr/>
            </a:pPr>
            <a:r>
              <a:rPr lang="en-GB" sz="2600" dirty="0" smtClean="0"/>
              <a:t>Rule of ‘no surprises’ – both ways</a:t>
            </a:r>
            <a:endParaRPr lang="en-GB" sz="2600" dirty="0"/>
          </a:p>
        </p:txBody>
      </p:sp>
      <p:pic>
        <p:nvPicPr>
          <p:cNvPr id="4" name="Picture 3" descr="logo motif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60" y="6093296"/>
            <a:ext cx="537120" cy="5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651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47056" y="188913"/>
            <a:ext cx="7469360" cy="863823"/>
          </a:xfrm>
        </p:spPr>
        <p:txBody>
          <a:bodyPr/>
          <a:lstStyle/>
          <a:p>
            <a:pPr>
              <a:defRPr/>
            </a:pPr>
            <a:r>
              <a:rPr lang="en-GB" b="1" dirty="0" smtClean="0"/>
              <a:t>Case study 6 </a:t>
            </a:r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340768"/>
            <a:ext cx="8568952" cy="55172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>
              <a:lnSpc>
                <a:spcPct val="110000"/>
              </a:lnSpc>
              <a:defRPr/>
            </a:pPr>
            <a:r>
              <a:rPr lang="en-GB" dirty="0"/>
              <a:t>Confidentiality</a:t>
            </a:r>
          </a:p>
          <a:p>
            <a:pPr marL="892175" lvl="1" indent="-358775">
              <a:lnSpc>
                <a:spcPct val="110000"/>
              </a:lnSpc>
              <a:spcBef>
                <a:spcPts val="1200"/>
              </a:spcBef>
              <a:defRPr/>
            </a:pPr>
            <a:r>
              <a:rPr lang="en-GB" sz="2300" dirty="0" smtClean="0"/>
              <a:t>Do </a:t>
            </a:r>
            <a:r>
              <a:rPr lang="en-GB" sz="2300" dirty="0"/>
              <a:t>not leak information that is confidential or obtained through privileged </a:t>
            </a:r>
            <a:r>
              <a:rPr lang="en-GB" sz="2300" dirty="0" smtClean="0"/>
              <a:t>access</a:t>
            </a:r>
          </a:p>
          <a:p>
            <a:pPr marL="892175" lvl="1" indent="-358775">
              <a:lnSpc>
                <a:spcPct val="110000"/>
              </a:lnSpc>
              <a:spcBef>
                <a:spcPts val="1200"/>
              </a:spcBef>
              <a:defRPr/>
            </a:pPr>
            <a:r>
              <a:rPr lang="en-GB" sz="2300" dirty="0" smtClean="0"/>
              <a:t>“You can be held liable </a:t>
            </a:r>
            <a:r>
              <a:rPr lang="en-GB" sz="2300" dirty="0"/>
              <a:t>for breach of confidence under Common Law or </a:t>
            </a:r>
            <a:r>
              <a:rPr lang="en-GB" sz="2300" dirty="0" smtClean="0"/>
              <a:t>the criminal </a:t>
            </a:r>
            <a:r>
              <a:rPr lang="en-GB" sz="2300" dirty="0"/>
              <a:t>offence of insider trading if you misuse information gained through your </a:t>
            </a:r>
            <a:r>
              <a:rPr lang="en-GB" sz="2300" dirty="0" smtClean="0"/>
              <a:t>position”</a:t>
            </a:r>
          </a:p>
          <a:p>
            <a:pPr lvl="1" indent="0">
              <a:lnSpc>
                <a:spcPct val="110000"/>
              </a:lnSpc>
              <a:spcBef>
                <a:spcPts val="1200"/>
              </a:spcBef>
              <a:buNone/>
              <a:defRPr/>
            </a:pPr>
            <a:endParaRPr lang="en-GB" sz="1000" dirty="0"/>
          </a:p>
          <a:p>
            <a:pPr marL="533400" indent="-533400">
              <a:lnSpc>
                <a:spcPct val="110000"/>
              </a:lnSpc>
              <a:tabLst>
                <a:tab pos="892175" algn="l"/>
              </a:tabLst>
              <a:defRPr/>
            </a:pPr>
            <a:r>
              <a:rPr lang="en-GB" dirty="0" smtClean="0"/>
              <a:t>Directors have </a:t>
            </a:r>
            <a:r>
              <a:rPr lang="en-GB" dirty="0"/>
              <a:t>an ambassadorial role but must not commit </a:t>
            </a:r>
            <a:r>
              <a:rPr lang="en-GB" dirty="0" smtClean="0"/>
              <a:t>the organisation to </a:t>
            </a:r>
            <a:r>
              <a:rPr lang="en-GB" dirty="0"/>
              <a:t>expenditure or </a:t>
            </a:r>
            <a:r>
              <a:rPr lang="en-GB" dirty="0" smtClean="0"/>
              <a:t>to a </a:t>
            </a:r>
            <a:r>
              <a:rPr lang="en-GB" dirty="0"/>
              <a:t>course of action or undermine the Chief </a:t>
            </a:r>
            <a:r>
              <a:rPr lang="en-GB" dirty="0" smtClean="0"/>
              <a:t>Executive</a:t>
            </a:r>
          </a:p>
          <a:p>
            <a:pPr marL="533400" indent="-533400">
              <a:lnSpc>
                <a:spcPct val="110000"/>
              </a:lnSpc>
              <a:tabLst>
                <a:tab pos="892175" algn="l"/>
              </a:tabLst>
              <a:defRPr/>
            </a:pPr>
            <a:endParaRPr lang="en-GB" sz="1000" dirty="0"/>
          </a:p>
          <a:p>
            <a:pPr lvl="1" indent="-533400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Ø"/>
              <a:tabLst>
                <a:tab pos="892175" algn="l"/>
              </a:tabLst>
              <a:defRPr/>
            </a:pPr>
            <a:r>
              <a:rPr lang="en-GB" sz="2600" dirty="0"/>
              <a:t>Culture of the </a:t>
            </a:r>
            <a:r>
              <a:rPr lang="en-GB" sz="2600" dirty="0" smtClean="0"/>
              <a:t>Board </a:t>
            </a:r>
            <a:r>
              <a:rPr lang="en-GB" sz="2600" dirty="0"/>
              <a:t>- </a:t>
            </a:r>
            <a:r>
              <a:rPr lang="en-GB" sz="2600" dirty="0" smtClean="0"/>
              <a:t>“heads </a:t>
            </a:r>
            <a:r>
              <a:rPr lang="en-GB" sz="2600" dirty="0"/>
              <a:t>will roll</a:t>
            </a:r>
            <a:r>
              <a:rPr lang="en-GB" sz="2600" dirty="0" smtClean="0"/>
              <a:t>”</a:t>
            </a:r>
            <a:endParaRPr lang="en-GB" sz="2600" dirty="0"/>
          </a:p>
        </p:txBody>
      </p:sp>
      <p:pic>
        <p:nvPicPr>
          <p:cNvPr id="4" name="Picture 3" descr="logo motif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93296"/>
            <a:ext cx="537120" cy="5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224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350"/>
            <a:ext cx="7488188" cy="792386"/>
          </a:xfrm>
        </p:spPr>
        <p:txBody>
          <a:bodyPr/>
          <a:lstStyle/>
          <a:p>
            <a:pPr>
              <a:defRPr/>
            </a:pPr>
            <a:r>
              <a:rPr lang="en-GB" b="1" dirty="0" smtClean="0"/>
              <a:t>Case study 7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340768"/>
            <a:ext cx="8640959" cy="55172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110000"/>
              </a:lnSpc>
              <a:defRPr/>
            </a:pP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Directors have to stand up and be counted (Harry)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en-GB" sz="1000" dirty="0"/>
          </a:p>
          <a:p>
            <a:pPr marL="533400" indent="-533400">
              <a:lnSpc>
                <a:spcPct val="110000"/>
              </a:lnSpc>
              <a:defRPr/>
            </a:pP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Chair and Directors</a:t>
            </a:r>
          </a:p>
          <a:p>
            <a:pPr marL="892175" lvl="1" indent="-358775">
              <a:lnSpc>
                <a:spcPct val="110000"/>
              </a:lnSpc>
              <a:spcBef>
                <a:spcPts val="1200"/>
              </a:spcBef>
              <a:defRPr/>
            </a:pPr>
            <a:r>
              <a:rPr lang="en-GB" sz="2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dominate or allow any Director to dominate (inclusive</a:t>
            </a:r>
            <a:r>
              <a:rPr lang="en-GB" sz="2300" dirty="0"/>
              <a:t>) </a:t>
            </a:r>
            <a:endParaRPr lang="en-GB" sz="2300" dirty="0" smtClean="0"/>
          </a:p>
          <a:p>
            <a:pPr marL="892175" lvl="1" indent="-358775">
              <a:lnSpc>
                <a:spcPct val="110000"/>
              </a:lnSpc>
              <a:spcBef>
                <a:spcPts val="1200"/>
              </a:spcBef>
              <a:defRPr/>
            </a:pPr>
            <a:r>
              <a:rPr lang="en-GB" sz="2300" dirty="0" smtClean="0"/>
              <a:t>Ensures </a:t>
            </a:r>
            <a:r>
              <a:rPr lang="en-GB" sz="2300" dirty="0"/>
              <a:t>that </a:t>
            </a:r>
            <a:r>
              <a:rPr lang="en-GB" sz="2300" dirty="0" smtClean="0"/>
              <a:t>Board and Executive </a:t>
            </a:r>
            <a:r>
              <a:rPr lang="en-GB" sz="2300" dirty="0"/>
              <a:t>work well as a </a:t>
            </a:r>
            <a:r>
              <a:rPr lang="en-GB" sz="2300" dirty="0" smtClean="0"/>
              <a:t>team</a:t>
            </a:r>
            <a:endParaRPr lang="en-GB" sz="23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33400" indent="-533400">
              <a:lnSpc>
                <a:spcPct val="110000"/>
              </a:lnSpc>
              <a:buFont typeface="Monotype Sorts" pitchFamily="2" charset="2"/>
              <a:buNone/>
              <a:defRPr/>
            </a:pPr>
            <a:endParaRPr lang="en-GB" sz="1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33400" indent="-533400">
              <a:lnSpc>
                <a:spcPct val="110000"/>
              </a:lnSpc>
              <a:defRPr/>
            </a:pP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Chair and Chief Executive</a:t>
            </a:r>
          </a:p>
          <a:p>
            <a:pPr marL="892175" lvl="1" indent="-358775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/>
            </a:pPr>
            <a:r>
              <a:rPr lang="en-GB" sz="2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Close enough to get business conducted efficiently but..</a:t>
            </a:r>
          </a:p>
          <a:p>
            <a:pPr lvl="1" indent="0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None/>
              <a:defRPr/>
            </a:pPr>
            <a:endParaRPr lang="en-GB" sz="1000" dirty="0"/>
          </a:p>
          <a:p>
            <a:pPr marL="533400" indent="-533400">
              <a:lnSpc>
                <a:spcPct val="110000"/>
              </a:lnSpc>
              <a:defRPr/>
            </a:pPr>
            <a:r>
              <a:rPr lang="en-GB" dirty="0"/>
              <a:t>Duty to act within powers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en-GB" sz="1000" dirty="0"/>
          </a:p>
          <a:p>
            <a:pPr marL="533400" indent="-533400">
              <a:lnSpc>
                <a:spcPct val="110000"/>
              </a:lnSpc>
              <a:defRPr/>
            </a:pPr>
            <a:r>
              <a:rPr lang="en-GB" dirty="0" smtClean="0"/>
              <a:t>Manage relationships with funders etc. proactively</a:t>
            </a:r>
            <a:endParaRPr lang="en-GB" dirty="0"/>
          </a:p>
        </p:txBody>
      </p:sp>
      <p:pic>
        <p:nvPicPr>
          <p:cNvPr id="4" name="Picture 3" descr="logo motif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376" y="6093296"/>
            <a:ext cx="537120" cy="5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5199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913"/>
            <a:ext cx="7245424" cy="1007839"/>
          </a:xfrm>
        </p:spPr>
        <p:txBody>
          <a:bodyPr/>
          <a:lstStyle/>
          <a:p>
            <a:pPr>
              <a:defRPr/>
            </a:pPr>
            <a:r>
              <a:rPr lang="en-GB" b="1" dirty="0" smtClean="0"/>
              <a:t>Case study 8 (1) to (3)</a:t>
            </a:r>
          </a:p>
        </p:txBody>
      </p:sp>
      <p:sp>
        <p:nvSpPr>
          <p:cNvPr id="778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84784"/>
            <a:ext cx="8785100" cy="53732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>
              <a:lnSpc>
                <a:spcPct val="110000"/>
              </a:lnSpc>
              <a:tabLst>
                <a:tab pos="533400" algn="l"/>
              </a:tabLst>
              <a:defRPr/>
            </a:pPr>
            <a:r>
              <a:rPr lang="en-GB" dirty="0" smtClean="0"/>
              <a:t>Chief Executive should </a:t>
            </a:r>
            <a:r>
              <a:rPr lang="en-GB" dirty="0"/>
              <a:t>keep the </a:t>
            </a:r>
            <a:r>
              <a:rPr lang="en-GB" dirty="0" smtClean="0"/>
              <a:t>Chair/Board </a:t>
            </a:r>
            <a:r>
              <a:rPr lang="en-GB" dirty="0"/>
              <a:t>informed of important matters (reputation)</a:t>
            </a:r>
          </a:p>
          <a:p>
            <a:pPr marL="533400" indent="-533400">
              <a:lnSpc>
                <a:spcPct val="110000"/>
              </a:lnSpc>
              <a:buFont typeface="Monotype Sorts" pitchFamily="2" charset="2"/>
              <a:buNone/>
              <a:defRPr/>
            </a:pPr>
            <a:endParaRPr lang="en-GB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33400" indent="-533400">
              <a:lnSpc>
                <a:spcPct val="110000"/>
              </a:lnSpc>
              <a:defRPr/>
            </a:pPr>
            <a:r>
              <a:rPr lang="en-GB" dirty="0" smtClean="0"/>
              <a:t>Directors should not interfere in day-to-day running of the business or instruct the Chief Executive or staff</a:t>
            </a:r>
          </a:p>
          <a:p>
            <a:pPr marL="892175" lvl="1" indent="-358775">
              <a:lnSpc>
                <a:spcPct val="110000"/>
              </a:lnSpc>
              <a:spcBef>
                <a:spcPts val="1200"/>
              </a:spcBef>
              <a:defRPr/>
            </a:pPr>
            <a:r>
              <a:rPr lang="en-GB" sz="2300" dirty="0" smtClean="0"/>
              <a:t>‘Going </a:t>
            </a:r>
            <a:r>
              <a:rPr lang="en-GB" sz="2300" dirty="0"/>
              <a:t>into the engine room without touching the controls’ </a:t>
            </a:r>
            <a:endParaRPr lang="en-GB" sz="2300" dirty="0" smtClean="0"/>
          </a:p>
          <a:p>
            <a:pPr marL="892175" lvl="1" indent="-358775">
              <a:lnSpc>
                <a:spcPct val="110000"/>
              </a:lnSpc>
              <a:spcBef>
                <a:spcPts val="1200"/>
              </a:spcBef>
              <a:defRPr/>
            </a:pPr>
            <a:r>
              <a:rPr lang="en-GB" sz="2300" dirty="0" smtClean="0"/>
              <a:t>Protecting the Chief Executive (and staff) from Directors</a:t>
            </a:r>
          </a:p>
          <a:p>
            <a:pPr marL="892175" lvl="1" indent="-358775">
              <a:lnSpc>
                <a:spcPct val="110000"/>
              </a:lnSpc>
              <a:spcBef>
                <a:spcPts val="1200"/>
              </a:spcBef>
              <a:defRPr/>
            </a:pPr>
            <a:r>
              <a:rPr lang="en-GB" sz="2300" dirty="0" smtClean="0"/>
              <a:t>Follow appropriate channels – complaints policy etc.</a:t>
            </a:r>
          </a:p>
          <a:p>
            <a:pPr marL="0" lvl="1" indent="0">
              <a:lnSpc>
                <a:spcPct val="110000"/>
              </a:lnSpc>
              <a:spcBef>
                <a:spcPts val="1200"/>
              </a:spcBef>
              <a:buNone/>
              <a:defRPr/>
            </a:pPr>
            <a:endParaRPr lang="en-GB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indent="-5334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GB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Don’t take sides!</a:t>
            </a:r>
          </a:p>
        </p:txBody>
      </p:sp>
      <p:pic>
        <p:nvPicPr>
          <p:cNvPr id="4" name="Picture 3" descr="logo motif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60" y="6237312"/>
            <a:ext cx="537120" cy="5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572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8913"/>
            <a:ext cx="7469138" cy="935832"/>
          </a:xfrm>
        </p:spPr>
        <p:txBody>
          <a:bodyPr/>
          <a:lstStyle/>
          <a:p>
            <a:pPr eaLnBrk="1" hangingPunct="1"/>
            <a:r>
              <a:rPr lang="en-GB" altLang="en-US" b="1" dirty="0" smtClean="0"/>
              <a:t>Case study 8 (4)</a:t>
            </a:r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3" y="1484784"/>
            <a:ext cx="8424937" cy="5373216"/>
          </a:xfrm>
        </p:spPr>
        <p:txBody>
          <a:bodyPr>
            <a:normAutofit/>
          </a:bodyPr>
          <a:lstStyle/>
          <a:p>
            <a:pPr marL="533400" indent="-533400" eaLnBrk="1" hangingPunct="1">
              <a:defRPr/>
            </a:pPr>
            <a:r>
              <a:rPr lang="en-GB" dirty="0" smtClean="0"/>
              <a:t>Duty of care, skill and diligence</a:t>
            </a:r>
          </a:p>
          <a:p>
            <a:pPr marL="892175" lvl="1" indent="-358775" eaLnBrk="1" hangingPunct="1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GB" sz="2300" dirty="0" smtClean="0"/>
              <a:t>Onus on Directors re: company’s financial health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GB" sz="1400" dirty="0" smtClean="0">
              <a:solidFill>
                <a:srgbClr val="FF0000"/>
              </a:solidFill>
            </a:endParaRPr>
          </a:p>
          <a:p>
            <a:pPr marL="533400" indent="-533400" eaLnBrk="1" hangingPunct="1">
              <a:defRPr/>
            </a:pPr>
            <a:r>
              <a:rPr lang="en-GB" dirty="0" smtClean="0"/>
              <a:t>Financial information at every meeting</a:t>
            </a:r>
          </a:p>
          <a:p>
            <a:pPr marL="892175" lvl="1" indent="-358775">
              <a:spcBef>
                <a:spcPts val="1200"/>
              </a:spcBef>
              <a:defRPr/>
            </a:pPr>
            <a:r>
              <a:rPr lang="en-GB" sz="2300" dirty="0" smtClean="0"/>
              <a:t>Comprehensive yet understandable and jargon-free</a:t>
            </a:r>
          </a:p>
          <a:p>
            <a:pPr marL="892175" lvl="1" indent="-358775">
              <a:spcBef>
                <a:spcPts val="1200"/>
              </a:spcBef>
              <a:defRPr/>
            </a:pPr>
            <a:r>
              <a:rPr lang="en-GB" sz="2300" dirty="0" smtClean="0"/>
              <a:t>Different levels depending on expertise of the Director</a:t>
            </a:r>
          </a:p>
          <a:p>
            <a:pPr lvl="1" indent="0" eaLnBrk="1" hangingPunct="1">
              <a:spcBef>
                <a:spcPts val="1200"/>
              </a:spcBef>
              <a:buNone/>
              <a:defRPr/>
            </a:pPr>
            <a:endParaRPr lang="en-GB" sz="1400" dirty="0" smtClean="0"/>
          </a:p>
          <a:p>
            <a:pPr marL="533400" indent="-533400">
              <a:defRPr/>
            </a:pPr>
            <a:r>
              <a:rPr lang="en-GB" dirty="0" smtClean="0"/>
              <a:t>Sources of assurance</a:t>
            </a:r>
          </a:p>
          <a:p>
            <a:pPr marL="892175" lvl="1" indent="-358775">
              <a:spcBef>
                <a:spcPts val="1200"/>
              </a:spcBef>
              <a:defRPr/>
            </a:pPr>
            <a:r>
              <a:rPr lang="en-GB" sz="2300" dirty="0" smtClean="0"/>
              <a:t>Expertise at Board, Committee and staff level</a:t>
            </a:r>
          </a:p>
          <a:p>
            <a:pPr marL="892175" lvl="1" indent="-358775">
              <a:spcBef>
                <a:spcPts val="1200"/>
              </a:spcBef>
              <a:defRPr/>
            </a:pPr>
            <a:r>
              <a:rPr lang="en-GB" sz="2300" dirty="0" smtClean="0"/>
              <a:t>External advice when necessary</a:t>
            </a:r>
          </a:p>
          <a:p>
            <a:pPr marL="892175" lvl="1" indent="-358775">
              <a:spcBef>
                <a:spcPts val="1200"/>
              </a:spcBef>
              <a:defRPr/>
            </a:pPr>
            <a:r>
              <a:rPr lang="en-GB" sz="2300" dirty="0" smtClean="0"/>
              <a:t>Chief Executive’s assurance is worthless</a:t>
            </a:r>
            <a:endParaRPr lang="en-GB" sz="2300" dirty="0"/>
          </a:p>
        </p:txBody>
      </p:sp>
      <p:pic>
        <p:nvPicPr>
          <p:cNvPr id="70660" name="Picture 3" descr="logo motif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905" y="6204793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7726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46322844</TotalTime>
  <Pages>48</Pages>
  <Words>560</Words>
  <Application>Microsoft Office PowerPoint</Application>
  <PresentationFormat>On-screen Show (4:3)</PresentationFormat>
  <Paragraphs>97</Paragraphs>
  <Slides>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Mylar</vt:lpstr>
      <vt:lpstr>1_Mylar</vt:lpstr>
      <vt:lpstr>2_Mylar</vt:lpstr>
      <vt:lpstr>Document</vt:lpstr>
      <vt:lpstr>Case study 1</vt:lpstr>
      <vt:lpstr>Case study 2</vt:lpstr>
      <vt:lpstr>Case study 3</vt:lpstr>
      <vt:lpstr>Case study 4</vt:lpstr>
      <vt:lpstr>Case study 5</vt:lpstr>
      <vt:lpstr>Case study 6 </vt:lpstr>
      <vt:lpstr>Case study 7</vt:lpstr>
      <vt:lpstr>Case study 8 (1) to (3)</vt:lpstr>
      <vt:lpstr>Case study 8 (4)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"On Board"</dc:title>
  <dc:subject>Training Course for Board Members</dc:subject>
  <dc:creator>David Nicholl</dc:creator>
  <cp:keywords>Board Members</cp:keywords>
  <cp:lastModifiedBy>David</cp:lastModifiedBy>
  <cp:revision>734</cp:revision>
  <cp:lastPrinted>2014-09-17T13:16:45Z</cp:lastPrinted>
  <dcterms:created xsi:type="dcterms:W3CDTF">1998-08-25T10:06:46Z</dcterms:created>
  <dcterms:modified xsi:type="dcterms:W3CDTF">2017-08-21T15:05:14Z</dcterms:modified>
</cp:coreProperties>
</file>