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9" r:id="rId1"/>
    <p:sldMasterId id="2147483804" r:id="rId2"/>
    <p:sldMasterId id="2147483816" r:id="rId3"/>
  </p:sldMasterIdLst>
  <p:notesMasterIdLst>
    <p:notesMasterId r:id="rId76"/>
  </p:notesMasterIdLst>
  <p:handoutMasterIdLst>
    <p:handoutMasterId r:id="rId77"/>
  </p:handoutMasterIdLst>
  <p:sldIdLst>
    <p:sldId id="647" r:id="rId4"/>
    <p:sldId id="1097" r:id="rId5"/>
    <p:sldId id="1061" r:id="rId6"/>
    <p:sldId id="1107" r:id="rId7"/>
    <p:sldId id="1247" r:id="rId8"/>
    <p:sldId id="1248" r:id="rId9"/>
    <p:sldId id="1245" r:id="rId10"/>
    <p:sldId id="1246" r:id="rId11"/>
    <p:sldId id="712" r:id="rId12"/>
    <p:sldId id="1215" r:id="rId13"/>
    <p:sldId id="1293" r:id="rId14"/>
    <p:sldId id="1254" r:id="rId15"/>
    <p:sldId id="1255" r:id="rId16"/>
    <p:sldId id="1263" r:id="rId17"/>
    <p:sldId id="1256" r:id="rId18"/>
    <p:sldId id="1257" r:id="rId19"/>
    <p:sldId id="1294" r:id="rId20"/>
    <p:sldId id="780" r:id="rId21"/>
    <p:sldId id="776" r:id="rId22"/>
    <p:sldId id="1163" r:id="rId23"/>
    <p:sldId id="1264" r:id="rId24"/>
    <p:sldId id="1258" r:id="rId25"/>
    <p:sldId id="1083" r:id="rId26"/>
    <p:sldId id="1072" r:id="rId27"/>
    <p:sldId id="1073" r:id="rId28"/>
    <p:sldId id="1153" r:id="rId29"/>
    <p:sldId id="1154" r:id="rId30"/>
    <p:sldId id="1265" r:id="rId31"/>
    <p:sldId id="1266" r:id="rId32"/>
    <p:sldId id="1267" r:id="rId33"/>
    <p:sldId id="1268" r:id="rId34"/>
    <p:sldId id="1088" r:id="rId35"/>
    <p:sldId id="1118" r:id="rId36"/>
    <p:sldId id="1119" r:id="rId37"/>
    <p:sldId id="1274" r:id="rId38"/>
    <p:sldId id="1121" r:id="rId39"/>
    <p:sldId id="1276" r:id="rId40"/>
    <p:sldId id="1174" r:id="rId41"/>
    <p:sldId id="1277" r:id="rId42"/>
    <p:sldId id="1278" r:id="rId43"/>
    <p:sldId id="1279" r:id="rId44"/>
    <p:sldId id="1280" r:id="rId45"/>
    <p:sldId id="1281" r:id="rId46"/>
    <p:sldId id="1282" r:id="rId47"/>
    <p:sldId id="1283" r:id="rId48"/>
    <p:sldId id="1284" r:id="rId49"/>
    <p:sldId id="1285" r:id="rId50"/>
    <p:sldId id="1286" r:id="rId51"/>
    <p:sldId id="1287" r:id="rId52"/>
    <p:sldId id="1192" r:id="rId53"/>
    <p:sldId id="1193" r:id="rId54"/>
    <p:sldId id="1194" r:id="rId55"/>
    <p:sldId id="1195" r:id="rId56"/>
    <p:sldId id="1196" r:id="rId57"/>
    <p:sldId id="1197" r:id="rId58"/>
    <p:sldId id="1198" r:id="rId59"/>
    <p:sldId id="1199" r:id="rId60"/>
    <p:sldId id="1200" r:id="rId61"/>
    <p:sldId id="1201" r:id="rId62"/>
    <p:sldId id="1288" r:id="rId63"/>
    <p:sldId id="1289" r:id="rId64"/>
    <p:sldId id="1204" r:id="rId65"/>
    <p:sldId id="1205" r:id="rId66"/>
    <p:sldId id="1206" r:id="rId67"/>
    <p:sldId id="1207" r:id="rId68"/>
    <p:sldId id="1290" r:id="rId69"/>
    <p:sldId id="1240" r:id="rId70"/>
    <p:sldId id="1291" r:id="rId71"/>
    <p:sldId id="1292" r:id="rId72"/>
    <p:sldId id="1211" r:id="rId73"/>
    <p:sldId id="1212" r:id="rId74"/>
    <p:sldId id="1213" r:id="rId75"/>
  </p:sldIdLst>
  <p:sldSz cx="9144000" cy="6858000" type="screen4x3"/>
  <p:notesSz cx="6881813" cy="9296400"/>
  <p:kinsoku lang="ja-JP" invalStChars="、。，．・：；？！゛゜ヽヾゝゞ々ー’”）〕］｝〉》」』】°‰′″℃￠％ぁぃぅぇぉっゃゅょゎァィゥェォッャュョヮヵヶ!%),.:;?]}｡｣､･ｧｨｩｪｫｬｭｮｯｰﾞﾟ" invalEndChars="‘“（〔［｛〈《「『【￥＄$([\{｢￡"/>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83" autoAdjust="0"/>
    <p:restoredTop sz="95238" autoAdjust="0"/>
  </p:normalViewPr>
  <p:slideViewPr>
    <p:cSldViewPr>
      <p:cViewPr>
        <p:scale>
          <a:sx n="70" d="100"/>
          <a:sy n="70" d="100"/>
        </p:scale>
        <p:origin x="-960" y="230"/>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8" d="100"/>
          <a:sy n="48" d="100"/>
        </p:scale>
        <p:origin x="-2717" y="-82"/>
      </p:cViewPr>
      <p:guideLst>
        <p:guide orient="horz" pos="2927"/>
        <p:guide pos="216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8474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vmlDrawing" Target="../drawings/vmlDrawing1.vml"/><Relationship Id="rId1" Type="http://schemas.openxmlformats.org/officeDocument/2006/relationships/theme" Target="../theme/theme4.xml"/><Relationship Id="rId4" Type="http://schemas.openxmlformats.org/officeDocument/2006/relationships/image" Target="../media/image2.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idx="2"/>
          </p:nvPr>
        </p:nvSpPr>
        <p:spPr bwMode="auto">
          <a:xfrm>
            <a:off x="1120775" y="698500"/>
            <a:ext cx="4646613" cy="34845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a:spLocks noGrp="1" noChangeArrowheads="1"/>
          </p:cNvSpPr>
          <p:nvPr>
            <p:ph type="body" sz="quarter" idx="3"/>
          </p:nvPr>
        </p:nvSpPr>
        <p:spPr bwMode="auto">
          <a:xfrm>
            <a:off x="917575" y="4421188"/>
            <a:ext cx="5046663" cy="366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75" tIns="44837" rIns="91275" bIns="44837" numCol="1" anchor="t" anchorCtr="0" compatLnSpc="1">
            <a:prstTxWarp prst="textNoShape">
              <a:avLst/>
            </a:prstTxWarp>
          </a:bodyPr>
          <a:lstStyle/>
          <a:p>
            <a:pPr lvl="0"/>
            <a:r>
              <a:rPr lang="en-GB" noProof="0" smtClean="0"/>
              <a:t>Click to edit Master text styles</a:t>
            </a:r>
          </a:p>
          <a:p>
            <a:pPr lvl="0"/>
            <a:r>
              <a:rPr lang="en-GB" noProof="0" smtClean="0"/>
              <a:t>Second level</a:t>
            </a:r>
          </a:p>
          <a:p>
            <a:pPr lvl="0"/>
            <a:r>
              <a:rPr lang="en-GB" noProof="0" smtClean="0"/>
              <a:t>Third level</a:t>
            </a:r>
          </a:p>
          <a:p>
            <a:pPr lvl="0"/>
            <a:r>
              <a:rPr lang="en-GB" noProof="0" smtClean="0"/>
              <a:t>Fourth level</a:t>
            </a:r>
          </a:p>
          <a:p>
            <a:pPr lvl="0"/>
            <a:r>
              <a:rPr lang="en-GB" noProof="0" smtClean="0"/>
              <a:t>Fifth level</a:t>
            </a:r>
          </a:p>
        </p:txBody>
      </p:sp>
      <p:sp>
        <p:nvSpPr>
          <p:cNvPr id="39940" name="Rectangle 4"/>
          <p:cNvSpPr>
            <a:spLocks noChangeArrowheads="1"/>
          </p:cNvSpPr>
          <p:nvPr/>
        </p:nvSpPr>
        <p:spPr bwMode="auto">
          <a:xfrm>
            <a:off x="77788" y="8778875"/>
            <a:ext cx="6726237"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75" tIns="44837" rIns="91275" bIns="44837">
            <a:spAutoFit/>
          </a:bodyPr>
          <a:lstStyle/>
          <a:p>
            <a:pPr algn="ctr" defTabSz="922338"/>
            <a:r>
              <a:rPr lang="en-GB" sz="1200">
                <a:latin typeface="Times" pitchFamily="18" charset="0"/>
              </a:rPr>
              <a:t>CIPFA Education and Training Centre</a:t>
            </a:r>
          </a:p>
        </p:txBody>
      </p:sp>
      <p:graphicFrame>
        <p:nvGraphicFramePr>
          <p:cNvPr id="39941" name="Object 5">
            <a:hlinkClick r:id="" action="ppaction://ole?verb=0"/>
          </p:cNvPr>
          <p:cNvGraphicFramePr>
            <a:graphicFrameLocks/>
          </p:cNvGraphicFramePr>
          <p:nvPr/>
        </p:nvGraphicFramePr>
        <p:xfrm>
          <a:off x="4310063" y="127000"/>
          <a:ext cx="1760537" cy="603250"/>
        </p:xfrm>
        <a:graphic>
          <a:graphicData uri="http://schemas.openxmlformats.org/presentationml/2006/ole">
            <mc:AlternateContent xmlns:mc="http://schemas.openxmlformats.org/markup-compatibility/2006">
              <mc:Choice xmlns:v="urn:schemas-microsoft-com:vml" Requires="v">
                <p:oleObj spid="_x0000_s40239" name="Document" r:id="rId3" imgW="1763601" imgH="642585" progId="Word.Document.8">
                  <p:embed/>
                </p:oleObj>
              </mc:Choice>
              <mc:Fallback>
                <p:oleObj name="Document" r:id="rId3" imgW="1763601" imgH="642585" progId="Word.Document.8">
                  <p:embed/>
                  <p:pic>
                    <p:nvPicPr>
                      <p:cNvPr id="0" name="Object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0063" y="127000"/>
                        <a:ext cx="1760537"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729006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56918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Rot="1" noChangeAspect="1" noChangeArrowheads="1" noTextEdit="1"/>
          </p:cNvSpPr>
          <p:nvPr>
            <p:ph type="sldImg"/>
          </p:nvPr>
        </p:nvSpPr>
        <p:spPr bwMode="auto">
          <a:xfrm>
            <a:off x="1119188" y="698500"/>
            <a:ext cx="4645025" cy="3484563"/>
          </a:xfrm>
          <a:prstGeom prst="rect">
            <a:avLst/>
          </a:prstGeom>
          <a:solidFill>
            <a:srgbClr val="FFFFFF"/>
          </a:solidFill>
          <a:ln>
            <a:solidFill>
              <a:srgbClr val="000000"/>
            </a:solidFill>
            <a:miter lim="800000"/>
            <a:headEnd/>
            <a:tailEnd/>
          </a:ln>
        </p:spPr>
      </p:sp>
      <p:sp>
        <p:nvSpPr>
          <p:cNvPr id="512003" name="Rectangle 3"/>
          <p:cNvSpPr>
            <a:spLocks noGrp="1" noChangeArrowheads="1"/>
          </p:cNvSpPr>
          <p:nvPr>
            <p:ph type="body" idx="1"/>
          </p:nvPr>
        </p:nvSpPr>
        <p:spPr bwMode="auto">
          <a:xfrm>
            <a:off x="917684" y="4416539"/>
            <a:ext cx="5046449" cy="4181886"/>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22363" y="698500"/>
            <a:ext cx="4646612" cy="3484563"/>
          </a:xfrm>
          <a:ln/>
        </p:spPr>
      </p:sp>
      <p:sp>
        <p:nvSpPr>
          <p:cNvPr id="82947" name="Rectangle 3"/>
          <p:cNvSpPr>
            <a:spLocks noGrp="1" noChangeArrowheads="1"/>
          </p:cNvSpPr>
          <p:nvPr>
            <p:ph type="body" idx="1"/>
          </p:nvPr>
        </p:nvSpPr>
        <p:spPr>
          <a:noFill/>
        </p:spPr>
        <p:txBody>
          <a:bodyPr/>
          <a:lstStyle/>
          <a:p>
            <a:r>
              <a:rPr lang="en-GB" smtClean="0"/>
              <a:t>Leads the development of innovative plans to achieve the full implementation of agreed strategies</a:t>
            </a:r>
            <a:endParaRPr lang="en-US" smtClean="0"/>
          </a:p>
          <a:p>
            <a:r>
              <a:rPr lang="en-GB" smtClean="0"/>
              <a:t>Builds capable and inspiring teams and organises them into a fit-for-purpose organisation structure with management processes that provide for plan delivery</a:t>
            </a:r>
            <a:endParaRPr lang="en-US" smtClean="0"/>
          </a:p>
          <a:p>
            <a:r>
              <a:rPr lang="en-GB" smtClean="0"/>
              <a:t>Provides inspiring leadership to the public body  to ensure the complete delivery of agreed plans on time and to budget.</a:t>
            </a:r>
            <a:endParaRPr lang="en-US" smtClean="0"/>
          </a:p>
          <a:p>
            <a:r>
              <a:rPr lang="en-GB" smtClean="0"/>
              <a:t>Monitors organisational performance closely, keeping the Board appropriately informed.</a:t>
            </a:r>
            <a:endParaRPr lang="en-US" smtClean="0"/>
          </a:p>
          <a:p>
            <a:r>
              <a:rPr lang="en-GB" smtClean="0"/>
              <a:t>Ensures operational/performance issues are quickly and effectively dealt with.</a:t>
            </a:r>
            <a:endParaRPr lang="en-US" smtClean="0"/>
          </a:p>
          <a:p>
            <a:r>
              <a:rPr lang="en-GB" smtClean="0"/>
              <a:t>Delivers performance;</a:t>
            </a:r>
            <a:endParaRPr lang="en-US" smtClean="0"/>
          </a:p>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22363" y="698500"/>
            <a:ext cx="4646612" cy="3484563"/>
          </a:xfrm>
          <a:ln/>
        </p:spPr>
      </p:sp>
      <p:sp>
        <p:nvSpPr>
          <p:cNvPr id="8397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23950" y="700088"/>
            <a:ext cx="4643438" cy="3482975"/>
          </a:xfrm>
          <a:ln/>
        </p:spPr>
      </p:sp>
      <p:sp>
        <p:nvSpPr>
          <p:cNvPr id="109571" name="Rectangle 3"/>
          <p:cNvSpPr>
            <a:spLocks noGrp="1" noChangeArrowheads="1"/>
          </p:cNvSpPr>
          <p:nvPr>
            <p:ph type="body" idx="1"/>
          </p:nvPr>
        </p:nvSpPr>
        <p:spPr>
          <a:xfrm>
            <a:off x="919163" y="4421189"/>
            <a:ext cx="5043487" cy="3659187"/>
          </a:xfrm>
          <a:noFill/>
        </p:spPr>
        <p:txBody>
          <a:bodyPr lIns="91495" tIns="45747" rIns="91495" bIns="45747"/>
          <a:lstStyle/>
          <a:p>
            <a:endParaRPr lang="en-US" sz="11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5" name="Straight Connector 4"/>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352426" y="2895600"/>
            <a:ext cx="4572000" cy="1368798"/>
          </a:xfrm>
        </p:spPr>
        <p:txBody>
          <a:bodyPr/>
          <a:lstStyle>
            <a:lvl1pPr marL="0" indent="0" algn="ctr">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dirty="0" smtClean="0"/>
              <a:t>Click to edit Master title style</a:t>
            </a:r>
            <a:endParaRPr lang="en-US" dirty="0"/>
          </a:p>
        </p:txBody>
      </p:sp>
      <p:sp>
        <p:nvSpPr>
          <p:cNvPr id="7" name="Slide Number Placeholder 22"/>
          <p:cNvSpPr>
            <a:spLocks noGrp="1"/>
          </p:cNvSpPr>
          <p:nvPr>
            <p:ph type="sldNum" sz="quarter" idx="11"/>
          </p:nvPr>
        </p:nvSpPr>
        <p:spPr/>
        <p:txBody>
          <a:bodyPr/>
          <a:lstStyle>
            <a:lvl1pPr>
              <a:defRPr/>
            </a:lvl1pPr>
          </a:lstStyle>
          <a:p>
            <a:pPr>
              <a:defRPr/>
            </a:pPr>
            <a:fld id="{8B757CF0-22DC-46ED-9F31-6DEF630B2FBC}" type="slidenum">
              <a:rPr lang="en-GB"/>
              <a:pPr>
                <a:defRPr/>
              </a:pPr>
              <a:t>‹#›</a:t>
            </a:fld>
            <a:endParaRPr lang="en-GB"/>
          </a:p>
        </p:txBody>
      </p:sp>
    </p:spTree>
    <p:extLst>
      <p:ext uri="{BB962C8B-B14F-4D97-AF65-F5344CB8AC3E}">
        <p14:creationId xmlns:p14="http://schemas.microsoft.com/office/powerpoint/2010/main" val="1211096942"/>
      </p:ext>
    </p:extLst>
  </p:cSld>
  <p:clrMapOvr>
    <a:masterClrMapping/>
  </p:clrMapOvr>
  <p:transition>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Connector 6"/>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25" name="Text Placeholder 24"/>
          <p:cNvSpPr>
            <a:spLocks noGrp="1"/>
          </p:cNvSpPr>
          <p:nvPr>
            <p:ph type="body" sz="quarter" idx="13"/>
          </p:nvPr>
        </p:nvSpPr>
        <p:spPr>
          <a:xfrm>
            <a:off x="352426" y="1600199"/>
            <a:ext cx="4572000" cy="3593237"/>
          </a:xfrm>
        </p:spPr>
        <p:txBody>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9" name="Title Placeholder 1"/>
          <p:cNvSpPr>
            <a:spLocks noGrp="1"/>
          </p:cNvSpPr>
          <p:nvPr>
            <p:ph type="title"/>
          </p:nvPr>
        </p:nvSpPr>
        <p:spPr>
          <a:xfrm>
            <a:off x="352425" y="275208"/>
            <a:ext cx="4572000" cy="1324992"/>
          </a:xfrm>
          <a:prstGeom prst="rect">
            <a:avLst/>
          </a:prstGeom>
        </p:spPr>
        <p:txBody>
          <a:bodyPr rtlCol="0">
            <a:normAutofit/>
          </a:bodyPr>
          <a:lstStyle/>
          <a:p>
            <a:r>
              <a:rPr lang="en-US" smtClean="0"/>
              <a:t>Click to edit Master title style</a:t>
            </a:r>
            <a:endParaRPr lang="en-US" dirty="0"/>
          </a:p>
        </p:txBody>
      </p:sp>
      <p:sp>
        <p:nvSpPr>
          <p:cNvPr id="8" name="Date Placeholder 12"/>
          <p:cNvSpPr>
            <a:spLocks noGrp="1"/>
          </p:cNvSpPr>
          <p:nvPr>
            <p:ph type="dt" sz="half" idx="14"/>
          </p:nvPr>
        </p:nvSpPr>
        <p:spPr>
          <a:xfrm>
            <a:off x="352425" y="6597351"/>
            <a:ext cx="1466850" cy="193973"/>
          </a:xfrm>
          <a:prstGeom prst="rect">
            <a:avLst/>
          </a:prstGeom>
        </p:spPr>
        <p:txBody>
          <a:bodyPr/>
          <a:lstStyle>
            <a:lvl1pPr>
              <a:defRPr/>
            </a:lvl1pPr>
          </a:lstStyle>
          <a:p>
            <a:pPr>
              <a:defRPr/>
            </a:pPr>
            <a:endParaRPr lang="en-GB"/>
          </a:p>
        </p:txBody>
      </p:sp>
      <p:sp>
        <p:nvSpPr>
          <p:cNvPr id="9" name="Slide Number Placeholder 19"/>
          <p:cNvSpPr>
            <a:spLocks noGrp="1"/>
          </p:cNvSpPr>
          <p:nvPr>
            <p:ph type="sldNum" sz="quarter" idx="15"/>
          </p:nvPr>
        </p:nvSpPr>
        <p:spPr/>
        <p:txBody>
          <a:bodyPr/>
          <a:lstStyle>
            <a:lvl1pPr>
              <a:defRPr/>
            </a:lvl1pPr>
          </a:lstStyle>
          <a:p>
            <a:pPr>
              <a:defRPr/>
            </a:pPr>
            <a:fld id="{4F5C44FE-D6CD-438E-8B10-E71D62ADFFD2}" type="slidenum">
              <a:rPr lang="en-GB"/>
              <a:pPr>
                <a:defRPr/>
              </a:pPr>
              <a:t>‹#›</a:t>
            </a:fld>
            <a:endParaRPr lang="en-GB"/>
          </a:p>
        </p:txBody>
      </p:sp>
      <p:sp>
        <p:nvSpPr>
          <p:cNvPr id="10" name="Footer Placeholder 20"/>
          <p:cNvSpPr>
            <a:spLocks noGrp="1"/>
          </p:cNvSpPr>
          <p:nvPr>
            <p:ph type="ftr" sz="quarter" idx="16"/>
          </p:nvPr>
        </p:nvSpPr>
        <p:spPr>
          <a:xfrm>
            <a:off x="1809750" y="6543675"/>
            <a:ext cx="4086225" cy="24765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527903239"/>
      </p:ext>
    </p:extLst>
  </p:cSld>
  <p:clrMapOvr>
    <a:masterClrMapping/>
  </p:clrMapOvr>
  <p:transition>
    <p:rand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352425" y="6597351"/>
            <a:ext cx="1466850" cy="193973"/>
          </a:xfrm>
          <a:prstGeom prst="rect">
            <a:avLst/>
          </a:prstGeom>
        </p:spPr>
        <p:txBody>
          <a:bodyPr/>
          <a:lstStyle>
            <a:lvl1pPr>
              <a:defRPr/>
            </a:lvl1pPr>
          </a:lstStyle>
          <a:p>
            <a:pPr>
              <a:defRPr/>
            </a:pPr>
            <a:endParaRPr lang="en-GB"/>
          </a:p>
        </p:txBody>
      </p:sp>
      <p:sp>
        <p:nvSpPr>
          <p:cNvPr id="6" name="Footer Placeholder 4"/>
          <p:cNvSpPr>
            <a:spLocks noGrp="1"/>
          </p:cNvSpPr>
          <p:nvPr>
            <p:ph type="ftr" sz="quarter" idx="11"/>
          </p:nvPr>
        </p:nvSpPr>
        <p:spPr>
          <a:xfrm>
            <a:off x="1809750" y="6543675"/>
            <a:ext cx="4086225" cy="247650"/>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09164F-B96E-4B6A-A9B1-EAF2462F929A}" type="slidenum">
              <a:rPr lang="en-GB"/>
              <a:pPr>
                <a:defRPr/>
              </a:pPr>
              <a:t>‹#›</a:t>
            </a:fld>
            <a:endParaRPr lang="en-GB"/>
          </a:p>
        </p:txBody>
      </p:sp>
    </p:spTree>
    <p:extLst>
      <p:ext uri="{BB962C8B-B14F-4D97-AF65-F5344CB8AC3E}">
        <p14:creationId xmlns:p14="http://schemas.microsoft.com/office/powerpoint/2010/main" val="567482285"/>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352425" y="6597351"/>
            <a:ext cx="1466850" cy="193973"/>
          </a:xfrm>
          <a:prstGeom prst="rect">
            <a:avLst/>
          </a:prstGeom>
        </p:spPr>
        <p:txBody>
          <a:bodyPr/>
          <a:lstStyle>
            <a:lvl1pPr>
              <a:defRPr/>
            </a:lvl1pPr>
          </a:lstStyle>
          <a:p>
            <a:pPr>
              <a:defRPr/>
            </a:pPr>
            <a:endParaRPr lang="en-GB"/>
          </a:p>
        </p:txBody>
      </p:sp>
      <p:sp>
        <p:nvSpPr>
          <p:cNvPr id="6" name="Footer Placeholder 4"/>
          <p:cNvSpPr>
            <a:spLocks noGrp="1"/>
          </p:cNvSpPr>
          <p:nvPr>
            <p:ph type="ftr" sz="quarter" idx="11"/>
          </p:nvPr>
        </p:nvSpPr>
        <p:spPr>
          <a:xfrm>
            <a:off x="1809750" y="6543675"/>
            <a:ext cx="4086225" cy="247650"/>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918CA6-048C-473D-9478-3A3A6A133FA4}" type="slidenum">
              <a:rPr lang="en-GB"/>
              <a:pPr>
                <a:defRPr/>
              </a:pPr>
              <a:t>‹#›</a:t>
            </a:fld>
            <a:endParaRPr lang="en-GB"/>
          </a:p>
        </p:txBody>
      </p:sp>
    </p:spTree>
    <p:extLst>
      <p:ext uri="{BB962C8B-B14F-4D97-AF65-F5344CB8AC3E}">
        <p14:creationId xmlns:p14="http://schemas.microsoft.com/office/powerpoint/2010/main" val="3855433195"/>
      </p:ext>
    </p:extLst>
  </p:cSld>
  <p:clrMapOvr>
    <a:masterClrMapping/>
  </p:clrMapOvr>
  <p:transition>
    <p:random/>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4743450"/>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Connector 4"/>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352426" y="2895600"/>
            <a:ext cx="4572000" cy="1368798"/>
          </a:xfrm>
        </p:spPr>
        <p:txBody>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
        <p:nvSpPr>
          <p:cNvPr id="6" name="Date Placeholder 21"/>
          <p:cNvSpPr>
            <a:spLocks noGrp="1"/>
          </p:cNvSpPr>
          <p:nvPr>
            <p:ph type="dt" sz="half" idx="10"/>
          </p:nvPr>
        </p:nvSpPr>
        <p:spPr/>
        <p:txBody>
          <a:bodyPr/>
          <a:lstStyle>
            <a:lvl1pPr>
              <a:defRPr/>
            </a:lvl1pPr>
          </a:lstStyle>
          <a:p>
            <a:pPr>
              <a:defRPr/>
            </a:pPr>
            <a:endParaRPr lang="en-GB"/>
          </a:p>
        </p:txBody>
      </p:sp>
      <p:sp>
        <p:nvSpPr>
          <p:cNvPr id="7" name="Slide Number Placeholder 22"/>
          <p:cNvSpPr>
            <a:spLocks noGrp="1"/>
          </p:cNvSpPr>
          <p:nvPr>
            <p:ph type="sldNum" sz="quarter" idx="11"/>
          </p:nvPr>
        </p:nvSpPr>
        <p:spPr/>
        <p:txBody>
          <a:bodyPr/>
          <a:lstStyle>
            <a:lvl1pPr>
              <a:defRPr/>
            </a:lvl1pPr>
          </a:lstStyle>
          <a:p>
            <a:pPr>
              <a:defRPr/>
            </a:pPr>
            <a:fld id="{8B757CF0-22DC-46ED-9F31-6DEF630B2FBC}" type="slidenum">
              <a:rPr lang="en-GB"/>
              <a:pPr>
                <a:defRPr/>
              </a:pPr>
              <a:t>‹#›</a:t>
            </a:fld>
            <a:endParaRPr lang="en-GB"/>
          </a:p>
        </p:txBody>
      </p:sp>
      <p:sp>
        <p:nvSpPr>
          <p:cNvPr id="8" name="Footer Placeholder 2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692084312"/>
      </p:ext>
    </p:extLst>
  </p:cSld>
  <p:clrMapOvr>
    <a:masterClrMapping/>
  </p:clrMapOvr>
  <p:transition>
    <p:random/>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dirty="0"/>
          </a:p>
        </p:txBody>
      </p:sp>
      <p:sp>
        <p:nvSpPr>
          <p:cNvPr id="5" name="Date Placeholder 11"/>
          <p:cNvSpPr>
            <a:spLocks noGrp="1"/>
          </p:cNvSpPr>
          <p:nvPr>
            <p:ph type="dt" sz="half" idx="14"/>
          </p:nvPr>
        </p:nvSpPr>
        <p:spPr/>
        <p:txBody>
          <a:bodyPr/>
          <a:lstStyle>
            <a:lvl1pPr>
              <a:defRPr/>
            </a:lvl1pPr>
          </a:lstStyle>
          <a:p>
            <a:pPr>
              <a:defRPr/>
            </a:pPr>
            <a:endParaRPr lang="en-GB"/>
          </a:p>
        </p:txBody>
      </p:sp>
      <p:sp>
        <p:nvSpPr>
          <p:cNvPr id="6" name="Slide Number Placeholder 18"/>
          <p:cNvSpPr>
            <a:spLocks noGrp="1"/>
          </p:cNvSpPr>
          <p:nvPr>
            <p:ph type="sldNum" sz="quarter" idx="15"/>
          </p:nvPr>
        </p:nvSpPr>
        <p:spPr/>
        <p:txBody>
          <a:bodyPr/>
          <a:lstStyle>
            <a:lvl1pPr>
              <a:defRPr/>
            </a:lvl1pPr>
          </a:lstStyle>
          <a:p>
            <a:pPr>
              <a:defRPr/>
            </a:pPr>
            <a:fld id="{FE1B2C11-74B9-4A7B-9508-F57D7096D92C}" type="slidenum">
              <a:rPr lang="en-GB"/>
              <a:pPr>
                <a:defRPr/>
              </a:pPr>
              <a:t>‹#›</a:t>
            </a:fld>
            <a:endParaRPr lang="en-GB"/>
          </a:p>
        </p:txBody>
      </p:sp>
      <p:sp>
        <p:nvSpPr>
          <p:cNvPr id="7" name="Footer Placeholder 20"/>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290571852"/>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Connector 5"/>
          <p:cNvCxnSpPr/>
          <p:nvPr/>
        </p:nvCxnSpPr>
        <p:spPr>
          <a:xfrm>
            <a:off x="-4763" y="1828800"/>
            <a:ext cx="9144001"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
          </p:nvPr>
        </p:nvSpPr>
        <p:spPr>
          <a:xfrm>
            <a:off x="352426" y="4003302"/>
            <a:ext cx="4572000" cy="1178298"/>
          </a:xfrm>
        </p:spPr>
        <p:txBody>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lvl="0"/>
            <a:r>
              <a:rPr lang="en-US" smtClean="0"/>
              <a:t>Click to edit Master title style</a:t>
            </a:r>
            <a:endParaRPr lang="en-US" dirty="0"/>
          </a:p>
        </p:txBody>
      </p:sp>
      <p:sp>
        <p:nvSpPr>
          <p:cNvPr id="7" name="Date Placeholder 15"/>
          <p:cNvSpPr>
            <a:spLocks noGrp="1"/>
          </p:cNvSpPr>
          <p:nvPr>
            <p:ph type="dt" sz="half" idx="10"/>
          </p:nvPr>
        </p:nvSpPr>
        <p:spPr/>
        <p:txBody>
          <a:bodyPr/>
          <a:lstStyle>
            <a:lvl1pPr>
              <a:defRPr/>
            </a:lvl1pPr>
          </a:lstStyle>
          <a:p>
            <a:pPr>
              <a:defRPr/>
            </a:pPr>
            <a:endParaRPr lang="en-GB"/>
          </a:p>
        </p:txBody>
      </p:sp>
      <p:sp>
        <p:nvSpPr>
          <p:cNvPr id="8" name="Slide Number Placeholder 19"/>
          <p:cNvSpPr>
            <a:spLocks noGrp="1"/>
          </p:cNvSpPr>
          <p:nvPr>
            <p:ph type="sldNum" sz="quarter" idx="11"/>
          </p:nvPr>
        </p:nvSpPr>
        <p:spPr/>
        <p:txBody>
          <a:bodyPr/>
          <a:lstStyle>
            <a:lvl1pPr>
              <a:defRPr/>
            </a:lvl1pPr>
          </a:lstStyle>
          <a:p>
            <a:pPr>
              <a:defRPr/>
            </a:pPr>
            <a:fld id="{B3F88D79-BD00-489D-8543-3A14B1861D21}" type="slidenum">
              <a:rPr lang="en-GB"/>
              <a:pPr>
                <a:defRPr/>
              </a:pPr>
              <a:t>‹#›</a:t>
            </a:fld>
            <a:endParaRPr lang="en-GB"/>
          </a:p>
        </p:txBody>
      </p:sp>
      <p:sp>
        <p:nvSpPr>
          <p:cNvPr id="9" name="Footer Placeholder 20"/>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878352780"/>
      </p:ext>
    </p:extLst>
  </p:cSld>
  <p:clrMapOvr>
    <a:masterClrMapping/>
  </p:clrMapOvr>
  <p:transition>
    <p:random/>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Content Placeholder 11"/>
          <p:cNvSpPr>
            <a:spLocks noGrp="1"/>
          </p:cNvSpPr>
          <p:nvPr>
            <p:ph sz="quarter" idx="14"/>
          </p:nvPr>
        </p:nvSpPr>
        <p:spPr>
          <a:xfrm>
            <a:off x="4901184" y="1463040"/>
            <a:ext cx="3886200" cy="4288536"/>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6" name="Date Placeholder 19"/>
          <p:cNvSpPr>
            <a:spLocks noGrp="1"/>
          </p:cNvSpPr>
          <p:nvPr>
            <p:ph type="dt" sz="half" idx="15"/>
          </p:nvPr>
        </p:nvSpPr>
        <p:spPr/>
        <p:txBody>
          <a:bodyPr/>
          <a:lstStyle>
            <a:lvl1pPr>
              <a:defRPr/>
            </a:lvl1pPr>
          </a:lstStyle>
          <a:p>
            <a:pPr>
              <a:defRPr/>
            </a:pPr>
            <a:endParaRPr lang="en-GB"/>
          </a:p>
        </p:txBody>
      </p:sp>
      <p:sp>
        <p:nvSpPr>
          <p:cNvPr id="7" name="Slide Number Placeholder 24"/>
          <p:cNvSpPr>
            <a:spLocks noGrp="1"/>
          </p:cNvSpPr>
          <p:nvPr>
            <p:ph type="sldNum" sz="quarter" idx="16"/>
          </p:nvPr>
        </p:nvSpPr>
        <p:spPr/>
        <p:txBody>
          <a:bodyPr/>
          <a:lstStyle>
            <a:lvl1pPr>
              <a:defRPr/>
            </a:lvl1pPr>
          </a:lstStyle>
          <a:p>
            <a:pPr>
              <a:defRPr/>
            </a:pPr>
            <a:fld id="{3A43E300-35EE-4919-A79C-2B817992FAB8}" type="slidenum">
              <a:rPr lang="en-GB"/>
              <a:pPr>
                <a:defRPr/>
              </a:pPr>
              <a:t>‹#›</a:t>
            </a:fld>
            <a:endParaRPr lang="en-GB"/>
          </a:p>
        </p:txBody>
      </p:sp>
      <p:sp>
        <p:nvSpPr>
          <p:cNvPr id="8" name="Footer Placeholder 25"/>
          <p:cNvSpPr>
            <a:spLocks noGrp="1"/>
          </p:cNvSpPr>
          <p:nvPr>
            <p:ph type="ftr" sz="quarter" idx="17"/>
          </p:nvPr>
        </p:nvSpPr>
        <p:spPr/>
        <p:txBody>
          <a:bodyPr/>
          <a:lstStyle>
            <a:lvl1pPr>
              <a:defRPr/>
            </a:lvl1pPr>
          </a:lstStyle>
          <a:p>
            <a:pPr>
              <a:defRPr/>
            </a:pPr>
            <a:endParaRPr lang="en-US"/>
          </a:p>
        </p:txBody>
      </p:sp>
    </p:spTree>
    <p:extLst>
      <p:ext uri="{BB962C8B-B14F-4D97-AF65-F5344CB8AC3E}">
        <p14:creationId xmlns:p14="http://schemas.microsoft.com/office/powerpoint/2010/main" val="977076652"/>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Text Placeholder 3"/>
          <p:cNvSpPr>
            <a:spLocks noGrp="1"/>
          </p:cNvSpPr>
          <p:nvPr>
            <p:ph type="body" sz="half" idx="2"/>
          </p:nvPr>
        </p:nvSpPr>
        <p:spPr>
          <a:xfrm>
            <a:off x="352426" y="1463040"/>
            <a:ext cx="3886200" cy="509587"/>
          </a:xfrm>
        </p:spPr>
        <p:txBody>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8" name="Date Placeholder 19"/>
          <p:cNvSpPr>
            <a:spLocks noGrp="1"/>
          </p:cNvSpPr>
          <p:nvPr>
            <p:ph type="dt" sz="half" idx="16"/>
          </p:nvPr>
        </p:nvSpPr>
        <p:spPr/>
        <p:txBody>
          <a:bodyPr/>
          <a:lstStyle>
            <a:lvl1pPr>
              <a:defRPr/>
            </a:lvl1pPr>
          </a:lstStyle>
          <a:p>
            <a:pPr>
              <a:defRPr/>
            </a:pPr>
            <a:endParaRPr lang="en-GB"/>
          </a:p>
        </p:txBody>
      </p:sp>
      <p:sp>
        <p:nvSpPr>
          <p:cNvPr id="9" name="Slide Number Placeholder 23"/>
          <p:cNvSpPr>
            <a:spLocks noGrp="1"/>
          </p:cNvSpPr>
          <p:nvPr>
            <p:ph type="sldNum" sz="quarter" idx="17"/>
          </p:nvPr>
        </p:nvSpPr>
        <p:spPr/>
        <p:txBody>
          <a:bodyPr/>
          <a:lstStyle>
            <a:lvl1pPr>
              <a:defRPr/>
            </a:lvl1pPr>
          </a:lstStyle>
          <a:p>
            <a:pPr>
              <a:defRPr/>
            </a:pPr>
            <a:fld id="{26535E25-2B2E-46F9-A0D6-223BFB5D0844}" type="slidenum">
              <a:rPr lang="en-GB"/>
              <a:pPr>
                <a:defRPr/>
              </a:pPr>
              <a:t>‹#›</a:t>
            </a:fld>
            <a:endParaRPr lang="en-GB"/>
          </a:p>
        </p:txBody>
      </p:sp>
      <p:sp>
        <p:nvSpPr>
          <p:cNvPr id="10" name="Footer Placeholder 28"/>
          <p:cNvSpPr>
            <a:spLocks noGrp="1"/>
          </p:cNvSpPr>
          <p:nvPr>
            <p:ph type="ftr" sz="quarter" idx="18"/>
          </p:nvPr>
        </p:nvSpPr>
        <p:spPr/>
        <p:txBody>
          <a:bodyPr/>
          <a:lstStyle>
            <a:lvl1pPr>
              <a:defRPr/>
            </a:lvl1pPr>
          </a:lstStyle>
          <a:p>
            <a:pPr>
              <a:defRPr/>
            </a:pPr>
            <a:endParaRPr lang="en-US"/>
          </a:p>
        </p:txBody>
      </p:sp>
    </p:spTree>
    <p:extLst>
      <p:ext uri="{BB962C8B-B14F-4D97-AF65-F5344CB8AC3E}">
        <p14:creationId xmlns:p14="http://schemas.microsoft.com/office/powerpoint/2010/main" val="2245205450"/>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
        <p:nvSpPr>
          <p:cNvPr id="4" name="Date Placeholder 10"/>
          <p:cNvSpPr>
            <a:spLocks noGrp="1"/>
          </p:cNvSpPr>
          <p:nvPr>
            <p:ph type="dt" sz="half" idx="10"/>
          </p:nvPr>
        </p:nvSpPr>
        <p:spPr/>
        <p:txBody>
          <a:bodyPr/>
          <a:lstStyle>
            <a:lvl1pPr>
              <a:defRPr/>
            </a:lvl1pPr>
          </a:lstStyle>
          <a:p>
            <a:pPr>
              <a:defRPr/>
            </a:pPr>
            <a:endParaRPr lang="en-GB"/>
          </a:p>
        </p:txBody>
      </p:sp>
      <p:sp>
        <p:nvSpPr>
          <p:cNvPr id="5" name="Slide Number Placeholder 13"/>
          <p:cNvSpPr>
            <a:spLocks noGrp="1"/>
          </p:cNvSpPr>
          <p:nvPr>
            <p:ph type="sldNum" sz="quarter" idx="11"/>
          </p:nvPr>
        </p:nvSpPr>
        <p:spPr/>
        <p:txBody>
          <a:bodyPr/>
          <a:lstStyle>
            <a:lvl1pPr>
              <a:defRPr/>
            </a:lvl1pPr>
          </a:lstStyle>
          <a:p>
            <a:pPr>
              <a:defRPr/>
            </a:pPr>
            <a:fld id="{09066FE4-DEEB-4AE6-BE53-788FD14257FB}" type="slidenum">
              <a:rPr lang="en-GB"/>
              <a:pPr>
                <a:defRPr/>
              </a:pPr>
              <a:t>‹#›</a:t>
            </a:fld>
            <a:endParaRPr lang="en-GB"/>
          </a:p>
        </p:txBody>
      </p:sp>
      <p:sp>
        <p:nvSpPr>
          <p:cNvPr id="6" name="Footer Placeholder 17"/>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92402865"/>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Date Placeholder 6"/>
          <p:cNvSpPr>
            <a:spLocks noGrp="1"/>
          </p:cNvSpPr>
          <p:nvPr>
            <p:ph type="dt" sz="half" idx="10"/>
          </p:nvPr>
        </p:nvSpPr>
        <p:spPr/>
        <p:txBody>
          <a:bodyPr/>
          <a:lstStyle>
            <a:lvl1pPr>
              <a:defRPr/>
            </a:lvl1pPr>
          </a:lstStyle>
          <a:p>
            <a:pPr>
              <a:defRPr/>
            </a:pPr>
            <a:endParaRPr lang="en-GB"/>
          </a:p>
        </p:txBody>
      </p:sp>
      <p:sp>
        <p:nvSpPr>
          <p:cNvPr id="4" name="Slide Number Placeholder 11"/>
          <p:cNvSpPr>
            <a:spLocks noGrp="1"/>
          </p:cNvSpPr>
          <p:nvPr>
            <p:ph type="sldNum" sz="quarter" idx="11"/>
          </p:nvPr>
        </p:nvSpPr>
        <p:spPr/>
        <p:txBody>
          <a:bodyPr/>
          <a:lstStyle>
            <a:lvl1pPr>
              <a:defRPr/>
            </a:lvl1pPr>
          </a:lstStyle>
          <a:p>
            <a:pPr>
              <a:defRPr/>
            </a:pPr>
            <a:fld id="{F5967D51-7EEE-480A-BCCF-7CB44A533611}" type="slidenum">
              <a:rPr lang="en-GB"/>
              <a:pPr>
                <a:defRPr/>
              </a:pPr>
              <a:t>‹#›</a:t>
            </a:fld>
            <a:endParaRPr lang="en-GB"/>
          </a:p>
        </p:txBody>
      </p:sp>
      <p:sp>
        <p:nvSpPr>
          <p:cNvPr id="5" name="Footer Placeholder 12"/>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871404313"/>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a:defRPr/>
            </a:pPr>
            <a:fld id="{31156E07-41F2-4DF7-9CD8-297593EFF8A4}" type="slidenum">
              <a:rPr lang="en-GB" smtClean="0"/>
              <a:pPr>
                <a:defRPr/>
              </a:pPr>
              <a:t>‹#›</a:t>
            </a:fld>
            <a:endParaRPr lang="en-GB"/>
          </a:p>
        </p:txBody>
      </p:sp>
    </p:spTree>
    <p:extLst>
      <p:ext uri="{BB962C8B-B14F-4D97-AF65-F5344CB8AC3E}">
        <p14:creationId xmlns:p14="http://schemas.microsoft.com/office/powerpoint/2010/main" val="3544301762"/>
      </p:ext>
    </p:extLst>
  </p:cSld>
  <p:clrMapOvr>
    <a:masterClrMapping/>
  </p:clrMapOvr>
  <p:transition>
    <p:random/>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Connector 6"/>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12"/>
          <p:cNvSpPr>
            <a:spLocks noGrp="1"/>
          </p:cNvSpPr>
          <p:nvPr>
            <p:ph type="dt" sz="half" idx="15"/>
          </p:nvPr>
        </p:nvSpPr>
        <p:spPr/>
        <p:txBody>
          <a:bodyPr/>
          <a:lstStyle>
            <a:lvl1pPr>
              <a:defRPr/>
            </a:lvl1pPr>
          </a:lstStyle>
          <a:p>
            <a:pPr>
              <a:defRPr/>
            </a:pPr>
            <a:endParaRPr lang="en-GB"/>
          </a:p>
        </p:txBody>
      </p:sp>
      <p:sp>
        <p:nvSpPr>
          <p:cNvPr id="9" name="Slide Number Placeholder 17"/>
          <p:cNvSpPr>
            <a:spLocks noGrp="1"/>
          </p:cNvSpPr>
          <p:nvPr>
            <p:ph type="sldNum" sz="quarter" idx="16"/>
          </p:nvPr>
        </p:nvSpPr>
        <p:spPr/>
        <p:txBody>
          <a:bodyPr/>
          <a:lstStyle>
            <a:lvl1pPr>
              <a:defRPr/>
            </a:lvl1pPr>
          </a:lstStyle>
          <a:p>
            <a:pPr>
              <a:defRPr/>
            </a:pPr>
            <a:fld id="{711C3BAC-E852-4677-96C6-55144C5CDEEB}" type="slidenum">
              <a:rPr lang="en-GB"/>
              <a:pPr>
                <a:defRPr/>
              </a:pPr>
              <a:t>‹#›</a:t>
            </a:fld>
            <a:endParaRPr lang="en-GB"/>
          </a:p>
        </p:txBody>
      </p:sp>
      <p:sp>
        <p:nvSpPr>
          <p:cNvPr id="10" name="Footer Placeholder 19"/>
          <p:cNvSpPr>
            <a:spLocks noGrp="1"/>
          </p:cNvSpPr>
          <p:nvPr>
            <p:ph type="ftr" sz="quarter" idx="17"/>
          </p:nvPr>
        </p:nvSpPr>
        <p:spPr/>
        <p:txBody>
          <a:bodyPr/>
          <a:lstStyle>
            <a:lvl1pPr>
              <a:defRPr/>
            </a:lvl1pPr>
          </a:lstStyle>
          <a:p>
            <a:pPr>
              <a:defRPr/>
            </a:pPr>
            <a:endParaRPr lang="en-US"/>
          </a:p>
        </p:txBody>
      </p:sp>
    </p:spTree>
    <p:extLst>
      <p:ext uri="{BB962C8B-B14F-4D97-AF65-F5344CB8AC3E}">
        <p14:creationId xmlns:p14="http://schemas.microsoft.com/office/powerpoint/2010/main" val="2921528784"/>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Connector 6"/>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25" name="Text Placeholder 24"/>
          <p:cNvSpPr>
            <a:spLocks noGrp="1"/>
          </p:cNvSpPr>
          <p:nvPr>
            <p:ph type="body" sz="quarter" idx="13"/>
          </p:nvPr>
        </p:nvSpPr>
        <p:spPr>
          <a:xfrm>
            <a:off x="352426" y="1600199"/>
            <a:ext cx="4572000" cy="3593237"/>
          </a:xfrm>
        </p:spPr>
        <p:txBody>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9" name="Title Placeholder 1"/>
          <p:cNvSpPr>
            <a:spLocks noGrp="1"/>
          </p:cNvSpPr>
          <p:nvPr>
            <p:ph type="title"/>
          </p:nvPr>
        </p:nvSpPr>
        <p:spPr>
          <a:xfrm>
            <a:off x="352425" y="275208"/>
            <a:ext cx="4572000" cy="1324992"/>
          </a:xfrm>
          <a:prstGeom prst="rect">
            <a:avLst/>
          </a:prstGeom>
        </p:spPr>
        <p:txBody>
          <a:bodyPr rtlCol="0">
            <a:normAutofit/>
          </a:bodyPr>
          <a:lstStyle/>
          <a:p>
            <a:r>
              <a:rPr lang="en-US" smtClean="0"/>
              <a:t>Click to edit Master title style</a:t>
            </a:r>
            <a:endParaRPr lang="en-US" dirty="0"/>
          </a:p>
        </p:txBody>
      </p:sp>
      <p:sp>
        <p:nvSpPr>
          <p:cNvPr id="8" name="Date Placeholder 12"/>
          <p:cNvSpPr>
            <a:spLocks noGrp="1"/>
          </p:cNvSpPr>
          <p:nvPr>
            <p:ph type="dt" sz="half" idx="14"/>
          </p:nvPr>
        </p:nvSpPr>
        <p:spPr/>
        <p:txBody>
          <a:bodyPr/>
          <a:lstStyle>
            <a:lvl1pPr>
              <a:defRPr/>
            </a:lvl1pPr>
          </a:lstStyle>
          <a:p>
            <a:pPr>
              <a:defRPr/>
            </a:pPr>
            <a:endParaRPr lang="en-GB"/>
          </a:p>
        </p:txBody>
      </p:sp>
      <p:sp>
        <p:nvSpPr>
          <p:cNvPr id="9" name="Slide Number Placeholder 19"/>
          <p:cNvSpPr>
            <a:spLocks noGrp="1"/>
          </p:cNvSpPr>
          <p:nvPr>
            <p:ph type="sldNum" sz="quarter" idx="15"/>
          </p:nvPr>
        </p:nvSpPr>
        <p:spPr/>
        <p:txBody>
          <a:bodyPr/>
          <a:lstStyle>
            <a:lvl1pPr>
              <a:defRPr/>
            </a:lvl1pPr>
          </a:lstStyle>
          <a:p>
            <a:pPr>
              <a:defRPr/>
            </a:pPr>
            <a:fld id="{4F5C44FE-D6CD-438E-8B10-E71D62ADFFD2}" type="slidenum">
              <a:rPr lang="en-GB"/>
              <a:pPr>
                <a:defRPr/>
              </a:pPr>
              <a:t>‹#›</a:t>
            </a:fld>
            <a:endParaRPr lang="en-GB"/>
          </a:p>
        </p:txBody>
      </p:sp>
      <p:sp>
        <p:nvSpPr>
          <p:cNvPr id="10" name="Footer Placeholder 20"/>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3802545794"/>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09164F-B96E-4B6A-A9B1-EAF2462F929A}" type="slidenum">
              <a:rPr lang="en-GB"/>
              <a:pPr>
                <a:defRPr/>
              </a:pPr>
              <a:t>‹#›</a:t>
            </a:fld>
            <a:endParaRPr lang="en-GB"/>
          </a:p>
        </p:txBody>
      </p:sp>
    </p:spTree>
    <p:extLst>
      <p:ext uri="{BB962C8B-B14F-4D97-AF65-F5344CB8AC3E}">
        <p14:creationId xmlns:p14="http://schemas.microsoft.com/office/powerpoint/2010/main" val="1092830961"/>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918CA6-048C-473D-9478-3A3A6A133FA4}" type="slidenum">
              <a:rPr lang="en-GB"/>
              <a:pPr>
                <a:defRPr/>
              </a:pPr>
              <a:t>‹#›</a:t>
            </a:fld>
            <a:endParaRPr lang="en-GB"/>
          </a:p>
        </p:txBody>
      </p:sp>
    </p:spTree>
    <p:extLst>
      <p:ext uri="{BB962C8B-B14F-4D97-AF65-F5344CB8AC3E}">
        <p14:creationId xmlns:p14="http://schemas.microsoft.com/office/powerpoint/2010/main" val="2598392157"/>
      </p:ext>
    </p:extLst>
  </p:cSld>
  <p:clrMapOvr>
    <a:masterClrMapping/>
  </p:clrMapOvr>
  <p:transition>
    <p:random/>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4743450"/>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Connector 4"/>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352426" y="2895600"/>
            <a:ext cx="4572000" cy="1368798"/>
          </a:xfrm>
        </p:spPr>
        <p:txBody>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
        <p:nvSpPr>
          <p:cNvPr id="6" name="Date Placeholder 21"/>
          <p:cNvSpPr>
            <a:spLocks noGrp="1"/>
          </p:cNvSpPr>
          <p:nvPr>
            <p:ph type="dt" sz="half" idx="10"/>
          </p:nvPr>
        </p:nvSpPr>
        <p:spPr/>
        <p:txBody>
          <a:bodyPr/>
          <a:lstStyle>
            <a:lvl1pPr>
              <a:defRPr/>
            </a:lvl1pPr>
          </a:lstStyle>
          <a:p>
            <a:pPr>
              <a:defRPr/>
            </a:pPr>
            <a:endParaRPr lang="en-GB"/>
          </a:p>
        </p:txBody>
      </p:sp>
      <p:sp>
        <p:nvSpPr>
          <p:cNvPr id="7" name="Slide Number Placeholder 22"/>
          <p:cNvSpPr>
            <a:spLocks noGrp="1"/>
          </p:cNvSpPr>
          <p:nvPr>
            <p:ph type="sldNum" sz="quarter" idx="11"/>
          </p:nvPr>
        </p:nvSpPr>
        <p:spPr/>
        <p:txBody>
          <a:bodyPr/>
          <a:lstStyle>
            <a:lvl1pPr>
              <a:defRPr/>
            </a:lvl1pPr>
          </a:lstStyle>
          <a:p>
            <a:pPr>
              <a:defRPr/>
            </a:pPr>
            <a:fld id="{8B757CF0-22DC-46ED-9F31-6DEF630B2FBC}" type="slidenum">
              <a:rPr lang="en-GB"/>
              <a:pPr>
                <a:defRPr/>
              </a:pPr>
              <a:t>‹#›</a:t>
            </a:fld>
            <a:endParaRPr lang="en-GB"/>
          </a:p>
        </p:txBody>
      </p:sp>
      <p:sp>
        <p:nvSpPr>
          <p:cNvPr id="8" name="Footer Placeholder 2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692084312"/>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dirty="0"/>
          </a:p>
        </p:txBody>
      </p:sp>
      <p:sp>
        <p:nvSpPr>
          <p:cNvPr id="5" name="Date Placeholder 11"/>
          <p:cNvSpPr>
            <a:spLocks noGrp="1"/>
          </p:cNvSpPr>
          <p:nvPr>
            <p:ph type="dt" sz="half" idx="14"/>
          </p:nvPr>
        </p:nvSpPr>
        <p:spPr/>
        <p:txBody>
          <a:bodyPr/>
          <a:lstStyle>
            <a:lvl1pPr>
              <a:defRPr/>
            </a:lvl1pPr>
          </a:lstStyle>
          <a:p>
            <a:pPr>
              <a:defRPr/>
            </a:pPr>
            <a:endParaRPr lang="en-GB"/>
          </a:p>
        </p:txBody>
      </p:sp>
      <p:sp>
        <p:nvSpPr>
          <p:cNvPr id="6" name="Slide Number Placeholder 18"/>
          <p:cNvSpPr>
            <a:spLocks noGrp="1"/>
          </p:cNvSpPr>
          <p:nvPr>
            <p:ph type="sldNum" sz="quarter" idx="15"/>
          </p:nvPr>
        </p:nvSpPr>
        <p:spPr/>
        <p:txBody>
          <a:bodyPr/>
          <a:lstStyle>
            <a:lvl1pPr>
              <a:defRPr/>
            </a:lvl1pPr>
          </a:lstStyle>
          <a:p>
            <a:pPr>
              <a:defRPr/>
            </a:pPr>
            <a:fld id="{FE1B2C11-74B9-4A7B-9508-F57D7096D92C}" type="slidenum">
              <a:rPr lang="en-GB"/>
              <a:pPr>
                <a:defRPr/>
              </a:pPr>
              <a:t>‹#›</a:t>
            </a:fld>
            <a:endParaRPr lang="en-GB"/>
          </a:p>
        </p:txBody>
      </p:sp>
      <p:sp>
        <p:nvSpPr>
          <p:cNvPr id="7" name="Footer Placeholder 20"/>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290571852"/>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Connector 5"/>
          <p:cNvCxnSpPr/>
          <p:nvPr/>
        </p:nvCxnSpPr>
        <p:spPr>
          <a:xfrm>
            <a:off x="-4763" y="1828800"/>
            <a:ext cx="9144001"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
          </p:nvPr>
        </p:nvSpPr>
        <p:spPr>
          <a:xfrm>
            <a:off x="352426" y="4003302"/>
            <a:ext cx="4572000" cy="1178298"/>
          </a:xfrm>
        </p:spPr>
        <p:txBody>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lvl="0"/>
            <a:r>
              <a:rPr lang="en-US" smtClean="0"/>
              <a:t>Click to edit Master title style</a:t>
            </a:r>
            <a:endParaRPr lang="en-US" dirty="0"/>
          </a:p>
        </p:txBody>
      </p:sp>
      <p:sp>
        <p:nvSpPr>
          <p:cNvPr id="7" name="Date Placeholder 15"/>
          <p:cNvSpPr>
            <a:spLocks noGrp="1"/>
          </p:cNvSpPr>
          <p:nvPr>
            <p:ph type="dt" sz="half" idx="10"/>
          </p:nvPr>
        </p:nvSpPr>
        <p:spPr/>
        <p:txBody>
          <a:bodyPr/>
          <a:lstStyle>
            <a:lvl1pPr>
              <a:defRPr/>
            </a:lvl1pPr>
          </a:lstStyle>
          <a:p>
            <a:pPr>
              <a:defRPr/>
            </a:pPr>
            <a:endParaRPr lang="en-GB"/>
          </a:p>
        </p:txBody>
      </p:sp>
      <p:sp>
        <p:nvSpPr>
          <p:cNvPr id="8" name="Slide Number Placeholder 19"/>
          <p:cNvSpPr>
            <a:spLocks noGrp="1"/>
          </p:cNvSpPr>
          <p:nvPr>
            <p:ph type="sldNum" sz="quarter" idx="11"/>
          </p:nvPr>
        </p:nvSpPr>
        <p:spPr/>
        <p:txBody>
          <a:bodyPr/>
          <a:lstStyle>
            <a:lvl1pPr>
              <a:defRPr/>
            </a:lvl1pPr>
          </a:lstStyle>
          <a:p>
            <a:pPr>
              <a:defRPr/>
            </a:pPr>
            <a:fld id="{B3F88D79-BD00-489D-8543-3A14B1861D21}" type="slidenum">
              <a:rPr lang="en-GB"/>
              <a:pPr>
                <a:defRPr/>
              </a:pPr>
              <a:t>‹#›</a:t>
            </a:fld>
            <a:endParaRPr lang="en-GB"/>
          </a:p>
        </p:txBody>
      </p:sp>
      <p:sp>
        <p:nvSpPr>
          <p:cNvPr id="9" name="Footer Placeholder 20"/>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878352780"/>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Content Placeholder 11"/>
          <p:cNvSpPr>
            <a:spLocks noGrp="1"/>
          </p:cNvSpPr>
          <p:nvPr>
            <p:ph sz="quarter" idx="14"/>
          </p:nvPr>
        </p:nvSpPr>
        <p:spPr>
          <a:xfrm>
            <a:off x="4901184" y="1463040"/>
            <a:ext cx="3886200" cy="4288536"/>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6" name="Date Placeholder 19"/>
          <p:cNvSpPr>
            <a:spLocks noGrp="1"/>
          </p:cNvSpPr>
          <p:nvPr>
            <p:ph type="dt" sz="half" idx="15"/>
          </p:nvPr>
        </p:nvSpPr>
        <p:spPr/>
        <p:txBody>
          <a:bodyPr/>
          <a:lstStyle>
            <a:lvl1pPr>
              <a:defRPr/>
            </a:lvl1pPr>
          </a:lstStyle>
          <a:p>
            <a:pPr>
              <a:defRPr/>
            </a:pPr>
            <a:endParaRPr lang="en-GB"/>
          </a:p>
        </p:txBody>
      </p:sp>
      <p:sp>
        <p:nvSpPr>
          <p:cNvPr id="7" name="Slide Number Placeholder 24"/>
          <p:cNvSpPr>
            <a:spLocks noGrp="1"/>
          </p:cNvSpPr>
          <p:nvPr>
            <p:ph type="sldNum" sz="quarter" idx="16"/>
          </p:nvPr>
        </p:nvSpPr>
        <p:spPr/>
        <p:txBody>
          <a:bodyPr/>
          <a:lstStyle>
            <a:lvl1pPr>
              <a:defRPr/>
            </a:lvl1pPr>
          </a:lstStyle>
          <a:p>
            <a:pPr>
              <a:defRPr/>
            </a:pPr>
            <a:fld id="{3A43E300-35EE-4919-A79C-2B817992FAB8}" type="slidenum">
              <a:rPr lang="en-GB"/>
              <a:pPr>
                <a:defRPr/>
              </a:pPr>
              <a:t>‹#›</a:t>
            </a:fld>
            <a:endParaRPr lang="en-GB"/>
          </a:p>
        </p:txBody>
      </p:sp>
      <p:sp>
        <p:nvSpPr>
          <p:cNvPr id="8" name="Footer Placeholder 25"/>
          <p:cNvSpPr>
            <a:spLocks noGrp="1"/>
          </p:cNvSpPr>
          <p:nvPr>
            <p:ph type="ftr" sz="quarter" idx="17"/>
          </p:nvPr>
        </p:nvSpPr>
        <p:spPr/>
        <p:txBody>
          <a:bodyPr/>
          <a:lstStyle>
            <a:lvl1pPr>
              <a:defRPr/>
            </a:lvl1pPr>
          </a:lstStyle>
          <a:p>
            <a:pPr>
              <a:defRPr/>
            </a:pPr>
            <a:endParaRPr lang="en-US"/>
          </a:p>
        </p:txBody>
      </p:sp>
    </p:spTree>
    <p:extLst>
      <p:ext uri="{BB962C8B-B14F-4D97-AF65-F5344CB8AC3E}">
        <p14:creationId xmlns:p14="http://schemas.microsoft.com/office/powerpoint/2010/main" val="977076652"/>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Text Placeholder 3"/>
          <p:cNvSpPr>
            <a:spLocks noGrp="1"/>
          </p:cNvSpPr>
          <p:nvPr>
            <p:ph type="body" sz="half" idx="2"/>
          </p:nvPr>
        </p:nvSpPr>
        <p:spPr>
          <a:xfrm>
            <a:off x="352426" y="1463040"/>
            <a:ext cx="3886200" cy="509587"/>
          </a:xfrm>
        </p:spPr>
        <p:txBody>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8" name="Date Placeholder 19"/>
          <p:cNvSpPr>
            <a:spLocks noGrp="1"/>
          </p:cNvSpPr>
          <p:nvPr>
            <p:ph type="dt" sz="half" idx="16"/>
          </p:nvPr>
        </p:nvSpPr>
        <p:spPr/>
        <p:txBody>
          <a:bodyPr/>
          <a:lstStyle>
            <a:lvl1pPr>
              <a:defRPr/>
            </a:lvl1pPr>
          </a:lstStyle>
          <a:p>
            <a:pPr>
              <a:defRPr/>
            </a:pPr>
            <a:endParaRPr lang="en-GB"/>
          </a:p>
        </p:txBody>
      </p:sp>
      <p:sp>
        <p:nvSpPr>
          <p:cNvPr id="9" name="Slide Number Placeholder 23"/>
          <p:cNvSpPr>
            <a:spLocks noGrp="1"/>
          </p:cNvSpPr>
          <p:nvPr>
            <p:ph type="sldNum" sz="quarter" idx="17"/>
          </p:nvPr>
        </p:nvSpPr>
        <p:spPr/>
        <p:txBody>
          <a:bodyPr/>
          <a:lstStyle>
            <a:lvl1pPr>
              <a:defRPr/>
            </a:lvl1pPr>
          </a:lstStyle>
          <a:p>
            <a:pPr>
              <a:defRPr/>
            </a:pPr>
            <a:fld id="{26535E25-2B2E-46F9-A0D6-223BFB5D0844}" type="slidenum">
              <a:rPr lang="en-GB"/>
              <a:pPr>
                <a:defRPr/>
              </a:pPr>
              <a:t>‹#›</a:t>
            </a:fld>
            <a:endParaRPr lang="en-GB"/>
          </a:p>
        </p:txBody>
      </p:sp>
      <p:sp>
        <p:nvSpPr>
          <p:cNvPr id="10" name="Footer Placeholder 28"/>
          <p:cNvSpPr>
            <a:spLocks noGrp="1"/>
          </p:cNvSpPr>
          <p:nvPr>
            <p:ph type="ftr" sz="quarter" idx="18"/>
          </p:nvPr>
        </p:nvSpPr>
        <p:spPr/>
        <p:txBody>
          <a:bodyPr/>
          <a:lstStyle>
            <a:lvl1pPr>
              <a:defRPr/>
            </a:lvl1pPr>
          </a:lstStyle>
          <a:p>
            <a:pPr>
              <a:defRPr/>
            </a:pPr>
            <a:endParaRPr lang="en-US"/>
          </a:p>
        </p:txBody>
      </p:sp>
    </p:spTree>
    <p:extLst>
      <p:ext uri="{BB962C8B-B14F-4D97-AF65-F5344CB8AC3E}">
        <p14:creationId xmlns:p14="http://schemas.microsoft.com/office/powerpoint/2010/main" val="2245205450"/>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
        <p:nvSpPr>
          <p:cNvPr id="4" name="Date Placeholder 10"/>
          <p:cNvSpPr>
            <a:spLocks noGrp="1"/>
          </p:cNvSpPr>
          <p:nvPr>
            <p:ph type="dt" sz="half" idx="10"/>
          </p:nvPr>
        </p:nvSpPr>
        <p:spPr/>
        <p:txBody>
          <a:bodyPr/>
          <a:lstStyle>
            <a:lvl1pPr>
              <a:defRPr/>
            </a:lvl1pPr>
          </a:lstStyle>
          <a:p>
            <a:pPr>
              <a:defRPr/>
            </a:pPr>
            <a:endParaRPr lang="en-GB"/>
          </a:p>
        </p:txBody>
      </p:sp>
      <p:sp>
        <p:nvSpPr>
          <p:cNvPr id="5" name="Slide Number Placeholder 13"/>
          <p:cNvSpPr>
            <a:spLocks noGrp="1"/>
          </p:cNvSpPr>
          <p:nvPr>
            <p:ph type="sldNum" sz="quarter" idx="11"/>
          </p:nvPr>
        </p:nvSpPr>
        <p:spPr/>
        <p:txBody>
          <a:bodyPr/>
          <a:lstStyle>
            <a:lvl1pPr>
              <a:defRPr/>
            </a:lvl1pPr>
          </a:lstStyle>
          <a:p>
            <a:pPr>
              <a:defRPr/>
            </a:pPr>
            <a:fld id="{09066FE4-DEEB-4AE6-BE53-788FD14257FB}" type="slidenum">
              <a:rPr lang="en-GB"/>
              <a:pPr>
                <a:defRPr/>
              </a:pPr>
              <a:t>‹#›</a:t>
            </a:fld>
            <a:endParaRPr lang="en-GB"/>
          </a:p>
        </p:txBody>
      </p:sp>
      <p:sp>
        <p:nvSpPr>
          <p:cNvPr id="6" name="Footer Placeholder 17"/>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92402865"/>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Content Placeholder 30"/>
          <p:cNvSpPr>
            <a:spLocks noGrp="1"/>
          </p:cNvSpPr>
          <p:nvPr>
            <p:ph sz="quarter" idx="13"/>
          </p:nvPr>
        </p:nvSpPr>
        <p:spPr>
          <a:xfrm>
            <a:off x="352426" y="1463040"/>
            <a:ext cx="7680960" cy="4724400"/>
          </a:xfrm>
        </p:spPr>
        <p:txBody>
          <a:bodyPr/>
          <a:lstStyle>
            <a:lvl1pPr marL="533400" indent="-533400">
              <a:buClr>
                <a:schemeClr val="tx1"/>
              </a:buClr>
              <a:buFont typeface="Wingdings" pitchFamily="2" charset="2"/>
              <a:buChar char="Ø"/>
              <a:defRPr sz="2600">
                <a:latin typeface="Arial Unicode MS" pitchFamily="34" charset="-128"/>
                <a:ea typeface="Arial Unicode MS" pitchFamily="34" charset="-128"/>
                <a:cs typeface="Arial Unicode MS" pitchFamily="34" charset="-128"/>
              </a:defRPr>
            </a:lvl1pPr>
            <a:lvl2pPr marL="892175" indent="-358775">
              <a:buClr>
                <a:schemeClr val="tx1"/>
              </a:buClr>
              <a:defRPr sz="2200">
                <a:latin typeface="Arial Unicode MS" pitchFamily="34" charset="-128"/>
                <a:ea typeface="Arial Unicode MS" pitchFamily="34" charset="-128"/>
                <a:cs typeface="Arial Unicode MS" pitchFamily="34" charset="-128"/>
              </a:defRPr>
            </a:lvl2pPr>
            <a:lvl3pPr marL="1252538" indent="-360363">
              <a:buClr>
                <a:schemeClr val="tx1"/>
              </a:buClr>
              <a:defRPr sz="2000">
                <a:latin typeface="Arial Unicode MS" pitchFamily="34" charset="-128"/>
                <a:ea typeface="Arial Unicode MS" pitchFamily="34" charset="-128"/>
                <a:cs typeface="Arial Unicode MS" pitchFamily="34" charset="-128"/>
              </a:defRPr>
            </a:lvl3pPr>
            <a:lvl4pPr marL="1611313" indent="-358775">
              <a:buClr>
                <a:schemeClr val="tx1"/>
              </a:buClr>
              <a:defRPr>
                <a:latin typeface="Arial Unicode MS" pitchFamily="34" charset="-128"/>
                <a:ea typeface="Arial Unicode MS" pitchFamily="34" charset="-128"/>
                <a:cs typeface="Arial Unicode MS" pitchFamily="34" charset="-128"/>
              </a:defRPr>
            </a:lvl4pPr>
            <a:lvl5pPr marL="1611313" indent="-358775">
              <a:buClr>
                <a:schemeClr val="tx1"/>
              </a:buClr>
              <a:defRPr>
                <a:latin typeface="Arial Unicode MS" pitchFamily="34" charset="-128"/>
                <a:ea typeface="Arial Unicode MS" pitchFamily="34" charset="-128"/>
                <a:cs typeface="Arial Unicode MS"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itle 7"/>
          <p:cNvSpPr>
            <a:spLocks noGrp="1"/>
          </p:cNvSpPr>
          <p:nvPr>
            <p:ph type="title"/>
          </p:nvPr>
        </p:nvSpPr>
        <p:spPr/>
        <p:txBody>
          <a:bodyPr anchor="ctr"/>
          <a:lstStyle>
            <a:lvl1pPr>
              <a:defRPr sz="4400">
                <a:latin typeface="Arial Unicode MS" pitchFamily="34" charset="-128"/>
                <a:ea typeface="Arial Unicode MS" pitchFamily="34" charset="-128"/>
                <a:cs typeface="Arial Unicode MS" pitchFamily="34" charset="-128"/>
              </a:defRPr>
            </a:lvl1pPr>
          </a:lstStyle>
          <a:p>
            <a:r>
              <a:rPr lang="en-US" dirty="0" smtClean="0"/>
              <a:t>Click to edit Master title style</a:t>
            </a:r>
            <a:endParaRPr lang="en-US" dirty="0"/>
          </a:p>
        </p:txBody>
      </p:sp>
      <p:sp>
        <p:nvSpPr>
          <p:cNvPr id="5" name="Date Placeholder 11"/>
          <p:cNvSpPr>
            <a:spLocks noGrp="1"/>
          </p:cNvSpPr>
          <p:nvPr>
            <p:ph type="dt" sz="half" idx="14"/>
          </p:nvPr>
        </p:nvSpPr>
        <p:spPr>
          <a:xfrm>
            <a:off x="352425" y="6597351"/>
            <a:ext cx="1466850" cy="193973"/>
          </a:xfrm>
          <a:prstGeom prst="rect">
            <a:avLst/>
          </a:prstGeom>
        </p:spPr>
        <p:txBody>
          <a:bodyPr/>
          <a:lstStyle>
            <a:lvl1pPr>
              <a:defRPr/>
            </a:lvl1pPr>
          </a:lstStyle>
          <a:p>
            <a:pPr>
              <a:defRPr/>
            </a:pPr>
            <a:endParaRPr lang="en-GB"/>
          </a:p>
        </p:txBody>
      </p:sp>
      <p:sp>
        <p:nvSpPr>
          <p:cNvPr id="6" name="Slide Number Placeholder 18"/>
          <p:cNvSpPr>
            <a:spLocks noGrp="1"/>
          </p:cNvSpPr>
          <p:nvPr>
            <p:ph type="sldNum" sz="quarter" idx="15"/>
          </p:nvPr>
        </p:nvSpPr>
        <p:spPr/>
        <p:txBody>
          <a:bodyPr/>
          <a:lstStyle>
            <a:lvl1pPr>
              <a:defRPr/>
            </a:lvl1pPr>
          </a:lstStyle>
          <a:p>
            <a:pPr>
              <a:defRPr/>
            </a:pPr>
            <a:fld id="{FE1B2C11-74B9-4A7B-9508-F57D7096D92C}" type="slidenum">
              <a:rPr lang="en-GB"/>
              <a:pPr>
                <a:defRPr/>
              </a:pPr>
              <a:t>‹#›</a:t>
            </a:fld>
            <a:endParaRPr lang="en-GB"/>
          </a:p>
        </p:txBody>
      </p:sp>
      <p:sp>
        <p:nvSpPr>
          <p:cNvPr id="7" name="Footer Placeholder 20"/>
          <p:cNvSpPr>
            <a:spLocks noGrp="1"/>
          </p:cNvSpPr>
          <p:nvPr>
            <p:ph type="ftr" sz="quarter" idx="16"/>
          </p:nvPr>
        </p:nvSpPr>
        <p:spPr>
          <a:xfrm>
            <a:off x="1809750" y="6543675"/>
            <a:ext cx="4086225" cy="24765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4187305203"/>
      </p:ext>
    </p:extLst>
  </p:cSld>
  <p:clrMapOvr>
    <a:masterClrMapping/>
  </p:clrMapOvr>
  <p:transition>
    <p:random/>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Date Placeholder 6"/>
          <p:cNvSpPr>
            <a:spLocks noGrp="1"/>
          </p:cNvSpPr>
          <p:nvPr>
            <p:ph type="dt" sz="half" idx="10"/>
          </p:nvPr>
        </p:nvSpPr>
        <p:spPr/>
        <p:txBody>
          <a:bodyPr/>
          <a:lstStyle>
            <a:lvl1pPr>
              <a:defRPr/>
            </a:lvl1pPr>
          </a:lstStyle>
          <a:p>
            <a:pPr>
              <a:defRPr/>
            </a:pPr>
            <a:endParaRPr lang="en-GB"/>
          </a:p>
        </p:txBody>
      </p:sp>
      <p:sp>
        <p:nvSpPr>
          <p:cNvPr id="4" name="Slide Number Placeholder 11"/>
          <p:cNvSpPr>
            <a:spLocks noGrp="1"/>
          </p:cNvSpPr>
          <p:nvPr>
            <p:ph type="sldNum" sz="quarter" idx="11"/>
          </p:nvPr>
        </p:nvSpPr>
        <p:spPr/>
        <p:txBody>
          <a:bodyPr/>
          <a:lstStyle>
            <a:lvl1pPr>
              <a:defRPr/>
            </a:lvl1pPr>
          </a:lstStyle>
          <a:p>
            <a:pPr>
              <a:defRPr/>
            </a:pPr>
            <a:fld id="{F5967D51-7EEE-480A-BCCF-7CB44A533611}" type="slidenum">
              <a:rPr lang="en-GB"/>
              <a:pPr>
                <a:defRPr/>
              </a:pPr>
              <a:t>‹#›</a:t>
            </a:fld>
            <a:endParaRPr lang="en-GB"/>
          </a:p>
        </p:txBody>
      </p:sp>
      <p:sp>
        <p:nvSpPr>
          <p:cNvPr id="5" name="Footer Placeholder 12"/>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871404313"/>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Connector 6"/>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12"/>
          <p:cNvSpPr>
            <a:spLocks noGrp="1"/>
          </p:cNvSpPr>
          <p:nvPr>
            <p:ph type="dt" sz="half" idx="15"/>
          </p:nvPr>
        </p:nvSpPr>
        <p:spPr/>
        <p:txBody>
          <a:bodyPr/>
          <a:lstStyle>
            <a:lvl1pPr>
              <a:defRPr/>
            </a:lvl1pPr>
          </a:lstStyle>
          <a:p>
            <a:pPr>
              <a:defRPr/>
            </a:pPr>
            <a:endParaRPr lang="en-GB"/>
          </a:p>
        </p:txBody>
      </p:sp>
      <p:sp>
        <p:nvSpPr>
          <p:cNvPr id="9" name="Slide Number Placeholder 17"/>
          <p:cNvSpPr>
            <a:spLocks noGrp="1"/>
          </p:cNvSpPr>
          <p:nvPr>
            <p:ph type="sldNum" sz="quarter" idx="16"/>
          </p:nvPr>
        </p:nvSpPr>
        <p:spPr/>
        <p:txBody>
          <a:bodyPr/>
          <a:lstStyle>
            <a:lvl1pPr>
              <a:defRPr/>
            </a:lvl1pPr>
          </a:lstStyle>
          <a:p>
            <a:pPr>
              <a:defRPr/>
            </a:pPr>
            <a:fld id="{711C3BAC-E852-4677-96C6-55144C5CDEEB}" type="slidenum">
              <a:rPr lang="en-GB"/>
              <a:pPr>
                <a:defRPr/>
              </a:pPr>
              <a:t>‹#›</a:t>
            </a:fld>
            <a:endParaRPr lang="en-GB"/>
          </a:p>
        </p:txBody>
      </p:sp>
      <p:sp>
        <p:nvSpPr>
          <p:cNvPr id="10" name="Footer Placeholder 19"/>
          <p:cNvSpPr>
            <a:spLocks noGrp="1"/>
          </p:cNvSpPr>
          <p:nvPr>
            <p:ph type="ftr" sz="quarter" idx="17"/>
          </p:nvPr>
        </p:nvSpPr>
        <p:spPr/>
        <p:txBody>
          <a:bodyPr/>
          <a:lstStyle>
            <a:lvl1pPr>
              <a:defRPr/>
            </a:lvl1pPr>
          </a:lstStyle>
          <a:p>
            <a:pPr>
              <a:defRPr/>
            </a:pPr>
            <a:endParaRPr lang="en-US"/>
          </a:p>
        </p:txBody>
      </p:sp>
    </p:spTree>
    <p:extLst>
      <p:ext uri="{BB962C8B-B14F-4D97-AF65-F5344CB8AC3E}">
        <p14:creationId xmlns:p14="http://schemas.microsoft.com/office/powerpoint/2010/main" val="2921528784"/>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Connector 6"/>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25" name="Text Placeholder 24"/>
          <p:cNvSpPr>
            <a:spLocks noGrp="1"/>
          </p:cNvSpPr>
          <p:nvPr>
            <p:ph type="body" sz="quarter" idx="13"/>
          </p:nvPr>
        </p:nvSpPr>
        <p:spPr>
          <a:xfrm>
            <a:off x="352426" y="1600199"/>
            <a:ext cx="4572000" cy="3593237"/>
          </a:xfrm>
        </p:spPr>
        <p:txBody>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9" name="Title Placeholder 1"/>
          <p:cNvSpPr>
            <a:spLocks noGrp="1"/>
          </p:cNvSpPr>
          <p:nvPr>
            <p:ph type="title"/>
          </p:nvPr>
        </p:nvSpPr>
        <p:spPr>
          <a:xfrm>
            <a:off x="352425" y="275208"/>
            <a:ext cx="4572000" cy="1324992"/>
          </a:xfrm>
          <a:prstGeom prst="rect">
            <a:avLst/>
          </a:prstGeom>
        </p:spPr>
        <p:txBody>
          <a:bodyPr rtlCol="0">
            <a:normAutofit/>
          </a:bodyPr>
          <a:lstStyle/>
          <a:p>
            <a:r>
              <a:rPr lang="en-US" smtClean="0"/>
              <a:t>Click to edit Master title style</a:t>
            </a:r>
            <a:endParaRPr lang="en-US" dirty="0"/>
          </a:p>
        </p:txBody>
      </p:sp>
      <p:sp>
        <p:nvSpPr>
          <p:cNvPr id="8" name="Date Placeholder 12"/>
          <p:cNvSpPr>
            <a:spLocks noGrp="1"/>
          </p:cNvSpPr>
          <p:nvPr>
            <p:ph type="dt" sz="half" idx="14"/>
          </p:nvPr>
        </p:nvSpPr>
        <p:spPr/>
        <p:txBody>
          <a:bodyPr/>
          <a:lstStyle>
            <a:lvl1pPr>
              <a:defRPr/>
            </a:lvl1pPr>
          </a:lstStyle>
          <a:p>
            <a:pPr>
              <a:defRPr/>
            </a:pPr>
            <a:endParaRPr lang="en-GB"/>
          </a:p>
        </p:txBody>
      </p:sp>
      <p:sp>
        <p:nvSpPr>
          <p:cNvPr id="9" name="Slide Number Placeholder 19"/>
          <p:cNvSpPr>
            <a:spLocks noGrp="1"/>
          </p:cNvSpPr>
          <p:nvPr>
            <p:ph type="sldNum" sz="quarter" idx="15"/>
          </p:nvPr>
        </p:nvSpPr>
        <p:spPr/>
        <p:txBody>
          <a:bodyPr/>
          <a:lstStyle>
            <a:lvl1pPr>
              <a:defRPr/>
            </a:lvl1pPr>
          </a:lstStyle>
          <a:p>
            <a:pPr>
              <a:defRPr/>
            </a:pPr>
            <a:fld id="{4F5C44FE-D6CD-438E-8B10-E71D62ADFFD2}" type="slidenum">
              <a:rPr lang="en-GB"/>
              <a:pPr>
                <a:defRPr/>
              </a:pPr>
              <a:t>‹#›</a:t>
            </a:fld>
            <a:endParaRPr lang="en-GB"/>
          </a:p>
        </p:txBody>
      </p:sp>
      <p:sp>
        <p:nvSpPr>
          <p:cNvPr id="10" name="Footer Placeholder 20"/>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3802545794"/>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09164F-B96E-4B6A-A9B1-EAF2462F929A}" type="slidenum">
              <a:rPr lang="en-GB"/>
              <a:pPr>
                <a:defRPr/>
              </a:pPr>
              <a:t>‹#›</a:t>
            </a:fld>
            <a:endParaRPr lang="en-GB"/>
          </a:p>
        </p:txBody>
      </p:sp>
    </p:spTree>
    <p:extLst>
      <p:ext uri="{BB962C8B-B14F-4D97-AF65-F5344CB8AC3E}">
        <p14:creationId xmlns:p14="http://schemas.microsoft.com/office/powerpoint/2010/main" val="1092830961"/>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918CA6-048C-473D-9478-3A3A6A133FA4}" type="slidenum">
              <a:rPr lang="en-GB"/>
              <a:pPr>
                <a:defRPr/>
              </a:pPr>
              <a:t>‹#›</a:t>
            </a:fld>
            <a:endParaRPr lang="en-GB"/>
          </a:p>
        </p:txBody>
      </p:sp>
    </p:spTree>
    <p:extLst>
      <p:ext uri="{BB962C8B-B14F-4D97-AF65-F5344CB8AC3E}">
        <p14:creationId xmlns:p14="http://schemas.microsoft.com/office/powerpoint/2010/main" val="2598392157"/>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Connector 5"/>
          <p:cNvCxnSpPr/>
          <p:nvPr/>
        </p:nvCxnSpPr>
        <p:spPr>
          <a:xfrm>
            <a:off x="-4763" y="1828800"/>
            <a:ext cx="9144001"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
          </p:nvPr>
        </p:nvSpPr>
        <p:spPr>
          <a:xfrm>
            <a:off x="352426" y="4003302"/>
            <a:ext cx="4572000" cy="1178298"/>
          </a:xfrm>
        </p:spPr>
        <p:txBody>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lvl="0"/>
            <a:r>
              <a:rPr lang="en-US" dirty="0" smtClean="0"/>
              <a:t>Click to edit Master title style</a:t>
            </a:r>
            <a:endParaRPr lang="en-US" dirty="0"/>
          </a:p>
        </p:txBody>
      </p:sp>
      <p:sp>
        <p:nvSpPr>
          <p:cNvPr id="7" name="Date Placeholder 15"/>
          <p:cNvSpPr>
            <a:spLocks noGrp="1"/>
          </p:cNvSpPr>
          <p:nvPr>
            <p:ph type="dt" sz="half" idx="10"/>
          </p:nvPr>
        </p:nvSpPr>
        <p:spPr>
          <a:xfrm>
            <a:off x="352425" y="6597351"/>
            <a:ext cx="1466850" cy="193973"/>
          </a:xfrm>
          <a:prstGeom prst="rect">
            <a:avLst/>
          </a:prstGeom>
        </p:spPr>
        <p:txBody>
          <a:bodyPr/>
          <a:lstStyle>
            <a:lvl1pPr>
              <a:defRPr/>
            </a:lvl1pPr>
          </a:lstStyle>
          <a:p>
            <a:pPr>
              <a:defRPr/>
            </a:pPr>
            <a:endParaRPr lang="en-GB"/>
          </a:p>
        </p:txBody>
      </p:sp>
      <p:sp>
        <p:nvSpPr>
          <p:cNvPr id="8" name="Slide Number Placeholder 19"/>
          <p:cNvSpPr>
            <a:spLocks noGrp="1"/>
          </p:cNvSpPr>
          <p:nvPr>
            <p:ph type="sldNum" sz="quarter" idx="11"/>
          </p:nvPr>
        </p:nvSpPr>
        <p:spPr/>
        <p:txBody>
          <a:bodyPr/>
          <a:lstStyle>
            <a:lvl1pPr>
              <a:defRPr/>
            </a:lvl1pPr>
          </a:lstStyle>
          <a:p>
            <a:pPr>
              <a:defRPr/>
            </a:pPr>
            <a:fld id="{B3F88D79-BD00-489D-8543-3A14B1861D21}" type="slidenum">
              <a:rPr lang="en-GB"/>
              <a:pPr>
                <a:defRPr/>
              </a:pPr>
              <a:t>‹#›</a:t>
            </a:fld>
            <a:endParaRPr lang="en-GB"/>
          </a:p>
        </p:txBody>
      </p:sp>
      <p:sp>
        <p:nvSpPr>
          <p:cNvPr id="9" name="Footer Placeholder 20"/>
          <p:cNvSpPr>
            <a:spLocks noGrp="1"/>
          </p:cNvSpPr>
          <p:nvPr>
            <p:ph type="ftr" sz="quarter" idx="12"/>
          </p:nvPr>
        </p:nvSpPr>
        <p:spPr>
          <a:xfrm>
            <a:off x="1809750" y="6543675"/>
            <a:ext cx="4086225" cy="24765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3518870819"/>
      </p:ext>
    </p:extLst>
  </p:cSld>
  <p:clrMapOvr>
    <a:masterClrMapping/>
  </p:clrMapOvr>
  <p:transition>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Content Placeholder 11"/>
          <p:cNvSpPr>
            <a:spLocks noGrp="1"/>
          </p:cNvSpPr>
          <p:nvPr>
            <p:ph sz="quarter" idx="14"/>
          </p:nvPr>
        </p:nvSpPr>
        <p:spPr>
          <a:xfrm>
            <a:off x="4901184" y="1463040"/>
            <a:ext cx="3886200" cy="4288536"/>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6" name="Date Placeholder 19"/>
          <p:cNvSpPr>
            <a:spLocks noGrp="1"/>
          </p:cNvSpPr>
          <p:nvPr>
            <p:ph type="dt" sz="half" idx="15"/>
          </p:nvPr>
        </p:nvSpPr>
        <p:spPr>
          <a:xfrm>
            <a:off x="352425" y="6597351"/>
            <a:ext cx="1466850" cy="193973"/>
          </a:xfrm>
          <a:prstGeom prst="rect">
            <a:avLst/>
          </a:prstGeom>
        </p:spPr>
        <p:txBody>
          <a:bodyPr/>
          <a:lstStyle>
            <a:lvl1pPr>
              <a:defRPr/>
            </a:lvl1pPr>
          </a:lstStyle>
          <a:p>
            <a:pPr>
              <a:defRPr/>
            </a:pPr>
            <a:endParaRPr lang="en-GB"/>
          </a:p>
        </p:txBody>
      </p:sp>
      <p:sp>
        <p:nvSpPr>
          <p:cNvPr id="7" name="Slide Number Placeholder 24"/>
          <p:cNvSpPr>
            <a:spLocks noGrp="1"/>
          </p:cNvSpPr>
          <p:nvPr>
            <p:ph type="sldNum" sz="quarter" idx="16"/>
          </p:nvPr>
        </p:nvSpPr>
        <p:spPr/>
        <p:txBody>
          <a:bodyPr/>
          <a:lstStyle>
            <a:lvl1pPr>
              <a:defRPr/>
            </a:lvl1pPr>
          </a:lstStyle>
          <a:p>
            <a:pPr>
              <a:defRPr/>
            </a:pPr>
            <a:fld id="{3A43E300-35EE-4919-A79C-2B817992FAB8}" type="slidenum">
              <a:rPr lang="en-GB"/>
              <a:pPr>
                <a:defRPr/>
              </a:pPr>
              <a:t>‹#›</a:t>
            </a:fld>
            <a:endParaRPr lang="en-GB"/>
          </a:p>
        </p:txBody>
      </p:sp>
      <p:sp>
        <p:nvSpPr>
          <p:cNvPr id="8" name="Footer Placeholder 25"/>
          <p:cNvSpPr>
            <a:spLocks noGrp="1"/>
          </p:cNvSpPr>
          <p:nvPr>
            <p:ph type="ftr" sz="quarter" idx="17"/>
          </p:nvPr>
        </p:nvSpPr>
        <p:spPr>
          <a:xfrm>
            <a:off x="1809750" y="6543675"/>
            <a:ext cx="4086225" cy="24765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147697976"/>
      </p:ext>
    </p:extLst>
  </p:cSld>
  <p:clrMapOvr>
    <a:masterClrMapping/>
  </p:clrMapOvr>
  <p:transition>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8" name="Text Placeholder 3"/>
          <p:cNvSpPr>
            <a:spLocks noGrp="1"/>
          </p:cNvSpPr>
          <p:nvPr>
            <p:ph type="body" sz="half" idx="2"/>
          </p:nvPr>
        </p:nvSpPr>
        <p:spPr>
          <a:xfrm>
            <a:off x="352426" y="1463040"/>
            <a:ext cx="3886200" cy="509587"/>
          </a:xfrm>
        </p:spPr>
        <p:txBody>
          <a:bodyPr/>
          <a:lstStyle>
            <a:lvl1pPr marL="0" indent="0">
              <a:buNone/>
              <a:defRPr sz="2000" b="0" i="1" spc="0" baseline="0">
                <a:solidFill>
                  <a:schemeClr val="tx1"/>
                </a:solidFill>
                <a:latin typeface="Arial Unicode MS" pitchFamily="34" charset="-128"/>
                <a:ea typeface="Arial Unicode MS" pitchFamily="34" charset="-128"/>
                <a:cs typeface="Arial Unicode MS" pitchFamily="34" charset="-128"/>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lstStyle>
            <a:lvl1pPr marL="0" indent="0">
              <a:buNone/>
              <a:defRPr sz="2000" b="0" i="1" spc="0" baseline="0">
                <a:solidFill>
                  <a:schemeClr val="tx1"/>
                </a:solidFill>
                <a:latin typeface="Arial Unicode MS" pitchFamily="34" charset="-128"/>
                <a:ea typeface="Arial Unicode MS" pitchFamily="34" charset="-128"/>
                <a:cs typeface="Arial Unicode MS" pitchFamily="34" charset="-128"/>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lstStyle>
            <a:lvl1pPr>
              <a:defRPr sz="1600">
                <a:latin typeface="Arial Unicode MS" pitchFamily="34" charset="-128"/>
                <a:ea typeface="Arial Unicode MS" pitchFamily="34" charset="-128"/>
                <a:cs typeface="Arial Unicode MS" pitchFamily="34" charset="-128"/>
              </a:defRPr>
            </a:lvl1pPr>
            <a:lvl2pPr>
              <a:defRPr sz="1600">
                <a:latin typeface="Arial Unicode MS" pitchFamily="34" charset="-128"/>
                <a:ea typeface="Arial Unicode MS" pitchFamily="34" charset="-128"/>
                <a:cs typeface="Arial Unicode MS" pitchFamily="34" charset="-128"/>
              </a:defRPr>
            </a:lvl2pPr>
            <a:lvl3pPr>
              <a:defRPr sz="1600">
                <a:latin typeface="Arial Unicode MS" pitchFamily="34" charset="-128"/>
                <a:ea typeface="Arial Unicode MS" pitchFamily="34" charset="-128"/>
                <a:cs typeface="Arial Unicode MS" pitchFamily="34" charset="-128"/>
              </a:defRPr>
            </a:lvl3pPr>
            <a:lvl4pPr>
              <a:defRPr sz="1600">
                <a:latin typeface="Arial Unicode MS" pitchFamily="34" charset="-128"/>
                <a:ea typeface="Arial Unicode MS" pitchFamily="34" charset="-128"/>
                <a:cs typeface="Arial Unicode MS" pitchFamily="34" charset="-128"/>
              </a:defRPr>
            </a:lvl4pPr>
            <a:lvl5pPr>
              <a:defRPr sz="1600">
                <a:latin typeface="Arial Unicode MS" pitchFamily="34" charset="-128"/>
                <a:ea typeface="Arial Unicode MS" pitchFamily="34" charset="-128"/>
                <a:cs typeface="Arial Unicode MS"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lstStyle>
            <a:lvl1pPr>
              <a:defRPr sz="1600">
                <a:latin typeface="Arial Unicode MS" pitchFamily="34" charset="-128"/>
                <a:ea typeface="Arial Unicode MS" pitchFamily="34" charset="-128"/>
                <a:cs typeface="Arial Unicode MS" pitchFamily="34" charset="-128"/>
              </a:defRPr>
            </a:lvl1pPr>
            <a:lvl2pPr>
              <a:defRPr sz="1600">
                <a:latin typeface="Arial Unicode MS" pitchFamily="34" charset="-128"/>
                <a:ea typeface="Arial Unicode MS" pitchFamily="34" charset="-128"/>
                <a:cs typeface="Arial Unicode MS" pitchFamily="34" charset="-128"/>
              </a:defRPr>
            </a:lvl2pPr>
            <a:lvl3pPr>
              <a:defRPr sz="1600">
                <a:latin typeface="Arial Unicode MS" pitchFamily="34" charset="-128"/>
                <a:ea typeface="Arial Unicode MS" pitchFamily="34" charset="-128"/>
                <a:cs typeface="Arial Unicode MS" pitchFamily="34" charset="-128"/>
              </a:defRPr>
            </a:lvl3pPr>
            <a:lvl4pPr>
              <a:defRPr sz="1600">
                <a:latin typeface="Arial Unicode MS" pitchFamily="34" charset="-128"/>
                <a:ea typeface="Arial Unicode MS" pitchFamily="34" charset="-128"/>
                <a:cs typeface="Arial Unicode MS" pitchFamily="34" charset="-128"/>
              </a:defRPr>
            </a:lvl4pPr>
            <a:lvl5pPr>
              <a:defRPr sz="1600">
                <a:latin typeface="Arial Unicode MS" pitchFamily="34" charset="-128"/>
                <a:ea typeface="Arial Unicode MS" pitchFamily="34" charset="-128"/>
                <a:cs typeface="Arial Unicode MS"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Title 29"/>
          <p:cNvSpPr>
            <a:spLocks noGrp="1"/>
          </p:cNvSpPr>
          <p:nvPr>
            <p:ph type="title"/>
          </p:nvPr>
        </p:nvSpPr>
        <p:spPr/>
        <p:txBody>
          <a:bodyPr/>
          <a:lstStyle/>
          <a:p>
            <a:r>
              <a:rPr lang="en-US" dirty="0" smtClean="0"/>
              <a:t>Click to edit Master title style</a:t>
            </a:r>
            <a:endParaRPr lang="en-US" dirty="0"/>
          </a:p>
        </p:txBody>
      </p:sp>
      <p:sp>
        <p:nvSpPr>
          <p:cNvPr id="9" name="Slide Number Placeholder 23"/>
          <p:cNvSpPr>
            <a:spLocks noGrp="1"/>
          </p:cNvSpPr>
          <p:nvPr>
            <p:ph type="sldNum" sz="quarter" idx="17"/>
          </p:nvPr>
        </p:nvSpPr>
        <p:spPr/>
        <p:txBody>
          <a:bodyPr/>
          <a:lstStyle>
            <a:lvl1pPr>
              <a:defRPr/>
            </a:lvl1pPr>
          </a:lstStyle>
          <a:p>
            <a:pPr>
              <a:defRPr/>
            </a:pPr>
            <a:fld id="{26535E25-2B2E-46F9-A0D6-223BFB5D0844}" type="slidenum">
              <a:rPr lang="en-GB"/>
              <a:pPr>
                <a:defRPr/>
              </a:pPr>
              <a:t>‹#›</a:t>
            </a:fld>
            <a:endParaRPr lang="en-GB"/>
          </a:p>
        </p:txBody>
      </p:sp>
    </p:spTree>
    <p:extLst>
      <p:ext uri="{BB962C8B-B14F-4D97-AF65-F5344CB8AC3E}">
        <p14:creationId xmlns:p14="http://schemas.microsoft.com/office/powerpoint/2010/main" val="73234103"/>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
        <p:nvSpPr>
          <p:cNvPr id="4" name="Date Placeholder 10"/>
          <p:cNvSpPr>
            <a:spLocks noGrp="1"/>
          </p:cNvSpPr>
          <p:nvPr>
            <p:ph type="dt" sz="half" idx="10"/>
          </p:nvPr>
        </p:nvSpPr>
        <p:spPr>
          <a:xfrm>
            <a:off x="352425" y="6597351"/>
            <a:ext cx="1466850" cy="193973"/>
          </a:xfrm>
          <a:prstGeom prst="rect">
            <a:avLst/>
          </a:prstGeom>
        </p:spPr>
        <p:txBody>
          <a:bodyPr/>
          <a:lstStyle>
            <a:lvl1pPr>
              <a:defRPr/>
            </a:lvl1pPr>
          </a:lstStyle>
          <a:p>
            <a:pPr>
              <a:defRPr/>
            </a:pPr>
            <a:endParaRPr lang="en-GB"/>
          </a:p>
        </p:txBody>
      </p:sp>
      <p:sp>
        <p:nvSpPr>
          <p:cNvPr id="5" name="Slide Number Placeholder 13"/>
          <p:cNvSpPr>
            <a:spLocks noGrp="1"/>
          </p:cNvSpPr>
          <p:nvPr>
            <p:ph type="sldNum" sz="quarter" idx="11"/>
          </p:nvPr>
        </p:nvSpPr>
        <p:spPr/>
        <p:txBody>
          <a:bodyPr/>
          <a:lstStyle>
            <a:lvl1pPr>
              <a:defRPr/>
            </a:lvl1pPr>
          </a:lstStyle>
          <a:p>
            <a:pPr>
              <a:defRPr/>
            </a:pPr>
            <a:fld id="{09066FE4-DEEB-4AE6-BE53-788FD14257FB}" type="slidenum">
              <a:rPr lang="en-GB"/>
              <a:pPr>
                <a:defRPr/>
              </a:pPr>
              <a:t>‹#›</a:t>
            </a:fld>
            <a:endParaRPr lang="en-GB"/>
          </a:p>
        </p:txBody>
      </p:sp>
      <p:sp>
        <p:nvSpPr>
          <p:cNvPr id="6" name="Footer Placeholder 17"/>
          <p:cNvSpPr>
            <a:spLocks noGrp="1"/>
          </p:cNvSpPr>
          <p:nvPr>
            <p:ph type="ftr" sz="quarter" idx="12"/>
          </p:nvPr>
        </p:nvSpPr>
        <p:spPr>
          <a:xfrm>
            <a:off x="1809750" y="6543675"/>
            <a:ext cx="4086225" cy="24765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312731124"/>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Date Placeholder 6"/>
          <p:cNvSpPr>
            <a:spLocks noGrp="1"/>
          </p:cNvSpPr>
          <p:nvPr>
            <p:ph type="dt" sz="half" idx="10"/>
          </p:nvPr>
        </p:nvSpPr>
        <p:spPr>
          <a:xfrm>
            <a:off x="352425" y="6597351"/>
            <a:ext cx="1466850" cy="193973"/>
          </a:xfrm>
          <a:prstGeom prst="rect">
            <a:avLst/>
          </a:prstGeom>
        </p:spPr>
        <p:txBody>
          <a:bodyPr/>
          <a:lstStyle>
            <a:lvl1pPr>
              <a:defRPr/>
            </a:lvl1pPr>
          </a:lstStyle>
          <a:p>
            <a:pPr>
              <a:defRPr/>
            </a:pPr>
            <a:endParaRPr lang="en-GB"/>
          </a:p>
        </p:txBody>
      </p:sp>
      <p:sp>
        <p:nvSpPr>
          <p:cNvPr id="4" name="Slide Number Placeholder 11"/>
          <p:cNvSpPr>
            <a:spLocks noGrp="1"/>
          </p:cNvSpPr>
          <p:nvPr>
            <p:ph type="sldNum" sz="quarter" idx="11"/>
          </p:nvPr>
        </p:nvSpPr>
        <p:spPr/>
        <p:txBody>
          <a:bodyPr/>
          <a:lstStyle>
            <a:lvl1pPr>
              <a:defRPr/>
            </a:lvl1pPr>
          </a:lstStyle>
          <a:p>
            <a:pPr>
              <a:defRPr/>
            </a:pPr>
            <a:fld id="{F5967D51-7EEE-480A-BCCF-7CB44A533611}" type="slidenum">
              <a:rPr lang="en-GB"/>
              <a:pPr>
                <a:defRPr/>
              </a:pPr>
              <a:t>‹#›</a:t>
            </a:fld>
            <a:endParaRPr lang="en-GB"/>
          </a:p>
        </p:txBody>
      </p:sp>
      <p:sp>
        <p:nvSpPr>
          <p:cNvPr id="5" name="Footer Placeholder 12"/>
          <p:cNvSpPr>
            <a:spLocks noGrp="1"/>
          </p:cNvSpPr>
          <p:nvPr>
            <p:ph type="ftr" sz="quarter" idx="12"/>
          </p:nvPr>
        </p:nvSpPr>
        <p:spPr>
          <a:xfrm>
            <a:off x="1809750" y="6543675"/>
            <a:ext cx="4086225" cy="24765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2336404582"/>
      </p:ext>
    </p:extLst>
  </p:cSld>
  <p:clrMapOvr>
    <a:masterClrMapping/>
  </p:clrMapOvr>
  <p:transition>
    <p:rand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Connector 6"/>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12"/>
          <p:cNvSpPr>
            <a:spLocks noGrp="1"/>
          </p:cNvSpPr>
          <p:nvPr>
            <p:ph type="dt" sz="half" idx="15"/>
          </p:nvPr>
        </p:nvSpPr>
        <p:spPr>
          <a:xfrm>
            <a:off x="352425" y="6597351"/>
            <a:ext cx="1466850" cy="193973"/>
          </a:xfrm>
          <a:prstGeom prst="rect">
            <a:avLst/>
          </a:prstGeom>
        </p:spPr>
        <p:txBody>
          <a:bodyPr/>
          <a:lstStyle>
            <a:lvl1pPr>
              <a:defRPr/>
            </a:lvl1pPr>
          </a:lstStyle>
          <a:p>
            <a:pPr>
              <a:defRPr/>
            </a:pPr>
            <a:endParaRPr lang="en-GB"/>
          </a:p>
        </p:txBody>
      </p:sp>
      <p:sp>
        <p:nvSpPr>
          <p:cNvPr id="9" name="Slide Number Placeholder 17"/>
          <p:cNvSpPr>
            <a:spLocks noGrp="1"/>
          </p:cNvSpPr>
          <p:nvPr>
            <p:ph type="sldNum" sz="quarter" idx="16"/>
          </p:nvPr>
        </p:nvSpPr>
        <p:spPr/>
        <p:txBody>
          <a:bodyPr/>
          <a:lstStyle>
            <a:lvl1pPr>
              <a:defRPr/>
            </a:lvl1pPr>
          </a:lstStyle>
          <a:p>
            <a:pPr>
              <a:defRPr/>
            </a:pPr>
            <a:fld id="{711C3BAC-E852-4677-96C6-55144C5CDEEB}" type="slidenum">
              <a:rPr lang="en-GB"/>
              <a:pPr>
                <a:defRPr/>
              </a:pPr>
              <a:t>‹#›</a:t>
            </a:fld>
            <a:endParaRPr lang="en-GB"/>
          </a:p>
        </p:txBody>
      </p:sp>
      <p:sp>
        <p:nvSpPr>
          <p:cNvPr id="10" name="Footer Placeholder 19"/>
          <p:cNvSpPr>
            <a:spLocks noGrp="1"/>
          </p:cNvSpPr>
          <p:nvPr>
            <p:ph type="ftr" sz="quarter" idx="17"/>
          </p:nvPr>
        </p:nvSpPr>
        <p:spPr>
          <a:xfrm>
            <a:off x="1809750" y="6543675"/>
            <a:ext cx="4086225" cy="24765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3934349515"/>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52425" y="228600"/>
            <a:ext cx="7680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 name="Text Placeholder 2"/>
          <p:cNvSpPr>
            <a:spLocks noGrp="1"/>
          </p:cNvSpPr>
          <p:nvPr>
            <p:ph type="body" idx="1"/>
          </p:nvPr>
        </p:nvSpPr>
        <p:spPr>
          <a:xfrm>
            <a:off x="352425" y="1463675"/>
            <a:ext cx="7680325"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886700" y="6543675"/>
            <a:ext cx="876300" cy="247650"/>
          </a:xfrm>
          <a:prstGeom prst="rect">
            <a:avLst/>
          </a:prstGeom>
        </p:spPr>
        <p:txBody>
          <a:bodyPr vert="horz" lIns="91440" tIns="45720" rIns="91440" bIns="45720" rtlCol="0" anchor="ctr">
            <a:normAutofit/>
          </a:bodyPr>
          <a:lstStyle>
            <a:lvl1pPr algn="r">
              <a:defRPr sz="1000" b="1" smtClean="0">
                <a:solidFill>
                  <a:schemeClr val="tx1">
                    <a:alpha val="65000"/>
                  </a:schemeClr>
                </a:solidFill>
              </a:defRPr>
            </a:lvl1pPr>
          </a:lstStyle>
          <a:p>
            <a:pPr>
              <a:defRPr/>
            </a:pPr>
            <a:fld id="{31156E07-41F2-4DF7-9CD8-297593EFF8A4}" type="slidenum">
              <a:rPr lang="en-GB"/>
              <a:pPr>
                <a:defRPr/>
              </a:pPr>
              <a:t>‹#›</a:t>
            </a:fld>
            <a:endParaRPr lang="en-GB"/>
          </a:p>
        </p:txBody>
      </p:sp>
    </p:spTree>
  </p:cSld>
  <p:clrMap bg1="dk1" tx1="lt1" bg2="dk2" tx2="lt2" accent1="accent1" accent2="accent2" accent3="accent3" accent4="accent4" accent5="accent5" accent6="accent6" hlink="hlink" folHlink="folHlink"/>
  <p:sldLayoutIdLst>
    <p:sldLayoutId id="2147483792" r:id="rId1"/>
    <p:sldLayoutId id="2147483803"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ransition>
    <p:random/>
  </p:transition>
  <p:timing>
    <p:tnLst>
      <p:par>
        <p:cTn id="1" dur="indefinite" restart="never" nodeType="tmRoot"/>
      </p:par>
    </p:tnLst>
  </p:timing>
  <p:txStyles>
    <p:titleStyle>
      <a:lvl1pPr algn="l" rtl="0" fontAlgn="base">
        <a:spcBef>
          <a:spcPts val="400"/>
        </a:spcBef>
        <a:spcAft>
          <a:spcPct val="0"/>
        </a:spcAft>
        <a:defRPr sz="4400" kern="1200">
          <a:solidFill>
            <a:schemeClr val="tx1"/>
          </a:solidFill>
          <a:latin typeface="Arial Unicode MS" pitchFamily="34" charset="-128"/>
          <a:ea typeface="Arial Unicode MS" pitchFamily="34" charset="-128"/>
          <a:cs typeface="Arial Unicode MS" pitchFamily="34" charset="-128"/>
        </a:defRPr>
      </a:lvl1pPr>
      <a:lvl2pPr algn="l" rtl="0" fontAlgn="base">
        <a:spcBef>
          <a:spcPts val="400"/>
        </a:spcBef>
        <a:spcAft>
          <a:spcPct val="0"/>
        </a:spcAft>
        <a:defRPr sz="4000">
          <a:solidFill>
            <a:schemeClr val="tx1"/>
          </a:solidFill>
          <a:latin typeface="Calibri" pitchFamily="34" charset="0"/>
          <a:cs typeface="Tunga" pitchFamily="34" charset="0"/>
        </a:defRPr>
      </a:lvl2pPr>
      <a:lvl3pPr algn="l" rtl="0" fontAlgn="base">
        <a:spcBef>
          <a:spcPts val="400"/>
        </a:spcBef>
        <a:spcAft>
          <a:spcPct val="0"/>
        </a:spcAft>
        <a:defRPr sz="4000">
          <a:solidFill>
            <a:schemeClr val="tx1"/>
          </a:solidFill>
          <a:latin typeface="Calibri" pitchFamily="34" charset="0"/>
          <a:cs typeface="Tunga" pitchFamily="34" charset="0"/>
        </a:defRPr>
      </a:lvl3pPr>
      <a:lvl4pPr algn="l" rtl="0" fontAlgn="base">
        <a:spcBef>
          <a:spcPts val="400"/>
        </a:spcBef>
        <a:spcAft>
          <a:spcPct val="0"/>
        </a:spcAft>
        <a:defRPr sz="4000">
          <a:solidFill>
            <a:schemeClr val="tx1"/>
          </a:solidFill>
          <a:latin typeface="Calibri" pitchFamily="34" charset="0"/>
          <a:cs typeface="Tunga" pitchFamily="34" charset="0"/>
        </a:defRPr>
      </a:lvl4pPr>
      <a:lvl5pPr algn="l" rtl="0" fontAlgn="base">
        <a:spcBef>
          <a:spcPts val="400"/>
        </a:spcBef>
        <a:spcAft>
          <a:spcPct val="0"/>
        </a:spcAft>
        <a:defRPr sz="4000">
          <a:solidFill>
            <a:schemeClr val="tx1"/>
          </a:solidFill>
          <a:latin typeface="Calibri" pitchFamily="34" charset="0"/>
          <a:cs typeface="Tunga" pitchFamily="34" charset="0"/>
        </a:defRPr>
      </a:lvl5pPr>
      <a:lvl6pPr marL="457200" algn="l" rtl="0" fontAlgn="base">
        <a:spcBef>
          <a:spcPts val="400"/>
        </a:spcBef>
        <a:spcAft>
          <a:spcPct val="0"/>
        </a:spcAft>
        <a:defRPr sz="4000">
          <a:solidFill>
            <a:schemeClr val="tx1"/>
          </a:solidFill>
          <a:latin typeface="Calibri" pitchFamily="34" charset="0"/>
          <a:cs typeface="Tunga" pitchFamily="34" charset="0"/>
        </a:defRPr>
      </a:lvl6pPr>
      <a:lvl7pPr marL="914400" algn="l" rtl="0" fontAlgn="base">
        <a:spcBef>
          <a:spcPts val="400"/>
        </a:spcBef>
        <a:spcAft>
          <a:spcPct val="0"/>
        </a:spcAft>
        <a:defRPr sz="4000">
          <a:solidFill>
            <a:schemeClr val="tx1"/>
          </a:solidFill>
          <a:latin typeface="Calibri" pitchFamily="34" charset="0"/>
          <a:cs typeface="Tunga" pitchFamily="34" charset="0"/>
        </a:defRPr>
      </a:lvl7pPr>
      <a:lvl8pPr marL="1371600" algn="l" rtl="0" fontAlgn="base">
        <a:spcBef>
          <a:spcPts val="400"/>
        </a:spcBef>
        <a:spcAft>
          <a:spcPct val="0"/>
        </a:spcAft>
        <a:defRPr sz="4000">
          <a:solidFill>
            <a:schemeClr val="tx1"/>
          </a:solidFill>
          <a:latin typeface="Calibri" pitchFamily="34" charset="0"/>
          <a:cs typeface="Tunga" pitchFamily="34" charset="0"/>
        </a:defRPr>
      </a:lvl8pPr>
      <a:lvl9pPr marL="1828800" algn="l" rtl="0" fontAlgn="base">
        <a:spcBef>
          <a:spcPts val="400"/>
        </a:spcBef>
        <a:spcAft>
          <a:spcPct val="0"/>
        </a:spcAft>
        <a:defRPr sz="4000">
          <a:solidFill>
            <a:schemeClr val="tx1"/>
          </a:solidFill>
          <a:latin typeface="Calibri" pitchFamily="34" charset="0"/>
          <a:cs typeface="Tunga" pitchFamily="34" charset="0"/>
        </a:defRPr>
      </a:lvl9pPr>
    </p:titleStyle>
    <p:bodyStyle>
      <a:lvl1pPr marL="285750" indent="-285750" algn="l" rtl="0" fontAlgn="base">
        <a:spcBef>
          <a:spcPts val="1200"/>
        </a:spcBef>
        <a:spcAft>
          <a:spcPct val="0"/>
        </a:spcAft>
        <a:buClr>
          <a:schemeClr val="tx1"/>
        </a:buClr>
        <a:buFont typeface="Wingdings" pitchFamily="2" charset="2"/>
        <a:buChar char="Ø"/>
        <a:defRPr sz="2600" kern="1200" spc="30">
          <a:solidFill>
            <a:schemeClr val="tx1"/>
          </a:solidFill>
          <a:latin typeface="Arial Unicode MS" pitchFamily="34" charset="-128"/>
          <a:ea typeface="Arial Unicode MS" pitchFamily="34" charset="-128"/>
          <a:cs typeface="Arial Unicode MS" pitchFamily="34" charset="-128"/>
        </a:defRPr>
      </a:lvl1pPr>
      <a:lvl2pPr marL="533400" indent="-261938" algn="l" rtl="0" fontAlgn="base">
        <a:spcBef>
          <a:spcPts val="600"/>
        </a:spcBef>
        <a:spcAft>
          <a:spcPct val="0"/>
        </a:spcAft>
        <a:buClr>
          <a:schemeClr val="tx1"/>
        </a:buClr>
        <a:buFont typeface="Arial" charset="0"/>
        <a:buChar char="•"/>
        <a:defRPr sz="2200" kern="1200">
          <a:solidFill>
            <a:schemeClr val="tx1"/>
          </a:solidFill>
          <a:latin typeface="Arial Unicode MS" pitchFamily="34" charset="-128"/>
          <a:ea typeface="Arial Unicode MS" pitchFamily="34" charset="-128"/>
          <a:cs typeface="Arial Unicode MS" pitchFamily="34" charset="-128"/>
        </a:defRPr>
      </a:lvl2pPr>
      <a:lvl3pPr marL="892175" indent="-358775" algn="l" rtl="0" fontAlgn="base">
        <a:spcBef>
          <a:spcPts val="600"/>
        </a:spcBef>
        <a:spcAft>
          <a:spcPct val="0"/>
        </a:spcAft>
        <a:buClr>
          <a:schemeClr val="tx1"/>
        </a:buClr>
        <a:buFont typeface="Arial" charset="0"/>
        <a:buChar char="•"/>
        <a:defRPr sz="2000" kern="1200">
          <a:solidFill>
            <a:schemeClr val="tx1"/>
          </a:solidFill>
          <a:latin typeface="Arial Unicode MS" pitchFamily="34" charset="-128"/>
          <a:ea typeface="Arial Unicode MS" pitchFamily="34" charset="-128"/>
          <a:cs typeface="Arial Unicode MS" pitchFamily="34" charset="-128"/>
        </a:defRPr>
      </a:lvl3pPr>
      <a:lvl4pPr marL="171450" indent="100013" algn="l" rtl="0" fontAlgn="base">
        <a:spcBef>
          <a:spcPts val="600"/>
        </a:spcBef>
        <a:spcAft>
          <a:spcPct val="0"/>
        </a:spcAft>
        <a:buClr>
          <a:schemeClr val="tx1"/>
        </a:buClr>
        <a:buFont typeface="Arial" charset="0"/>
        <a:buChar char="•"/>
        <a:defRPr sz="1600" kern="1200">
          <a:solidFill>
            <a:schemeClr val="tx1"/>
          </a:solidFill>
          <a:latin typeface="+mn-lt"/>
          <a:ea typeface="+mn-ea"/>
          <a:cs typeface="Tahoma" pitchFamily="34" charset="0"/>
        </a:defRPr>
      </a:lvl4pPr>
      <a:lvl5pPr marL="171450" indent="100013" algn="l" rtl="0" fontAlgn="base">
        <a:spcBef>
          <a:spcPts val="600"/>
        </a:spcBef>
        <a:spcAft>
          <a:spcPct val="0"/>
        </a:spcAft>
        <a:buClr>
          <a:schemeClr val="tx1"/>
        </a:buClr>
        <a:buFont typeface="Arial"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52425" y="228600"/>
            <a:ext cx="7680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 name="Text Placeholder 2"/>
          <p:cNvSpPr>
            <a:spLocks noGrp="1"/>
          </p:cNvSpPr>
          <p:nvPr>
            <p:ph type="body" idx="1"/>
          </p:nvPr>
        </p:nvSpPr>
        <p:spPr>
          <a:xfrm>
            <a:off x="352425" y="1463675"/>
            <a:ext cx="7680325"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5" y="6543675"/>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pPr>
              <a:defRPr/>
            </a:pPr>
            <a:endParaRPr lang="en-GB"/>
          </a:p>
        </p:txBody>
      </p:sp>
      <p:sp>
        <p:nvSpPr>
          <p:cNvPr id="5" name="Footer Placeholder 4"/>
          <p:cNvSpPr>
            <a:spLocks noGrp="1"/>
          </p:cNvSpPr>
          <p:nvPr>
            <p:ph type="ftr" sz="quarter" idx="3"/>
          </p:nvPr>
        </p:nvSpPr>
        <p:spPr>
          <a:xfrm>
            <a:off x="1809750" y="6543675"/>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pPr>
              <a:defRPr/>
            </a:pPr>
            <a:endParaRPr lang="en-US"/>
          </a:p>
        </p:txBody>
      </p:sp>
      <p:sp>
        <p:nvSpPr>
          <p:cNvPr id="6" name="Slide Number Placeholder 5"/>
          <p:cNvSpPr>
            <a:spLocks noGrp="1"/>
          </p:cNvSpPr>
          <p:nvPr>
            <p:ph type="sldNum" sz="quarter" idx="4"/>
          </p:nvPr>
        </p:nvSpPr>
        <p:spPr>
          <a:xfrm>
            <a:off x="7886700" y="6543675"/>
            <a:ext cx="876300" cy="247650"/>
          </a:xfrm>
          <a:prstGeom prst="rect">
            <a:avLst/>
          </a:prstGeom>
        </p:spPr>
        <p:txBody>
          <a:bodyPr vert="horz" lIns="91440" tIns="45720" rIns="91440" bIns="45720" rtlCol="0" anchor="ctr">
            <a:normAutofit/>
          </a:bodyPr>
          <a:lstStyle>
            <a:lvl1pPr algn="r">
              <a:defRPr sz="1000" b="1" smtClean="0">
                <a:solidFill>
                  <a:schemeClr val="tx1">
                    <a:alpha val="65000"/>
                  </a:schemeClr>
                </a:solidFill>
              </a:defRPr>
            </a:lvl1pPr>
          </a:lstStyle>
          <a:p>
            <a:pPr>
              <a:defRPr/>
            </a:pPr>
            <a:fld id="{31156E07-41F2-4DF7-9CD8-297593EFF8A4}" type="slidenum">
              <a:rPr lang="en-GB"/>
              <a:pPr>
                <a:defRPr/>
              </a:pPr>
              <a:t>‹#›</a:t>
            </a:fld>
            <a:endParaRPr lang="en-GB"/>
          </a:p>
        </p:txBody>
      </p:sp>
    </p:spTree>
    <p:extLst>
      <p:ext uri="{BB962C8B-B14F-4D97-AF65-F5344CB8AC3E}">
        <p14:creationId xmlns:p14="http://schemas.microsoft.com/office/powerpoint/2010/main" val="695536256"/>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random/>
  </p:transition>
  <p:timing>
    <p:tnLst>
      <p:par>
        <p:cTn id="1" dur="indefinite" restart="never" nodeType="tmRoot"/>
      </p:par>
    </p:tnLst>
  </p:timing>
  <p:txStyles>
    <p:titleStyle>
      <a:lvl1pPr algn="l" rtl="0" fontAlgn="base">
        <a:spcBef>
          <a:spcPts val="400"/>
        </a:spcBef>
        <a:spcAft>
          <a:spcPct val="0"/>
        </a:spcAft>
        <a:defRPr sz="4000" kern="1200">
          <a:solidFill>
            <a:schemeClr val="tx1"/>
          </a:solidFill>
          <a:latin typeface="+mj-lt"/>
          <a:ea typeface="+mj-ea"/>
          <a:cs typeface="Tunga" pitchFamily="2"/>
        </a:defRPr>
      </a:lvl1pPr>
      <a:lvl2pPr algn="l" rtl="0" fontAlgn="base">
        <a:spcBef>
          <a:spcPts val="400"/>
        </a:spcBef>
        <a:spcAft>
          <a:spcPct val="0"/>
        </a:spcAft>
        <a:defRPr sz="4000">
          <a:solidFill>
            <a:schemeClr val="tx1"/>
          </a:solidFill>
          <a:latin typeface="Calibri" pitchFamily="34" charset="0"/>
          <a:cs typeface="Tunga" pitchFamily="34" charset="0"/>
        </a:defRPr>
      </a:lvl2pPr>
      <a:lvl3pPr algn="l" rtl="0" fontAlgn="base">
        <a:spcBef>
          <a:spcPts val="400"/>
        </a:spcBef>
        <a:spcAft>
          <a:spcPct val="0"/>
        </a:spcAft>
        <a:defRPr sz="4000">
          <a:solidFill>
            <a:schemeClr val="tx1"/>
          </a:solidFill>
          <a:latin typeface="Calibri" pitchFamily="34" charset="0"/>
          <a:cs typeface="Tunga" pitchFamily="34" charset="0"/>
        </a:defRPr>
      </a:lvl3pPr>
      <a:lvl4pPr algn="l" rtl="0" fontAlgn="base">
        <a:spcBef>
          <a:spcPts val="400"/>
        </a:spcBef>
        <a:spcAft>
          <a:spcPct val="0"/>
        </a:spcAft>
        <a:defRPr sz="4000">
          <a:solidFill>
            <a:schemeClr val="tx1"/>
          </a:solidFill>
          <a:latin typeface="Calibri" pitchFamily="34" charset="0"/>
          <a:cs typeface="Tunga" pitchFamily="34" charset="0"/>
        </a:defRPr>
      </a:lvl4pPr>
      <a:lvl5pPr algn="l" rtl="0" fontAlgn="base">
        <a:spcBef>
          <a:spcPts val="400"/>
        </a:spcBef>
        <a:spcAft>
          <a:spcPct val="0"/>
        </a:spcAft>
        <a:defRPr sz="4000">
          <a:solidFill>
            <a:schemeClr val="tx1"/>
          </a:solidFill>
          <a:latin typeface="Calibri" pitchFamily="34" charset="0"/>
          <a:cs typeface="Tunga" pitchFamily="34" charset="0"/>
        </a:defRPr>
      </a:lvl5pPr>
      <a:lvl6pPr marL="457200" algn="l" rtl="0" fontAlgn="base">
        <a:spcBef>
          <a:spcPts val="400"/>
        </a:spcBef>
        <a:spcAft>
          <a:spcPct val="0"/>
        </a:spcAft>
        <a:defRPr sz="4000">
          <a:solidFill>
            <a:schemeClr val="tx1"/>
          </a:solidFill>
          <a:latin typeface="Calibri" pitchFamily="34" charset="0"/>
          <a:cs typeface="Tunga" pitchFamily="34" charset="0"/>
        </a:defRPr>
      </a:lvl6pPr>
      <a:lvl7pPr marL="914400" algn="l" rtl="0" fontAlgn="base">
        <a:spcBef>
          <a:spcPts val="400"/>
        </a:spcBef>
        <a:spcAft>
          <a:spcPct val="0"/>
        </a:spcAft>
        <a:defRPr sz="4000">
          <a:solidFill>
            <a:schemeClr val="tx1"/>
          </a:solidFill>
          <a:latin typeface="Calibri" pitchFamily="34" charset="0"/>
          <a:cs typeface="Tunga" pitchFamily="34" charset="0"/>
        </a:defRPr>
      </a:lvl7pPr>
      <a:lvl8pPr marL="1371600" algn="l" rtl="0" fontAlgn="base">
        <a:spcBef>
          <a:spcPts val="400"/>
        </a:spcBef>
        <a:spcAft>
          <a:spcPct val="0"/>
        </a:spcAft>
        <a:defRPr sz="4000">
          <a:solidFill>
            <a:schemeClr val="tx1"/>
          </a:solidFill>
          <a:latin typeface="Calibri" pitchFamily="34" charset="0"/>
          <a:cs typeface="Tunga" pitchFamily="34" charset="0"/>
        </a:defRPr>
      </a:lvl8pPr>
      <a:lvl9pPr marL="1828800" algn="l" rtl="0" fontAlgn="base">
        <a:spcBef>
          <a:spcPts val="400"/>
        </a:spcBef>
        <a:spcAft>
          <a:spcPct val="0"/>
        </a:spcAft>
        <a:defRPr sz="4000">
          <a:solidFill>
            <a:schemeClr val="tx1"/>
          </a:solidFill>
          <a:latin typeface="Calibri" pitchFamily="34" charset="0"/>
          <a:cs typeface="Tunga" pitchFamily="34" charset="0"/>
        </a:defRPr>
      </a:lvl9pPr>
    </p:titleStyle>
    <p:bodyStyle>
      <a:lvl1pPr algn="l" rtl="0" fontAlgn="base">
        <a:spcBef>
          <a:spcPts val="1200"/>
        </a:spcBef>
        <a:spcAft>
          <a:spcPct val="0"/>
        </a:spcAft>
        <a:buClr>
          <a:srgbClr val="838995"/>
        </a:buClr>
        <a:buFont typeface="Arial" charset="0"/>
        <a:defRPr kern="1200" spc="30">
          <a:solidFill>
            <a:schemeClr val="tx1"/>
          </a:solidFill>
          <a:latin typeface="+mn-lt"/>
          <a:ea typeface="+mn-ea"/>
          <a:cs typeface="Tahoma" pitchFamily="34" charset="0"/>
        </a:defRPr>
      </a:lvl1pPr>
      <a:lvl2pPr marL="171450" indent="-171450" algn="l" rtl="0" fontAlgn="base">
        <a:spcBef>
          <a:spcPts val="600"/>
        </a:spcBef>
        <a:spcAft>
          <a:spcPct val="0"/>
        </a:spcAft>
        <a:buClr>
          <a:schemeClr val="accent1"/>
        </a:buClr>
        <a:buFont typeface="Arial" charset="0"/>
        <a:buChar char="•"/>
        <a:defRPr sz="1600" kern="1200">
          <a:solidFill>
            <a:schemeClr val="tx1"/>
          </a:solidFill>
          <a:latin typeface="+mn-lt"/>
          <a:ea typeface="+mn-ea"/>
          <a:cs typeface="Tahoma" pitchFamily="34" charset="0"/>
        </a:defRPr>
      </a:lvl2pPr>
      <a:lvl3pPr marL="344488" indent="-165100" algn="l" rtl="0" fontAlgn="base">
        <a:spcBef>
          <a:spcPts val="600"/>
        </a:spcBef>
        <a:spcAft>
          <a:spcPct val="0"/>
        </a:spcAft>
        <a:buClr>
          <a:schemeClr val="accent1"/>
        </a:buClr>
        <a:buFont typeface="Arial" charset="0"/>
        <a:buChar char="•"/>
        <a:defRPr sz="1600" kern="1200">
          <a:solidFill>
            <a:schemeClr val="tx1"/>
          </a:solidFill>
          <a:latin typeface="+mn-lt"/>
          <a:ea typeface="+mn-ea"/>
          <a:cs typeface="Tahoma" pitchFamily="34" charset="0"/>
        </a:defRPr>
      </a:lvl3pPr>
      <a:lvl4pPr marL="517525" indent="-169863" algn="l" rtl="0" fontAlgn="base">
        <a:spcBef>
          <a:spcPts val="600"/>
        </a:spcBef>
        <a:spcAft>
          <a:spcPct val="0"/>
        </a:spcAft>
        <a:buClr>
          <a:schemeClr val="accent1"/>
        </a:buClr>
        <a:buFont typeface="Arial" charset="0"/>
        <a:buChar char="•"/>
        <a:defRPr sz="1600" kern="1200">
          <a:solidFill>
            <a:schemeClr val="tx1"/>
          </a:solidFill>
          <a:latin typeface="+mn-lt"/>
          <a:ea typeface="+mn-ea"/>
          <a:cs typeface="Tahoma" pitchFamily="34" charset="0"/>
        </a:defRPr>
      </a:lvl4pPr>
      <a:lvl5pPr marL="688975" indent="-173038" algn="l" rtl="0" fontAlgn="base">
        <a:spcBef>
          <a:spcPts val="600"/>
        </a:spcBef>
        <a:spcAft>
          <a:spcPct val="0"/>
        </a:spcAft>
        <a:buClr>
          <a:schemeClr val="accent1"/>
        </a:buClr>
        <a:buFont typeface="Arial"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52425" y="228600"/>
            <a:ext cx="7680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 name="Text Placeholder 2"/>
          <p:cNvSpPr>
            <a:spLocks noGrp="1"/>
          </p:cNvSpPr>
          <p:nvPr>
            <p:ph type="body" idx="1"/>
          </p:nvPr>
        </p:nvSpPr>
        <p:spPr>
          <a:xfrm>
            <a:off x="352425" y="1463675"/>
            <a:ext cx="7680325"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5" y="6543675"/>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pPr>
              <a:defRPr/>
            </a:pPr>
            <a:endParaRPr lang="en-GB"/>
          </a:p>
        </p:txBody>
      </p:sp>
      <p:sp>
        <p:nvSpPr>
          <p:cNvPr id="5" name="Footer Placeholder 4"/>
          <p:cNvSpPr>
            <a:spLocks noGrp="1"/>
          </p:cNvSpPr>
          <p:nvPr>
            <p:ph type="ftr" sz="quarter" idx="3"/>
          </p:nvPr>
        </p:nvSpPr>
        <p:spPr>
          <a:xfrm>
            <a:off x="1809750" y="6543675"/>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pPr>
              <a:defRPr/>
            </a:pPr>
            <a:endParaRPr lang="en-US"/>
          </a:p>
        </p:txBody>
      </p:sp>
      <p:sp>
        <p:nvSpPr>
          <p:cNvPr id="6" name="Slide Number Placeholder 5"/>
          <p:cNvSpPr>
            <a:spLocks noGrp="1"/>
          </p:cNvSpPr>
          <p:nvPr>
            <p:ph type="sldNum" sz="quarter" idx="4"/>
          </p:nvPr>
        </p:nvSpPr>
        <p:spPr>
          <a:xfrm>
            <a:off x="7886700" y="6543675"/>
            <a:ext cx="876300" cy="247650"/>
          </a:xfrm>
          <a:prstGeom prst="rect">
            <a:avLst/>
          </a:prstGeom>
        </p:spPr>
        <p:txBody>
          <a:bodyPr vert="horz" lIns="91440" tIns="45720" rIns="91440" bIns="45720" rtlCol="0" anchor="ctr">
            <a:normAutofit/>
          </a:bodyPr>
          <a:lstStyle>
            <a:lvl1pPr algn="r">
              <a:defRPr sz="1000" b="1" smtClean="0">
                <a:solidFill>
                  <a:schemeClr val="tx1">
                    <a:alpha val="65000"/>
                  </a:schemeClr>
                </a:solidFill>
              </a:defRPr>
            </a:lvl1pPr>
          </a:lstStyle>
          <a:p>
            <a:pPr>
              <a:defRPr/>
            </a:pPr>
            <a:fld id="{31156E07-41F2-4DF7-9CD8-297593EFF8A4}" type="slidenum">
              <a:rPr lang="en-GB"/>
              <a:pPr>
                <a:defRPr/>
              </a:pPr>
              <a:t>‹#›</a:t>
            </a:fld>
            <a:endParaRPr lang="en-GB"/>
          </a:p>
        </p:txBody>
      </p:sp>
    </p:spTree>
    <p:extLst>
      <p:ext uri="{BB962C8B-B14F-4D97-AF65-F5344CB8AC3E}">
        <p14:creationId xmlns:p14="http://schemas.microsoft.com/office/powerpoint/2010/main" val="695536256"/>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p:random/>
  </p:transition>
  <p:timing>
    <p:tnLst>
      <p:par>
        <p:cTn id="1" dur="indefinite" restart="never" nodeType="tmRoot"/>
      </p:par>
    </p:tnLst>
  </p:timing>
  <p:txStyles>
    <p:titleStyle>
      <a:lvl1pPr algn="l" rtl="0" fontAlgn="base">
        <a:spcBef>
          <a:spcPts val="400"/>
        </a:spcBef>
        <a:spcAft>
          <a:spcPct val="0"/>
        </a:spcAft>
        <a:defRPr sz="4000" kern="1200">
          <a:solidFill>
            <a:schemeClr val="tx1"/>
          </a:solidFill>
          <a:latin typeface="+mj-lt"/>
          <a:ea typeface="+mj-ea"/>
          <a:cs typeface="Tunga" pitchFamily="2"/>
        </a:defRPr>
      </a:lvl1pPr>
      <a:lvl2pPr algn="l" rtl="0" fontAlgn="base">
        <a:spcBef>
          <a:spcPts val="400"/>
        </a:spcBef>
        <a:spcAft>
          <a:spcPct val="0"/>
        </a:spcAft>
        <a:defRPr sz="4000">
          <a:solidFill>
            <a:schemeClr val="tx1"/>
          </a:solidFill>
          <a:latin typeface="Calibri" pitchFamily="34" charset="0"/>
          <a:cs typeface="Tunga" pitchFamily="34" charset="0"/>
        </a:defRPr>
      </a:lvl2pPr>
      <a:lvl3pPr algn="l" rtl="0" fontAlgn="base">
        <a:spcBef>
          <a:spcPts val="400"/>
        </a:spcBef>
        <a:spcAft>
          <a:spcPct val="0"/>
        </a:spcAft>
        <a:defRPr sz="4000">
          <a:solidFill>
            <a:schemeClr val="tx1"/>
          </a:solidFill>
          <a:latin typeface="Calibri" pitchFamily="34" charset="0"/>
          <a:cs typeface="Tunga" pitchFamily="34" charset="0"/>
        </a:defRPr>
      </a:lvl3pPr>
      <a:lvl4pPr algn="l" rtl="0" fontAlgn="base">
        <a:spcBef>
          <a:spcPts val="400"/>
        </a:spcBef>
        <a:spcAft>
          <a:spcPct val="0"/>
        </a:spcAft>
        <a:defRPr sz="4000">
          <a:solidFill>
            <a:schemeClr val="tx1"/>
          </a:solidFill>
          <a:latin typeface="Calibri" pitchFamily="34" charset="0"/>
          <a:cs typeface="Tunga" pitchFamily="34" charset="0"/>
        </a:defRPr>
      </a:lvl4pPr>
      <a:lvl5pPr algn="l" rtl="0" fontAlgn="base">
        <a:spcBef>
          <a:spcPts val="400"/>
        </a:spcBef>
        <a:spcAft>
          <a:spcPct val="0"/>
        </a:spcAft>
        <a:defRPr sz="4000">
          <a:solidFill>
            <a:schemeClr val="tx1"/>
          </a:solidFill>
          <a:latin typeface="Calibri" pitchFamily="34" charset="0"/>
          <a:cs typeface="Tunga" pitchFamily="34" charset="0"/>
        </a:defRPr>
      </a:lvl5pPr>
      <a:lvl6pPr marL="457200" algn="l" rtl="0" fontAlgn="base">
        <a:spcBef>
          <a:spcPts val="400"/>
        </a:spcBef>
        <a:spcAft>
          <a:spcPct val="0"/>
        </a:spcAft>
        <a:defRPr sz="4000">
          <a:solidFill>
            <a:schemeClr val="tx1"/>
          </a:solidFill>
          <a:latin typeface="Calibri" pitchFamily="34" charset="0"/>
          <a:cs typeface="Tunga" pitchFamily="34" charset="0"/>
        </a:defRPr>
      </a:lvl6pPr>
      <a:lvl7pPr marL="914400" algn="l" rtl="0" fontAlgn="base">
        <a:spcBef>
          <a:spcPts val="400"/>
        </a:spcBef>
        <a:spcAft>
          <a:spcPct val="0"/>
        </a:spcAft>
        <a:defRPr sz="4000">
          <a:solidFill>
            <a:schemeClr val="tx1"/>
          </a:solidFill>
          <a:latin typeface="Calibri" pitchFamily="34" charset="0"/>
          <a:cs typeface="Tunga" pitchFamily="34" charset="0"/>
        </a:defRPr>
      </a:lvl7pPr>
      <a:lvl8pPr marL="1371600" algn="l" rtl="0" fontAlgn="base">
        <a:spcBef>
          <a:spcPts val="400"/>
        </a:spcBef>
        <a:spcAft>
          <a:spcPct val="0"/>
        </a:spcAft>
        <a:defRPr sz="4000">
          <a:solidFill>
            <a:schemeClr val="tx1"/>
          </a:solidFill>
          <a:latin typeface="Calibri" pitchFamily="34" charset="0"/>
          <a:cs typeface="Tunga" pitchFamily="34" charset="0"/>
        </a:defRPr>
      </a:lvl8pPr>
      <a:lvl9pPr marL="1828800" algn="l" rtl="0" fontAlgn="base">
        <a:spcBef>
          <a:spcPts val="400"/>
        </a:spcBef>
        <a:spcAft>
          <a:spcPct val="0"/>
        </a:spcAft>
        <a:defRPr sz="4000">
          <a:solidFill>
            <a:schemeClr val="tx1"/>
          </a:solidFill>
          <a:latin typeface="Calibri" pitchFamily="34" charset="0"/>
          <a:cs typeface="Tunga" pitchFamily="34" charset="0"/>
        </a:defRPr>
      </a:lvl9pPr>
    </p:titleStyle>
    <p:bodyStyle>
      <a:lvl1pPr algn="l" rtl="0" fontAlgn="base">
        <a:spcBef>
          <a:spcPts val="1200"/>
        </a:spcBef>
        <a:spcAft>
          <a:spcPct val="0"/>
        </a:spcAft>
        <a:buClr>
          <a:srgbClr val="838995"/>
        </a:buClr>
        <a:buFont typeface="Arial" charset="0"/>
        <a:defRPr kern="1200" spc="30">
          <a:solidFill>
            <a:schemeClr val="tx1"/>
          </a:solidFill>
          <a:latin typeface="+mn-lt"/>
          <a:ea typeface="+mn-ea"/>
          <a:cs typeface="Tahoma" pitchFamily="34" charset="0"/>
        </a:defRPr>
      </a:lvl1pPr>
      <a:lvl2pPr marL="171450" indent="-171450" algn="l" rtl="0" fontAlgn="base">
        <a:spcBef>
          <a:spcPts val="600"/>
        </a:spcBef>
        <a:spcAft>
          <a:spcPct val="0"/>
        </a:spcAft>
        <a:buClr>
          <a:schemeClr val="accent1"/>
        </a:buClr>
        <a:buFont typeface="Arial" charset="0"/>
        <a:buChar char="•"/>
        <a:defRPr sz="1600" kern="1200">
          <a:solidFill>
            <a:schemeClr val="tx1"/>
          </a:solidFill>
          <a:latin typeface="+mn-lt"/>
          <a:ea typeface="+mn-ea"/>
          <a:cs typeface="Tahoma" pitchFamily="34" charset="0"/>
        </a:defRPr>
      </a:lvl2pPr>
      <a:lvl3pPr marL="344488" indent="-165100" algn="l" rtl="0" fontAlgn="base">
        <a:spcBef>
          <a:spcPts val="600"/>
        </a:spcBef>
        <a:spcAft>
          <a:spcPct val="0"/>
        </a:spcAft>
        <a:buClr>
          <a:schemeClr val="accent1"/>
        </a:buClr>
        <a:buFont typeface="Arial" charset="0"/>
        <a:buChar char="•"/>
        <a:defRPr sz="1600" kern="1200">
          <a:solidFill>
            <a:schemeClr val="tx1"/>
          </a:solidFill>
          <a:latin typeface="+mn-lt"/>
          <a:ea typeface="+mn-ea"/>
          <a:cs typeface="Tahoma" pitchFamily="34" charset="0"/>
        </a:defRPr>
      </a:lvl3pPr>
      <a:lvl4pPr marL="517525" indent="-169863" algn="l" rtl="0" fontAlgn="base">
        <a:spcBef>
          <a:spcPts val="600"/>
        </a:spcBef>
        <a:spcAft>
          <a:spcPct val="0"/>
        </a:spcAft>
        <a:buClr>
          <a:schemeClr val="accent1"/>
        </a:buClr>
        <a:buFont typeface="Arial" charset="0"/>
        <a:buChar char="•"/>
        <a:defRPr sz="1600" kern="1200">
          <a:solidFill>
            <a:schemeClr val="tx1"/>
          </a:solidFill>
          <a:latin typeface="+mn-lt"/>
          <a:ea typeface="+mn-ea"/>
          <a:cs typeface="Tahoma" pitchFamily="34" charset="0"/>
        </a:defRPr>
      </a:lvl4pPr>
      <a:lvl5pPr marL="688975" indent="-173038" algn="l" rtl="0" fontAlgn="base">
        <a:spcBef>
          <a:spcPts val="600"/>
        </a:spcBef>
        <a:spcAft>
          <a:spcPct val="0"/>
        </a:spcAft>
        <a:buClr>
          <a:schemeClr val="accent1"/>
        </a:buClr>
        <a:buFont typeface="Arial"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39552" y="1556792"/>
            <a:ext cx="8352928" cy="5301208"/>
          </a:xfrm>
        </p:spPr>
        <p:txBody>
          <a:bodyPr>
            <a:normAutofit/>
          </a:bodyPr>
          <a:lstStyle/>
          <a:p>
            <a:pPr>
              <a:lnSpc>
                <a:spcPct val="110000"/>
              </a:lnSpc>
            </a:pPr>
            <a:r>
              <a:rPr lang="en-GB" dirty="0"/>
              <a:t>Set out the roles and responsibilities of the </a:t>
            </a:r>
            <a:r>
              <a:rPr lang="en-GB" dirty="0" smtClean="0"/>
              <a:t>Board </a:t>
            </a:r>
            <a:r>
              <a:rPr lang="en-GB" dirty="0"/>
              <a:t>and </a:t>
            </a:r>
            <a:r>
              <a:rPr lang="en-GB" dirty="0" smtClean="0"/>
              <a:t>Directors and </a:t>
            </a:r>
            <a:r>
              <a:rPr lang="en-GB" dirty="0"/>
              <a:t>explore some practical difficulties that can arise</a:t>
            </a:r>
          </a:p>
          <a:p>
            <a:pPr marL="0" indent="0">
              <a:lnSpc>
                <a:spcPct val="110000"/>
              </a:lnSpc>
              <a:buNone/>
            </a:pPr>
            <a:endParaRPr lang="en-GB" sz="1000" dirty="0"/>
          </a:p>
          <a:p>
            <a:pPr>
              <a:lnSpc>
                <a:spcPct val="110000"/>
              </a:lnSpc>
            </a:pPr>
            <a:r>
              <a:rPr lang="en-GB" dirty="0" smtClean="0"/>
              <a:t>Examine the key relationships within and outwith the Board and how they can operate most productively</a:t>
            </a:r>
          </a:p>
          <a:p>
            <a:pPr marL="0" indent="0">
              <a:lnSpc>
                <a:spcPct val="110000"/>
              </a:lnSpc>
              <a:buNone/>
            </a:pPr>
            <a:endParaRPr lang="en-GB" sz="1000" dirty="0"/>
          </a:p>
          <a:p>
            <a:pPr>
              <a:lnSpc>
                <a:spcPct val="110000"/>
              </a:lnSpc>
            </a:pPr>
            <a:r>
              <a:rPr lang="en-GB" dirty="0"/>
              <a:t>Allow </a:t>
            </a:r>
            <a:r>
              <a:rPr lang="en-GB" dirty="0" smtClean="0"/>
              <a:t>you to </a:t>
            </a:r>
            <a:r>
              <a:rPr lang="en-GB" dirty="0"/>
              <a:t>benchmark </a:t>
            </a:r>
            <a:r>
              <a:rPr lang="en-GB" dirty="0" smtClean="0"/>
              <a:t>your own Board against best </a:t>
            </a:r>
            <a:r>
              <a:rPr lang="en-GB" dirty="0"/>
              <a:t>practice in corporate governance and </a:t>
            </a:r>
            <a:r>
              <a:rPr lang="en-GB" dirty="0" smtClean="0"/>
              <a:t>identify areas for development</a:t>
            </a:r>
            <a:endParaRPr lang="en-US" dirty="0" smtClean="0"/>
          </a:p>
        </p:txBody>
      </p:sp>
      <p:sp>
        <p:nvSpPr>
          <p:cNvPr id="3" name="Title 2"/>
          <p:cNvSpPr>
            <a:spLocks noGrp="1"/>
          </p:cNvSpPr>
          <p:nvPr>
            <p:ph type="title"/>
          </p:nvPr>
        </p:nvSpPr>
        <p:spPr>
          <a:xfrm>
            <a:off x="971600" y="332656"/>
            <a:ext cx="7032253" cy="936104"/>
          </a:xfrm>
        </p:spPr>
        <p:txBody>
          <a:bodyPr anchor="ctr"/>
          <a:lstStyle/>
          <a:p>
            <a:r>
              <a:rPr lang="en-US" b="1" dirty="0"/>
              <a:t>Course </a:t>
            </a:r>
            <a:r>
              <a:rPr lang="en-US" b="1" dirty="0" smtClean="0"/>
              <a:t>objectives</a:t>
            </a:r>
            <a:endParaRPr lang="en-US" sz="4400" b="1" dirty="0">
              <a:latin typeface="Arial Unicode MS" pitchFamily="34" charset="-128"/>
              <a:ea typeface="Arial Unicode MS" pitchFamily="34" charset="-128"/>
              <a:cs typeface="Arial Unicode MS" pitchFamily="34" charset="-128"/>
            </a:endParaRPr>
          </a:p>
        </p:txBody>
      </p:sp>
      <p:pic>
        <p:nvPicPr>
          <p:cNvPr id="5" name="Picture 4"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6712" y="-2763688"/>
            <a:ext cx="24431142" cy="3317078"/>
          </a:xfrm>
          <a:prstGeom prst="rect">
            <a:avLst/>
          </a:prstGeom>
        </p:spPr>
      </p:pic>
      <p:pic>
        <p:nvPicPr>
          <p:cNvPr id="7" name="Picture 6"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6093296"/>
            <a:ext cx="537120" cy="537120"/>
          </a:xfrm>
          <a:prstGeom prst="rect">
            <a:avLst/>
          </a:prstGeom>
        </p:spPr>
      </p:pic>
    </p:spTree>
    <p:extLst>
      <p:ext uri="{BB962C8B-B14F-4D97-AF65-F5344CB8AC3E}">
        <p14:creationId xmlns:p14="http://schemas.microsoft.com/office/powerpoint/2010/main" val="3506644667"/>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a:xfrm>
            <a:off x="899592" y="260350"/>
            <a:ext cx="7920880" cy="936402"/>
          </a:xfrm>
        </p:spPr>
        <p:txBody>
          <a:bodyPr/>
          <a:lstStyle/>
          <a:p>
            <a:pPr>
              <a:defRPr/>
            </a:pPr>
            <a:r>
              <a:rPr lang="en-GB" b="1" dirty="0" smtClean="0"/>
              <a:t>Legal duties of a Director</a:t>
            </a:r>
            <a:endParaRPr lang="en-US" b="1" dirty="0" smtClean="0"/>
          </a:p>
        </p:txBody>
      </p:sp>
      <p:sp>
        <p:nvSpPr>
          <p:cNvPr id="566275" name="Rectangle 3"/>
          <p:cNvSpPr>
            <a:spLocks noGrp="1" noChangeArrowheads="1"/>
          </p:cNvSpPr>
          <p:nvPr>
            <p:ph type="body" idx="4294967295"/>
          </p:nvPr>
        </p:nvSpPr>
        <p:spPr>
          <a:xfrm>
            <a:off x="395536" y="1484784"/>
            <a:ext cx="8568952" cy="5328592"/>
          </a:xfrm>
          <a:prstGeom prst="rect">
            <a:avLst/>
          </a:prstGeom>
        </p:spPr>
        <p:txBody>
          <a:bodyPr>
            <a:normAutofit lnSpcReduction="10000"/>
          </a:bodyPr>
          <a:lstStyle/>
          <a:p>
            <a:pPr marL="533400" indent="-533400">
              <a:lnSpc>
                <a:spcPct val="110000"/>
              </a:lnSpc>
              <a:spcBef>
                <a:spcPts val="1000"/>
              </a:spcBef>
              <a:defRPr/>
            </a:pPr>
            <a:r>
              <a:rPr lang="en-GB" dirty="0" smtClean="0"/>
              <a:t>Duty to promote the success of the company</a:t>
            </a:r>
          </a:p>
          <a:p>
            <a:pPr marL="533400" indent="-533400">
              <a:lnSpc>
                <a:spcPct val="110000"/>
              </a:lnSpc>
              <a:spcBef>
                <a:spcPts val="1000"/>
              </a:spcBef>
              <a:buFont typeface="Monotype Sorts" pitchFamily="2" charset="2"/>
              <a:buNone/>
              <a:defRPr/>
            </a:pPr>
            <a:endParaRPr lang="en-GB" sz="1400" dirty="0" smtClean="0"/>
          </a:p>
          <a:p>
            <a:pPr marL="533400" indent="-533400">
              <a:lnSpc>
                <a:spcPct val="110000"/>
              </a:lnSpc>
              <a:spcBef>
                <a:spcPts val="1000"/>
              </a:spcBef>
              <a:defRPr/>
            </a:pPr>
            <a:r>
              <a:rPr lang="en-GB" dirty="0"/>
              <a:t>Duty to exercise reasonable care, skill and diligence</a:t>
            </a:r>
          </a:p>
          <a:p>
            <a:pPr marL="0" indent="0">
              <a:lnSpc>
                <a:spcPct val="110000"/>
              </a:lnSpc>
              <a:spcBef>
                <a:spcPts val="1000"/>
              </a:spcBef>
              <a:buNone/>
              <a:defRPr/>
            </a:pPr>
            <a:endParaRPr lang="en-GB" sz="1400" dirty="0" smtClean="0"/>
          </a:p>
          <a:p>
            <a:pPr marL="533400" indent="-533400">
              <a:lnSpc>
                <a:spcPct val="110000"/>
              </a:lnSpc>
              <a:spcBef>
                <a:spcPts val="1000"/>
              </a:spcBef>
              <a:defRPr/>
            </a:pPr>
            <a:r>
              <a:rPr lang="en-GB" dirty="0" smtClean="0"/>
              <a:t>Duty to act within powers</a:t>
            </a:r>
          </a:p>
          <a:p>
            <a:pPr marL="533400" indent="-533400">
              <a:lnSpc>
                <a:spcPct val="110000"/>
              </a:lnSpc>
              <a:spcBef>
                <a:spcPts val="1000"/>
              </a:spcBef>
              <a:buFont typeface="Monotype Sorts" pitchFamily="2" charset="2"/>
              <a:buNone/>
              <a:defRPr/>
            </a:pPr>
            <a:endParaRPr lang="en-GB" sz="1400" dirty="0" smtClean="0"/>
          </a:p>
          <a:p>
            <a:pPr marL="533400" indent="-533400">
              <a:lnSpc>
                <a:spcPct val="110000"/>
              </a:lnSpc>
              <a:spcBef>
                <a:spcPts val="1000"/>
              </a:spcBef>
              <a:defRPr/>
            </a:pPr>
            <a:r>
              <a:rPr lang="en-GB" dirty="0" smtClean="0"/>
              <a:t>Duty to exercise independent judgement</a:t>
            </a:r>
          </a:p>
          <a:p>
            <a:pPr marL="0" indent="0">
              <a:lnSpc>
                <a:spcPct val="110000"/>
              </a:lnSpc>
              <a:spcBef>
                <a:spcPts val="1000"/>
              </a:spcBef>
              <a:buNone/>
              <a:defRPr/>
            </a:pPr>
            <a:endParaRPr lang="en-GB" sz="1400" dirty="0"/>
          </a:p>
          <a:p>
            <a:pPr marL="533400" indent="-533400">
              <a:lnSpc>
                <a:spcPct val="110000"/>
              </a:lnSpc>
              <a:spcBef>
                <a:spcPts val="1000"/>
              </a:spcBef>
              <a:defRPr/>
            </a:pPr>
            <a:r>
              <a:rPr lang="en-GB" dirty="0" smtClean="0"/>
              <a:t>Duty to avoid conflicts of interests and duty to disclose relevant interests</a:t>
            </a:r>
          </a:p>
          <a:p>
            <a:pPr marL="0" indent="0">
              <a:lnSpc>
                <a:spcPct val="110000"/>
              </a:lnSpc>
              <a:spcBef>
                <a:spcPts val="1000"/>
              </a:spcBef>
              <a:buNone/>
              <a:defRPr/>
            </a:pPr>
            <a:endParaRPr lang="en-GB" sz="1400" dirty="0" smtClean="0"/>
          </a:p>
          <a:p>
            <a:pPr marL="533400" indent="-533400">
              <a:lnSpc>
                <a:spcPct val="110000"/>
              </a:lnSpc>
              <a:spcBef>
                <a:spcPts val="1000"/>
              </a:spcBef>
              <a:defRPr/>
            </a:pPr>
            <a:r>
              <a:rPr lang="en-GB" dirty="0" smtClean="0"/>
              <a:t>Duty not to accept benefits from third parties</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5360" y="6093296"/>
            <a:ext cx="537120" cy="537120"/>
          </a:xfrm>
          <a:prstGeom prst="rect">
            <a:avLst/>
          </a:prstGeom>
        </p:spPr>
      </p:pic>
    </p:spTree>
    <p:extLst>
      <p:ext uri="{BB962C8B-B14F-4D97-AF65-F5344CB8AC3E}">
        <p14:creationId xmlns:p14="http://schemas.microsoft.com/office/powerpoint/2010/main" val="849936429"/>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87" y="79526"/>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539552" y="4077072"/>
            <a:ext cx="8208912" cy="1296144"/>
          </a:xfrm>
        </p:spPr>
        <p:txBody>
          <a:bodyPr>
            <a:noAutofit/>
          </a:bodyPr>
          <a:lstStyle/>
          <a:p>
            <a:pPr algn="ctr" fontAlgn="auto">
              <a:spcAft>
                <a:spcPts val="0"/>
              </a:spcAft>
              <a:buClr>
                <a:schemeClr val="accent5"/>
              </a:buClr>
              <a:buFont typeface="Arial" pitchFamily="34" charset="0"/>
              <a:buNone/>
              <a:defRPr/>
            </a:pPr>
            <a:r>
              <a:rPr lang="en-GB" sz="3600" i="0" dirty="0" smtClean="0">
                <a:latin typeface="Arial Unicode MS" pitchFamily="34" charset="-128"/>
                <a:ea typeface="Arial Unicode MS" pitchFamily="34" charset="-128"/>
                <a:cs typeface="Arial Unicode MS" pitchFamily="34" charset="-128"/>
              </a:rPr>
              <a:t>An effective </a:t>
            </a:r>
            <a:r>
              <a:rPr lang="en-GB" sz="3600" i="0" dirty="0" smtClean="0">
                <a:latin typeface="Arial Unicode MS" pitchFamily="34" charset="-128"/>
                <a:ea typeface="Arial Unicode MS" pitchFamily="34" charset="-128"/>
                <a:cs typeface="Arial Unicode MS" pitchFamily="34" charset="-128"/>
              </a:rPr>
              <a:t>Director</a:t>
            </a:r>
            <a:endParaRPr lang="en-GB" sz="3600" i="0" dirty="0" smtClean="0">
              <a:latin typeface="Arial Unicode MS" pitchFamily="34" charset="-128"/>
              <a:ea typeface="Arial Unicode MS" pitchFamily="34" charset="-128"/>
              <a:cs typeface="Arial Unicode MS" pitchFamily="34" charset="-128"/>
            </a:endParaRP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2924944"/>
            <a:ext cx="9144000" cy="1574161"/>
          </a:xfrm>
          <a:prstGeom prst="rect">
            <a:avLst/>
          </a:prstGeom>
        </p:spPr>
      </p:pic>
      <p:pic>
        <p:nvPicPr>
          <p:cNvPr id="7" name="Picture 6" descr="logo motif.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4728" y="4941168"/>
            <a:ext cx="1803400" cy="1803400"/>
          </a:xfrm>
          <a:prstGeom prst="rect">
            <a:avLst/>
          </a:prstGeom>
        </p:spPr>
      </p:pic>
    </p:spTree>
    <p:extLst>
      <p:ext uri="{BB962C8B-B14F-4D97-AF65-F5344CB8AC3E}">
        <p14:creationId xmlns:p14="http://schemas.microsoft.com/office/powerpoint/2010/main" val="43997822"/>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a:xfrm>
            <a:off x="755576" y="260350"/>
            <a:ext cx="7993137" cy="100841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chor="ctr"/>
          <a:lstStyle/>
          <a:p>
            <a:pPr>
              <a:defRPr/>
            </a:pPr>
            <a:r>
              <a:rPr lang="en-GB" sz="4400" b="1" dirty="0" smtClean="0">
                <a:latin typeface="Arial Unicode MS" pitchFamily="34" charset="-128"/>
                <a:ea typeface="Arial Unicode MS" pitchFamily="34" charset="-128"/>
                <a:cs typeface="Arial Unicode MS" pitchFamily="34" charset="-128"/>
              </a:rPr>
              <a:t>An effective Director</a:t>
            </a:r>
            <a:endParaRPr lang="en-GB" sz="4400" b="1" dirty="0">
              <a:latin typeface="Arial Unicode MS" pitchFamily="34" charset="-128"/>
              <a:ea typeface="Arial Unicode MS" pitchFamily="34" charset="-128"/>
              <a:cs typeface="Arial Unicode MS" pitchFamily="34" charset="-128"/>
            </a:endParaRPr>
          </a:p>
        </p:txBody>
      </p:sp>
      <p:sp>
        <p:nvSpPr>
          <p:cNvPr id="571395" name="Rectangle 3"/>
          <p:cNvSpPr>
            <a:spLocks noGrp="1" noChangeArrowheads="1"/>
          </p:cNvSpPr>
          <p:nvPr>
            <p:ph type="body" idx="4294967295"/>
          </p:nvPr>
        </p:nvSpPr>
        <p:spPr>
          <a:xfrm>
            <a:off x="179512" y="1628800"/>
            <a:ext cx="8928992" cy="5229200"/>
          </a:xfrm>
          <a:prstGeom prst="rect">
            <a:avLst/>
          </a:prstGeo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ormAutofit/>
          </a:bodyPr>
          <a:lstStyle/>
          <a:p>
            <a:pPr marL="533400" indent="-533400">
              <a:lnSpc>
                <a:spcPct val="120000"/>
              </a:lnSpc>
              <a:buClr>
                <a:schemeClr val="tx1"/>
              </a:buClr>
              <a:buFont typeface="Wingdings" pitchFamily="2" charset="2"/>
              <a:buChar char="Ø"/>
              <a:defRPr/>
            </a:pPr>
            <a:r>
              <a:rPr lang="en-GB" sz="2600" dirty="0" smtClean="0">
                <a:latin typeface="Arial Unicode MS" pitchFamily="34" charset="-128"/>
                <a:ea typeface="Arial Unicode MS" pitchFamily="34" charset="-128"/>
                <a:cs typeface="Arial Unicode MS" pitchFamily="34" charset="-128"/>
              </a:rPr>
              <a:t>Brings “an </a:t>
            </a:r>
            <a:r>
              <a:rPr lang="en-GB" sz="2600" dirty="0">
                <a:latin typeface="Arial Unicode MS" pitchFamily="34" charset="-128"/>
                <a:ea typeface="Arial Unicode MS" pitchFamily="34" charset="-128"/>
                <a:cs typeface="Arial Unicode MS" pitchFamily="34" charset="-128"/>
              </a:rPr>
              <a:t>independent judgement to bear on </a:t>
            </a:r>
            <a:r>
              <a:rPr lang="en-GB" sz="2600" dirty="0" smtClean="0">
                <a:latin typeface="Arial Unicode MS" pitchFamily="34" charset="-128"/>
                <a:ea typeface="Arial Unicode MS" pitchFamily="34" charset="-128"/>
                <a:cs typeface="Arial Unicode MS" pitchFamily="34" charset="-128"/>
              </a:rPr>
              <a:t>strategy</a:t>
            </a:r>
            <a:r>
              <a:rPr lang="en-GB" sz="2600" dirty="0">
                <a:latin typeface="Arial Unicode MS" pitchFamily="34" charset="-128"/>
                <a:ea typeface="Arial Unicode MS" pitchFamily="34" charset="-128"/>
                <a:cs typeface="Arial Unicode MS" pitchFamily="34" charset="-128"/>
              </a:rPr>
              <a:t>, </a:t>
            </a:r>
            <a:r>
              <a:rPr lang="en-GB" sz="2600" dirty="0" smtClean="0">
                <a:latin typeface="Arial Unicode MS" pitchFamily="34" charset="-128"/>
                <a:ea typeface="Arial Unicode MS" pitchFamily="34" charset="-128"/>
                <a:cs typeface="Arial Unicode MS" pitchFamily="34" charset="-128"/>
              </a:rPr>
              <a:t>performance, key appointments and accountability”</a:t>
            </a:r>
            <a:endParaRPr lang="en-GB" sz="2600" dirty="0">
              <a:latin typeface="Arial Unicode MS" pitchFamily="34" charset="-128"/>
              <a:ea typeface="Arial Unicode MS" pitchFamily="34" charset="-128"/>
              <a:cs typeface="Arial Unicode MS" pitchFamily="34" charset="-128"/>
            </a:endParaRPr>
          </a:p>
          <a:p>
            <a:pPr marL="892175" lvl="1" indent="-358775">
              <a:lnSpc>
                <a:spcPct val="120000"/>
              </a:lnSpc>
              <a:spcBef>
                <a:spcPts val="1200"/>
              </a:spcBef>
              <a:buClr>
                <a:schemeClr val="tx1"/>
              </a:buClr>
              <a:defRPr/>
            </a:pPr>
            <a:r>
              <a:rPr lang="en-GB" sz="2300" dirty="0" smtClean="0">
                <a:latin typeface="Arial Unicode MS" pitchFamily="34" charset="-128"/>
                <a:ea typeface="Arial Unicode MS" pitchFamily="34" charset="-128"/>
                <a:cs typeface="Arial Unicode MS" pitchFamily="34" charset="-128"/>
              </a:rPr>
              <a:t>Brings insight and original thinking to Board discussions</a:t>
            </a:r>
            <a:endParaRPr lang="en-GB" sz="2300" dirty="0">
              <a:latin typeface="Arial Unicode MS" pitchFamily="34" charset="-128"/>
              <a:ea typeface="Arial Unicode MS" pitchFamily="34" charset="-128"/>
              <a:cs typeface="Arial Unicode MS" pitchFamily="34" charset="-128"/>
            </a:endParaRPr>
          </a:p>
          <a:p>
            <a:pPr lvl="1">
              <a:lnSpc>
                <a:spcPct val="120000"/>
              </a:lnSpc>
              <a:spcBef>
                <a:spcPts val="1200"/>
              </a:spcBef>
              <a:buFontTx/>
              <a:buNone/>
              <a:defRPr/>
            </a:pPr>
            <a:endParaRPr lang="en-GB" sz="1000" dirty="0">
              <a:latin typeface="Arial Unicode MS" pitchFamily="34" charset="-128"/>
              <a:ea typeface="Arial Unicode MS" pitchFamily="34" charset="-128"/>
              <a:cs typeface="Arial Unicode MS" pitchFamily="34" charset="-128"/>
            </a:endParaRPr>
          </a:p>
          <a:p>
            <a:pPr marL="533400" indent="-533400">
              <a:lnSpc>
                <a:spcPct val="120000"/>
              </a:lnSpc>
              <a:buClr>
                <a:schemeClr val="tx1"/>
              </a:buClr>
              <a:buFont typeface="Wingdings" pitchFamily="2" charset="2"/>
              <a:buChar char="Ø"/>
              <a:defRPr/>
            </a:pPr>
            <a:r>
              <a:rPr lang="en-GB" sz="2600" dirty="0" smtClean="0">
                <a:latin typeface="Arial Unicode MS" pitchFamily="34" charset="-128"/>
                <a:ea typeface="Arial Unicode MS" pitchFamily="34" charset="-128"/>
                <a:cs typeface="Arial Unicode MS" pitchFamily="34" charset="-128"/>
              </a:rPr>
              <a:t>Operates </a:t>
            </a:r>
            <a:r>
              <a:rPr lang="en-GB" sz="2600" dirty="0">
                <a:latin typeface="Arial Unicode MS" pitchFamily="34" charset="-128"/>
                <a:ea typeface="Arial Unicode MS" pitchFamily="34" charset="-128"/>
                <a:cs typeface="Arial Unicode MS" pitchFamily="34" charset="-128"/>
              </a:rPr>
              <a:t>strategically </a:t>
            </a:r>
            <a:r>
              <a:rPr lang="en-GB" sz="2600" dirty="0" smtClean="0">
                <a:latin typeface="Arial Unicode MS" pitchFamily="34" charset="-128"/>
                <a:ea typeface="Arial Unicode MS" pitchFamily="34" charset="-128"/>
                <a:cs typeface="Arial Unicode MS" pitchFamily="34" charset="-128"/>
              </a:rPr>
              <a:t>(concentrates on big picture)</a:t>
            </a:r>
          </a:p>
          <a:p>
            <a:pPr marL="892175" lvl="1" indent="-358775">
              <a:lnSpc>
                <a:spcPct val="120000"/>
              </a:lnSpc>
              <a:spcBef>
                <a:spcPts val="1200"/>
              </a:spcBef>
              <a:buClr>
                <a:schemeClr val="tx1"/>
              </a:buClr>
              <a:buFont typeface="Arial" pitchFamily="34" charset="0"/>
              <a:buChar char="•"/>
              <a:defRPr/>
            </a:pPr>
            <a:r>
              <a:rPr lang="en-GB" sz="2300" dirty="0" smtClean="0">
                <a:latin typeface="Arial Unicode MS" pitchFamily="34" charset="-128"/>
                <a:ea typeface="Arial Unicode MS" pitchFamily="34" charset="-128"/>
                <a:cs typeface="Arial Unicode MS" pitchFamily="34" charset="-128"/>
              </a:rPr>
              <a:t>Does not micro-manage</a:t>
            </a:r>
          </a:p>
          <a:p>
            <a:pPr marL="892175" lvl="1" indent="-358775">
              <a:lnSpc>
                <a:spcPct val="120000"/>
              </a:lnSpc>
              <a:spcBef>
                <a:spcPts val="1200"/>
              </a:spcBef>
              <a:buClr>
                <a:schemeClr val="tx1"/>
              </a:buClr>
              <a:buFont typeface="Arial" pitchFamily="34" charset="0"/>
              <a:buChar char="•"/>
              <a:defRPr/>
            </a:pPr>
            <a:r>
              <a:rPr lang="en-GB" sz="2300" dirty="0" smtClean="0">
                <a:latin typeface="Arial Unicode MS" pitchFamily="34" charset="-128"/>
                <a:ea typeface="Arial Unicode MS" pitchFamily="34" charset="-128"/>
                <a:cs typeface="Arial Unicode MS" pitchFamily="34" charset="-128"/>
              </a:rPr>
              <a:t>Does not operate as a single issue ‘Member’ or a lobbyist</a:t>
            </a:r>
          </a:p>
          <a:p>
            <a:pPr marL="0" indent="0">
              <a:lnSpc>
                <a:spcPct val="120000"/>
              </a:lnSpc>
              <a:buNone/>
              <a:defRPr/>
            </a:pPr>
            <a:endParaRPr lang="en-GB" sz="1000" dirty="0" smtClean="0">
              <a:latin typeface="Arial Unicode MS" pitchFamily="34" charset="-128"/>
              <a:ea typeface="Arial Unicode MS" pitchFamily="34" charset="-128"/>
              <a:cs typeface="Arial Unicode MS" pitchFamily="34" charset="-128"/>
            </a:endParaRPr>
          </a:p>
          <a:p>
            <a:pPr marL="533400" indent="-533400">
              <a:lnSpc>
                <a:spcPct val="120000"/>
              </a:lnSpc>
              <a:buClr>
                <a:schemeClr val="tx1"/>
              </a:buClr>
              <a:buFont typeface="Wingdings" pitchFamily="2" charset="2"/>
              <a:buChar char="Ø"/>
              <a:defRPr/>
            </a:pPr>
            <a:r>
              <a:rPr lang="en-GB" sz="2600" dirty="0" smtClean="0">
                <a:latin typeface="Arial Unicode MS" pitchFamily="34" charset="-128"/>
                <a:ea typeface="Arial Unicode MS" pitchFamily="34" charset="-128"/>
                <a:cs typeface="Arial Unicode MS" pitchFamily="34" charset="-128"/>
              </a:rPr>
              <a:t>Places his/her skills</a:t>
            </a:r>
            <a:r>
              <a:rPr lang="en-GB" sz="2600" dirty="0">
                <a:latin typeface="Arial Unicode MS" pitchFamily="34" charset="-128"/>
                <a:ea typeface="Arial Unicode MS" pitchFamily="34" charset="-128"/>
                <a:cs typeface="Arial Unicode MS" pitchFamily="34" charset="-128"/>
              </a:rPr>
              <a:t>, contacts, expertise at the disposal of </a:t>
            </a:r>
            <a:r>
              <a:rPr lang="en-GB" sz="2600" dirty="0" smtClean="0">
                <a:latin typeface="Arial Unicode MS" pitchFamily="34" charset="-128"/>
                <a:ea typeface="Arial Unicode MS" pitchFamily="34" charset="-128"/>
                <a:cs typeface="Arial Unicode MS" pitchFamily="34" charset="-128"/>
              </a:rPr>
              <a:t>the Board and the management team</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0432" y="6165304"/>
            <a:ext cx="537120" cy="537120"/>
          </a:xfrm>
          <a:prstGeom prst="rect">
            <a:avLst/>
          </a:prstGeom>
        </p:spPr>
      </p:pic>
    </p:spTree>
    <p:extLst>
      <p:ext uri="{BB962C8B-B14F-4D97-AF65-F5344CB8AC3E}">
        <p14:creationId xmlns:p14="http://schemas.microsoft.com/office/powerpoint/2010/main" val="2858283845"/>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title"/>
          </p:nvPr>
        </p:nvSpPr>
        <p:spPr>
          <a:xfrm>
            <a:off x="683568" y="115889"/>
            <a:ext cx="8136582" cy="936847"/>
          </a:xfrm>
        </p:spPr>
        <p:txBody>
          <a:bodyPr anchor="ctr"/>
          <a:lstStyle/>
          <a:p>
            <a:pPr>
              <a:defRPr/>
            </a:pPr>
            <a:r>
              <a:rPr lang="en-GB" sz="4400" b="1" dirty="0" smtClean="0">
                <a:latin typeface="Arial Unicode MS" pitchFamily="34" charset="-128"/>
                <a:ea typeface="Arial Unicode MS" pitchFamily="34" charset="-128"/>
                <a:cs typeface="Arial Unicode MS" pitchFamily="34" charset="-128"/>
              </a:rPr>
              <a:t>An effective Director</a:t>
            </a:r>
            <a:endParaRPr lang="en-GB" sz="4400" b="1" dirty="0">
              <a:latin typeface="Arial Unicode MS" pitchFamily="34" charset="-128"/>
              <a:ea typeface="Arial Unicode MS" pitchFamily="34" charset="-128"/>
              <a:cs typeface="Arial Unicode MS" pitchFamily="34" charset="-128"/>
            </a:endParaRPr>
          </a:p>
        </p:txBody>
      </p:sp>
      <p:sp>
        <p:nvSpPr>
          <p:cNvPr id="712707" name="Rectangle 3"/>
          <p:cNvSpPr>
            <a:spLocks noGrp="1" noChangeArrowheads="1"/>
          </p:cNvSpPr>
          <p:nvPr>
            <p:ph type="body" idx="4294967295"/>
          </p:nvPr>
        </p:nvSpPr>
        <p:spPr>
          <a:xfrm>
            <a:off x="107504" y="1340768"/>
            <a:ext cx="8712968" cy="5472608"/>
          </a:xfrm>
          <a:prstGeom prst="rect">
            <a:avLst/>
          </a:prstGeom>
          <a:ln>
            <a:noFill/>
          </a:ln>
        </p:spPr>
        <p:txBody>
          <a:bodyPr>
            <a:normAutofit/>
          </a:bodyPr>
          <a:lstStyle/>
          <a:p>
            <a:pPr marL="533400" indent="-533400">
              <a:lnSpc>
                <a:spcPct val="120000"/>
              </a:lnSpc>
              <a:buClr>
                <a:schemeClr val="tx1"/>
              </a:buClr>
              <a:buFont typeface="Wingdings" pitchFamily="2" charset="2"/>
              <a:buChar char="Ø"/>
              <a:defRPr/>
            </a:pPr>
            <a:r>
              <a:rPr lang="en-GB" sz="2600" dirty="0" smtClean="0">
                <a:latin typeface="Arial Unicode MS" pitchFamily="34" charset="-128"/>
                <a:ea typeface="Arial Unicode MS" pitchFamily="34" charset="-128"/>
                <a:cs typeface="Arial Unicode MS" pitchFamily="34" charset="-128"/>
              </a:rPr>
              <a:t>Contributes fully to Board discussions and shares responsibility for decisions</a:t>
            </a:r>
          </a:p>
          <a:p>
            <a:pPr marL="892175" lvl="1" indent="-358775">
              <a:lnSpc>
                <a:spcPct val="120000"/>
              </a:lnSpc>
              <a:spcBef>
                <a:spcPts val="1200"/>
              </a:spcBef>
              <a:buClr>
                <a:schemeClr val="tx1"/>
              </a:buClr>
              <a:defRPr/>
            </a:pPr>
            <a:r>
              <a:rPr lang="en-GB" sz="2300" dirty="0" smtClean="0">
                <a:latin typeface="Arial Unicode MS" pitchFamily="34" charset="-128"/>
                <a:ea typeface="Arial Unicode MS" pitchFamily="34" charset="-128"/>
                <a:cs typeface="Arial Unicode MS" pitchFamily="34" charset="-128"/>
              </a:rPr>
              <a:t>Questions </a:t>
            </a:r>
            <a:r>
              <a:rPr lang="en-GB" sz="2300" dirty="0">
                <a:latin typeface="Arial Unicode MS" pitchFamily="34" charset="-128"/>
                <a:ea typeface="Arial Unicode MS" pitchFamily="34" charset="-128"/>
                <a:cs typeface="Arial Unicode MS" pitchFamily="34" charset="-128"/>
              </a:rPr>
              <a:t>intelligently, </a:t>
            </a:r>
            <a:r>
              <a:rPr lang="en-GB" sz="2300" dirty="0" smtClean="0">
                <a:latin typeface="Arial Unicode MS" pitchFamily="34" charset="-128"/>
                <a:ea typeface="Arial Unicode MS" pitchFamily="34" charset="-128"/>
                <a:cs typeface="Arial Unicode MS" pitchFamily="34" charset="-128"/>
              </a:rPr>
              <a:t>debates </a:t>
            </a:r>
            <a:r>
              <a:rPr lang="en-GB" sz="2300" dirty="0">
                <a:latin typeface="Arial Unicode MS" pitchFamily="34" charset="-128"/>
                <a:ea typeface="Arial Unicode MS" pitchFamily="34" charset="-128"/>
                <a:cs typeface="Arial Unicode MS" pitchFamily="34" charset="-128"/>
              </a:rPr>
              <a:t>constructively, </a:t>
            </a:r>
            <a:r>
              <a:rPr lang="en-GB" sz="2300" dirty="0" smtClean="0">
                <a:latin typeface="Arial Unicode MS" pitchFamily="34" charset="-128"/>
                <a:ea typeface="Arial Unicode MS" pitchFamily="34" charset="-128"/>
                <a:cs typeface="Arial Unicode MS" pitchFamily="34" charset="-128"/>
              </a:rPr>
              <a:t>challenges </a:t>
            </a:r>
            <a:r>
              <a:rPr lang="en-GB" sz="2300" dirty="0">
                <a:latin typeface="Arial Unicode MS" pitchFamily="34" charset="-128"/>
                <a:ea typeface="Arial Unicode MS" pitchFamily="34" charset="-128"/>
                <a:cs typeface="Arial Unicode MS" pitchFamily="34" charset="-128"/>
              </a:rPr>
              <a:t>rigorously and </a:t>
            </a:r>
            <a:r>
              <a:rPr lang="en-GB" sz="2300" dirty="0" smtClean="0">
                <a:latin typeface="Arial Unicode MS" pitchFamily="34" charset="-128"/>
                <a:ea typeface="Arial Unicode MS" pitchFamily="34" charset="-128"/>
                <a:cs typeface="Arial Unicode MS" pitchFamily="34" charset="-128"/>
              </a:rPr>
              <a:t>decides </a:t>
            </a:r>
            <a:r>
              <a:rPr lang="en-GB" sz="2300" dirty="0">
                <a:latin typeface="Arial Unicode MS" pitchFamily="34" charset="-128"/>
                <a:ea typeface="Arial Unicode MS" pitchFamily="34" charset="-128"/>
                <a:cs typeface="Arial Unicode MS" pitchFamily="34" charset="-128"/>
              </a:rPr>
              <a:t>dispassionately</a:t>
            </a:r>
          </a:p>
          <a:p>
            <a:pPr marL="892175" lvl="1" indent="-358775">
              <a:lnSpc>
                <a:spcPct val="120000"/>
              </a:lnSpc>
              <a:spcBef>
                <a:spcPts val="1200"/>
              </a:spcBef>
              <a:buClr>
                <a:schemeClr val="tx1"/>
              </a:buClr>
              <a:defRPr/>
            </a:pPr>
            <a:r>
              <a:rPr lang="en-GB" sz="2300" dirty="0" smtClean="0">
                <a:latin typeface="Arial Unicode MS" pitchFamily="34" charset="-128"/>
                <a:ea typeface="Arial Unicode MS" pitchFamily="34" charset="-128"/>
                <a:cs typeface="Arial Unicode MS" pitchFamily="34" charset="-128"/>
              </a:rPr>
              <a:t>Listens </a:t>
            </a:r>
            <a:r>
              <a:rPr lang="en-GB" sz="2300" dirty="0">
                <a:latin typeface="Arial Unicode MS" pitchFamily="34" charset="-128"/>
                <a:ea typeface="Arial Unicode MS" pitchFamily="34" charset="-128"/>
                <a:cs typeface="Arial Unicode MS" pitchFamily="34" charset="-128"/>
              </a:rPr>
              <a:t>sensitively to the views of others inside and outside the </a:t>
            </a:r>
            <a:r>
              <a:rPr lang="en-GB" sz="2300" dirty="0" smtClean="0">
                <a:latin typeface="Arial Unicode MS" pitchFamily="34" charset="-128"/>
                <a:ea typeface="Arial Unicode MS" pitchFamily="34" charset="-128"/>
                <a:cs typeface="Arial Unicode MS" pitchFamily="34" charset="-128"/>
              </a:rPr>
              <a:t>Board (works </a:t>
            </a:r>
            <a:r>
              <a:rPr lang="en-GB" sz="2300" dirty="0">
                <a:latin typeface="Arial Unicode MS" pitchFamily="34" charset="-128"/>
                <a:ea typeface="Arial Unicode MS" pitchFamily="34" charset="-128"/>
                <a:cs typeface="Arial Unicode MS" pitchFamily="34" charset="-128"/>
              </a:rPr>
              <a:t>for consensus</a:t>
            </a:r>
            <a:r>
              <a:rPr lang="en-GB" sz="2300" dirty="0" smtClean="0">
                <a:latin typeface="Arial Unicode MS" pitchFamily="34" charset="-128"/>
                <a:ea typeface="Arial Unicode MS" pitchFamily="34" charset="-128"/>
                <a:cs typeface="Arial Unicode MS" pitchFamily="34" charset="-128"/>
              </a:rPr>
              <a:t>)</a:t>
            </a:r>
          </a:p>
          <a:p>
            <a:pPr lvl="1">
              <a:lnSpc>
                <a:spcPct val="120000"/>
              </a:lnSpc>
              <a:spcBef>
                <a:spcPts val="1200"/>
              </a:spcBef>
              <a:buFontTx/>
              <a:buNone/>
              <a:defRPr/>
            </a:pPr>
            <a:endParaRPr lang="en-GB" sz="1400" dirty="0">
              <a:latin typeface="Arial Unicode MS" pitchFamily="34" charset="-128"/>
              <a:ea typeface="Arial Unicode MS" pitchFamily="34" charset="-128"/>
              <a:cs typeface="Arial Unicode MS" pitchFamily="34" charset="-128"/>
            </a:endParaRPr>
          </a:p>
          <a:p>
            <a:pPr marL="533400" indent="-533400">
              <a:lnSpc>
                <a:spcPct val="120000"/>
              </a:lnSpc>
              <a:buClr>
                <a:schemeClr val="tx1"/>
              </a:buClr>
              <a:buFont typeface="Wingdings" pitchFamily="2" charset="2"/>
              <a:buChar char="Ø"/>
              <a:defRPr/>
            </a:pPr>
            <a:r>
              <a:rPr lang="en-GB" sz="2600" dirty="0">
                <a:latin typeface="Arial Unicode MS" pitchFamily="34" charset="-128"/>
                <a:ea typeface="Arial Unicode MS" pitchFamily="34" charset="-128"/>
                <a:cs typeface="Arial Unicode MS" pitchFamily="34" charset="-128"/>
              </a:rPr>
              <a:t>Acts as an </a:t>
            </a:r>
            <a:r>
              <a:rPr lang="en-GB" sz="2600" dirty="0" smtClean="0">
                <a:latin typeface="Arial Unicode MS" pitchFamily="34" charset="-128"/>
                <a:ea typeface="Arial Unicode MS" pitchFamily="34" charset="-128"/>
                <a:cs typeface="Arial Unicode MS" pitchFamily="34" charset="-128"/>
              </a:rPr>
              <a:t>effective ambassador </a:t>
            </a:r>
            <a:r>
              <a:rPr lang="en-GB" sz="2600" dirty="0">
                <a:latin typeface="Arial Unicode MS" pitchFamily="34" charset="-128"/>
                <a:ea typeface="Arial Unicode MS" pitchFamily="34" charset="-128"/>
                <a:cs typeface="Arial Unicode MS" pitchFamily="34" charset="-128"/>
              </a:rPr>
              <a:t>and </a:t>
            </a:r>
            <a:r>
              <a:rPr lang="en-GB" sz="2600" dirty="0" smtClean="0">
                <a:latin typeface="Arial Unicode MS" pitchFamily="34" charset="-128"/>
                <a:ea typeface="Arial Unicode MS" pitchFamily="34" charset="-128"/>
                <a:cs typeface="Arial Unicode MS" pitchFamily="34" charset="-128"/>
              </a:rPr>
              <a:t>advocate</a:t>
            </a:r>
            <a:endParaRPr lang="en-GB" sz="2600" dirty="0">
              <a:latin typeface="Arial Unicode MS" pitchFamily="34" charset="-128"/>
              <a:ea typeface="Arial Unicode MS" pitchFamily="34" charset="-128"/>
              <a:cs typeface="Arial Unicode MS" pitchFamily="34" charset="-128"/>
            </a:endParaRPr>
          </a:p>
          <a:p>
            <a:pPr marL="892175" lvl="1" indent="-358775">
              <a:lnSpc>
                <a:spcPct val="120000"/>
              </a:lnSpc>
              <a:spcBef>
                <a:spcPts val="1200"/>
              </a:spcBef>
              <a:buClr>
                <a:schemeClr val="tx1"/>
              </a:buClr>
              <a:defRPr/>
            </a:pPr>
            <a:r>
              <a:rPr lang="en-GB" sz="2300" dirty="0" smtClean="0"/>
              <a:t>Is </a:t>
            </a:r>
            <a:r>
              <a:rPr lang="en-GB" sz="2300" dirty="0"/>
              <a:t>loyal to the </a:t>
            </a:r>
            <a:r>
              <a:rPr lang="en-GB" sz="2300" dirty="0" smtClean="0"/>
              <a:t>Board/organisation at </a:t>
            </a:r>
            <a:r>
              <a:rPr lang="en-GB" sz="2300" dirty="0"/>
              <a:t>all </a:t>
            </a:r>
            <a:r>
              <a:rPr lang="en-GB" sz="2300" dirty="0" smtClean="0"/>
              <a:t>times </a:t>
            </a:r>
            <a:r>
              <a:rPr lang="en-GB" sz="2300" dirty="0"/>
              <a:t>– accepts, supports and promotes </a:t>
            </a:r>
            <a:r>
              <a:rPr lang="en-GB" sz="2300" dirty="0" smtClean="0"/>
              <a:t>Board decisions </a:t>
            </a:r>
            <a:r>
              <a:rPr lang="en-GB" sz="2300" dirty="0"/>
              <a:t>and </a:t>
            </a:r>
            <a:r>
              <a:rPr lang="en-GB" sz="2300" dirty="0" smtClean="0"/>
              <a:t>policies</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368" y="6237312"/>
            <a:ext cx="537120" cy="537120"/>
          </a:xfrm>
          <a:prstGeom prst="rect">
            <a:avLst/>
          </a:prstGeom>
        </p:spPr>
      </p:pic>
    </p:spTree>
    <p:extLst>
      <p:ext uri="{BB962C8B-B14F-4D97-AF65-F5344CB8AC3E}">
        <p14:creationId xmlns:p14="http://schemas.microsoft.com/office/powerpoint/2010/main" val="3863324012"/>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title"/>
          </p:nvPr>
        </p:nvSpPr>
        <p:spPr>
          <a:xfrm>
            <a:off x="755576" y="187897"/>
            <a:ext cx="8280598" cy="1008855"/>
          </a:xfrm>
        </p:spPr>
        <p:txBody>
          <a:bodyPr anchor="ctr"/>
          <a:lstStyle/>
          <a:p>
            <a:pPr>
              <a:defRPr/>
            </a:pPr>
            <a:r>
              <a:rPr lang="en-GB" sz="4400" b="1" dirty="0" smtClean="0">
                <a:latin typeface="Arial Unicode MS" pitchFamily="34" charset="-128"/>
                <a:ea typeface="Arial Unicode MS" pitchFamily="34" charset="-128"/>
                <a:cs typeface="Arial Unicode MS" pitchFamily="34" charset="-128"/>
              </a:rPr>
              <a:t>An effective Director</a:t>
            </a:r>
            <a:endParaRPr lang="en-GB" sz="4400" b="1" dirty="0">
              <a:latin typeface="Arial Unicode MS" pitchFamily="34" charset="-128"/>
              <a:ea typeface="Arial Unicode MS" pitchFamily="34" charset="-128"/>
              <a:cs typeface="Arial Unicode MS" pitchFamily="34" charset="-128"/>
            </a:endParaRPr>
          </a:p>
        </p:txBody>
      </p:sp>
      <p:sp>
        <p:nvSpPr>
          <p:cNvPr id="712707" name="Rectangle 3"/>
          <p:cNvSpPr>
            <a:spLocks noGrp="1" noChangeArrowheads="1"/>
          </p:cNvSpPr>
          <p:nvPr>
            <p:ph type="body" idx="4294967295"/>
          </p:nvPr>
        </p:nvSpPr>
        <p:spPr>
          <a:xfrm>
            <a:off x="179512" y="1412776"/>
            <a:ext cx="8964488" cy="5445224"/>
          </a:xfrm>
          <a:prstGeom prst="rect">
            <a:avLst/>
          </a:prstGeom>
          <a:ln>
            <a:noFill/>
          </a:ln>
        </p:spPr>
        <p:txBody>
          <a:bodyPr>
            <a:normAutofit/>
          </a:bodyPr>
          <a:lstStyle/>
          <a:p>
            <a:pPr marL="533400" lvl="0" indent="-533400">
              <a:lnSpc>
                <a:spcPct val="114000"/>
              </a:lnSpc>
              <a:buClr>
                <a:srgbClr val="FFFFFF"/>
              </a:buClr>
              <a:buFont typeface="Wingdings" pitchFamily="2" charset="2"/>
              <a:buChar char="Ø"/>
              <a:defRPr/>
            </a:pPr>
            <a:r>
              <a:rPr lang="en-GB" sz="2600" dirty="0" smtClean="0">
                <a:solidFill>
                  <a:srgbClr val="FFFFFF"/>
                </a:solidFill>
                <a:latin typeface="Arial Unicode MS" pitchFamily="34" charset="-128"/>
                <a:ea typeface="Arial Unicode MS" pitchFamily="34" charset="-128"/>
                <a:cs typeface="Arial Unicode MS" pitchFamily="34" charset="-128"/>
              </a:rPr>
              <a:t>Operates </a:t>
            </a:r>
            <a:r>
              <a:rPr lang="en-GB" sz="2600" dirty="0">
                <a:solidFill>
                  <a:srgbClr val="FFFFFF"/>
                </a:solidFill>
                <a:latin typeface="Arial Unicode MS" pitchFamily="34" charset="-128"/>
                <a:ea typeface="Arial Unicode MS" pitchFamily="34" charset="-128"/>
                <a:cs typeface="Arial Unicode MS" pitchFamily="34" charset="-128"/>
              </a:rPr>
              <a:t>as a team player</a:t>
            </a:r>
          </a:p>
          <a:p>
            <a:pPr marL="892175" lvl="0" indent="-358775">
              <a:lnSpc>
                <a:spcPct val="114000"/>
              </a:lnSpc>
              <a:buClr>
                <a:srgbClr val="FFFFFF"/>
              </a:buClr>
              <a:buFont typeface="Arial" panose="020B0604020202020204" pitchFamily="34" charset="0"/>
              <a:buChar char="•"/>
              <a:defRPr/>
            </a:pPr>
            <a:r>
              <a:rPr lang="en-GB" sz="2300" dirty="0" smtClean="0">
                <a:solidFill>
                  <a:srgbClr val="FFFFFF"/>
                </a:solidFill>
                <a:latin typeface="Arial Unicode MS" pitchFamily="34" charset="-128"/>
                <a:ea typeface="Arial Unicode MS" pitchFamily="34" charset="-128"/>
                <a:cs typeface="Arial Unicode MS" pitchFamily="34" charset="-128"/>
              </a:rPr>
              <a:t>Takes </a:t>
            </a:r>
            <a:r>
              <a:rPr lang="en-GB" sz="2300" dirty="0">
                <a:solidFill>
                  <a:srgbClr val="FFFFFF"/>
                </a:solidFill>
                <a:latin typeface="Arial Unicode MS" pitchFamily="34" charset="-128"/>
                <a:ea typeface="Arial Unicode MS" pitchFamily="34" charset="-128"/>
                <a:cs typeface="Arial Unicode MS" pitchFamily="34" charset="-128"/>
              </a:rPr>
              <a:t>decisions in the corporate interest and not for selfish reasons </a:t>
            </a:r>
            <a:r>
              <a:rPr lang="en-GB" sz="2300" dirty="0" smtClean="0">
                <a:solidFill>
                  <a:srgbClr val="FFFFFF"/>
                </a:solidFill>
                <a:latin typeface="Arial Unicode MS" pitchFamily="34" charset="-128"/>
                <a:ea typeface="Arial Unicode MS" pitchFamily="34" charset="-128"/>
                <a:cs typeface="Arial Unicode MS" pitchFamily="34" charset="-128"/>
              </a:rPr>
              <a:t>or </a:t>
            </a:r>
            <a:r>
              <a:rPr lang="en-GB" sz="2300" dirty="0">
                <a:solidFill>
                  <a:srgbClr val="FFFFFF"/>
                </a:solidFill>
                <a:latin typeface="Arial Unicode MS" pitchFamily="34" charset="-128"/>
                <a:ea typeface="Arial Unicode MS" pitchFamily="34" charset="-128"/>
                <a:cs typeface="Arial Unicode MS" pitchFamily="34" charset="-128"/>
              </a:rPr>
              <a:t>to benefit </a:t>
            </a:r>
            <a:r>
              <a:rPr lang="en-GB" sz="2300" dirty="0" smtClean="0">
                <a:solidFill>
                  <a:srgbClr val="FFFFFF"/>
                </a:solidFill>
                <a:latin typeface="Arial Unicode MS" pitchFamily="34" charset="-128"/>
                <a:ea typeface="Arial Unicode MS" pitchFamily="34" charset="-128"/>
                <a:cs typeface="Arial Unicode MS" pitchFamily="34" charset="-128"/>
              </a:rPr>
              <a:t>factional interests</a:t>
            </a:r>
          </a:p>
          <a:p>
            <a:pPr marL="892175" lvl="0" indent="-358775">
              <a:lnSpc>
                <a:spcPct val="114000"/>
              </a:lnSpc>
              <a:buClr>
                <a:srgbClr val="FFFFFF"/>
              </a:buClr>
              <a:buFont typeface="Arial" panose="020B0604020202020204" pitchFamily="34" charset="0"/>
              <a:buChar char="•"/>
              <a:defRPr/>
            </a:pPr>
            <a:r>
              <a:rPr lang="en-GB" sz="2300" dirty="0" smtClean="0">
                <a:solidFill>
                  <a:srgbClr val="FFFFFF"/>
                </a:solidFill>
              </a:rPr>
              <a:t>Respects the differing roles of Directors and executives (Directors who are/were executives in their day jobs should be careful not to continue to think as executives)</a:t>
            </a:r>
          </a:p>
          <a:p>
            <a:pPr marL="533400" lvl="0" indent="0">
              <a:lnSpc>
                <a:spcPct val="114000"/>
              </a:lnSpc>
              <a:buClr>
                <a:srgbClr val="FFFFFF"/>
              </a:buClr>
              <a:buNone/>
              <a:defRPr/>
            </a:pPr>
            <a:endParaRPr lang="en-GB" sz="1000" dirty="0">
              <a:solidFill>
                <a:srgbClr val="FFFFFF"/>
              </a:solidFill>
              <a:latin typeface="Arial Unicode MS" pitchFamily="34" charset="-128"/>
              <a:ea typeface="Arial Unicode MS" pitchFamily="34" charset="-128"/>
              <a:cs typeface="Arial Unicode MS" pitchFamily="34" charset="-128"/>
            </a:endParaRPr>
          </a:p>
          <a:p>
            <a:pPr marL="533400" indent="-533400">
              <a:lnSpc>
                <a:spcPct val="114000"/>
              </a:lnSpc>
              <a:defRPr/>
            </a:pPr>
            <a:r>
              <a:rPr lang="en-GB" dirty="0" smtClean="0"/>
              <a:t>Undertakes </a:t>
            </a:r>
            <a:r>
              <a:rPr lang="en-GB" dirty="0"/>
              <a:t>specific functions </a:t>
            </a:r>
            <a:r>
              <a:rPr lang="en-GB" sz="2000" dirty="0"/>
              <a:t>(as agreed by the </a:t>
            </a:r>
            <a:r>
              <a:rPr lang="en-GB" sz="2000" dirty="0" smtClean="0"/>
              <a:t>Board</a:t>
            </a:r>
            <a:r>
              <a:rPr lang="en-GB" sz="2000" dirty="0"/>
              <a:t>)</a:t>
            </a:r>
          </a:p>
          <a:p>
            <a:pPr marL="892175" lvl="1" indent="-358775">
              <a:lnSpc>
                <a:spcPct val="114000"/>
              </a:lnSpc>
              <a:spcBef>
                <a:spcPts val="1200"/>
              </a:spcBef>
              <a:buClr>
                <a:schemeClr val="tx1"/>
              </a:buClr>
              <a:defRPr/>
            </a:pPr>
            <a:r>
              <a:rPr lang="en-GB" sz="2300" dirty="0" smtClean="0"/>
              <a:t>Represents Board/company </a:t>
            </a:r>
            <a:r>
              <a:rPr lang="en-GB" sz="2300" dirty="0"/>
              <a:t>at events, with </a:t>
            </a:r>
            <a:r>
              <a:rPr lang="en-GB" sz="2300" dirty="0" smtClean="0"/>
              <a:t>media/public </a:t>
            </a:r>
            <a:r>
              <a:rPr lang="en-GB" sz="2300" dirty="0"/>
              <a:t>etc.</a:t>
            </a:r>
          </a:p>
          <a:p>
            <a:pPr marL="892175" lvl="1" indent="-358775">
              <a:lnSpc>
                <a:spcPct val="114000"/>
              </a:lnSpc>
              <a:spcBef>
                <a:spcPts val="1200"/>
              </a:spcBef>
              <a:buClr>
                <a:schemeClr val="tx1"/>
              </a:buClr>
              <a:defRPr/>
            </a:pPr>
            <a:r>
              <a:rPr lang="en-GB" sz="2300" dirty="0" smtClean="0"/>
              <a:t>Serves </a:t>
            </a:r>
            <a:r>
              <a:rPr lang="en-GB" sz="2300" dirty="0"/>
              <a:t>on </a:t>
            </a:r>
            <a:r>
              <a:rPr lang="en-GB" sz="2300" dirty="0" smtClean="0"/>
              <a:t>Committees</a:t>
            </a:r>
            <a:r>
              <a:rPr lang="en-GB" sz="2300" dirty="0"/>
              <a:t>, </a:t>
            </a:r>
            <a:r>
              <a:rPr lang="en-GB" sz="2300" dirty="0" smtClean="0"/>
              <a:t>acts </a:t>
            </a:r>
            <a:r>
              <a:rPr lang="en-GB" sz="2300" dirty="0"/>
              <a:t>as an authorised signatory in financial/contractual </a:t>
            </a:r>
            <a:r>
              <a:rPr lang="en-GB" sz="2300" dirty="0" smtClean="0"/>
              <a:t>matters</a:t>
            </a:r>
            <a:endParaRPr lang="en-GB" sz="2300" dirty="0"/>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0432" y="6165304"/>
            <a:ext cx="537120" cy="537120"/>
          </a:xfrm>
          <a:prstGeom prst="rect">
            <a:avLst/>
          </a:prstGeom>
        </p:spPr>
      </p:pic>
    </p:spTree>
    <p:extLst>
      <p:ext uri="{BB962C8B-B14F-4D97-AF65-F5344CB8AC3E}">
        <p14:creationId xmlns:p14="http://schemas.microsoft.com/office/powerpoint/2010/main" val="4180484655"/>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title"/>
          </p:nvPr>
        </p:nvSpPr>
        <p:spPr>
          <a:xfrm>
            <a:off x="755898" y="115889"/>
            <a:ext cx="8136582" cy="1008855"/>
          </a:xfrm>
        </p:spPr>
        <p:txBody>
          <a:bodyPr anchor="ctr"/>
          <a:lstStyle/>
          <a:p>
            <a:pPr>
              <a:defRPr/>
            </a:pPr>
            <a:r>
              <a:rPr lang="en-GB" sz="4400" b="1" dirty="0" smtClean="0">
                <a:latin typeface="Arial Unicode MS" pitchFamily="34" charset="-128"/>
                <a:ea typeface="Arial Unicode MS" pitchFamily="34" charset="-128"/>
                <a:cs typeface="Arial Unicode MS" pitchFamily="34" charset="-128"/>
              </a:rPr>
              <a:t>An effective Director</a:t>
            </a:r>
            <a:endParaRPr lang="en-GB" sz="4400" b="1" dirty="0">
              <a:latin typeface="Arial Unicode MS" pitchFamily="34" charset="-128"/>
              <a:ea typeface="Arial Unicode MS" pitchFamily="34" charset="-128"/>
              <a:cs typeface="Arial Unicode MS" pitchFamily="34" charset="-128"/>
            </a:endParaRPr>
          </a:p>
        </p:txBody>
      </p:sp>
      <p:sp>
        <p:nvSpPr>
          <p:cNvPr id="712707" name="Rectangle 3"/>
          <p:cNvSpPr>
            <a:spLocks noGrp="1" noChangeArrowheads="1"/>
          </p:cNvSpPr>
          <p:nvPr>
            <p:ph type="body" idx="4294967295"/>
          </p:nvPr>
        </p:nvSpPr>
        <p:spPr>
          <a:xfrm>
            <a:off x="179512" y="1412776"/>
            <a:ext cx="8784976" cy="5445224"/>
          </a:xfrm>
          <a:prstGeom prst="rect">
            <a:avLst/>
          </a:prstGeom>
          <a:ln>
            <a:noFill/>
          </a:ln>
        </p:spPr>
        <p:txBody>
          <a:bodyPr>
            <a:normAutofit/>
          </a:bodyPr>
          <a:lstStyle/>
          <a:p>
            <a:pPr marL="533400" indent="-533400">
              <a:lnSpc>
                <a:spcPct val="110000"/>
              </a:lnSpc>
              <a:buClr>
                <a:schemeClr val="tx1"/>
              </a:buClr>
              <a:buFont typeface="Wingdings" pitchFamily="2" charset="2"/>
              <a:buChar char="Ø"/>
              <a:defRPr/>
            </a:pPr>
            <a:r>
              <a:rPr lang="en-GB" sz="2700" dirty="0">
                <a:latin typeface="Arial Unicode MS" pitchFamily="34" charset="-128"/>
                <a:ea typeface="Arial Unicode MS" pitchFamily="34" charset="-128"/>
                <a:cs typeface="Arial Unicode MS" pitchFamily="34" charset="-128"/>
              </a:rPr>
              <a:t>Attends </a:t>
            </a:r>
            <a:r>
              <a:rPr lang="en-GB" sz="2700" dirty="0" smtClean="0">
                <a:latin typeface="Arial Unicode MS" pitchFamily="34" charset="-128"/>
                <a:ea typeface="Arial Unicode MS" pitchFamily="34" charset="-128"/>
                <a:cs typeface="Arial Unicode MS" pitchFamily="34" charset="-128"/>
              </a:rPr>
              <a:t>Board meetings </a:t>
            </a:r>
            <a:r>
              <a:rPr lang="en-GB" sz="2700" dirty="0">
                <a:latin typeface="Arial Unicode MS" pitchFamily="34" charset="-128"/>
                <a:ea typeface="Arial Unicode MS" pitchFamily="34" charset="-128"/>
                <a:cs typeface="Arial Unicode MS" pitchFamily="34" charset="-128"/>
              </a:rPr>
              <a:t>and </a:t>
            </a:r>
            <a:r>
              <a:rPr lang="en-GB" sz="2700" dirty="0" smtClean="0">
                <a:latin typeface="Arial Unicode MS" pitchFamily="34" charset="-128"/>
                <a:ea typeface="Arial Unicode MS" pitchFamily="34" charset="-128"/>
                <a:cs typeface="Arial Unicode MS" pitchFamily="34" charset="-128"/>
              </a:rPr>
              <a:t>is well </a:t>
            </a:r>
            <a:r>
              <a:rPr lang="en-GB" sz="2700" dirty="0">
                <a:latin typeface="Arial Unicode MS" pitchFamily="34" charset="-128"/>
                <a:ea typeface="Arial Unicode MS" pitchFamily="34" charset="-128"/>
                <a:cs typeface="Arial Unicode MS" pitchFamily="34" charset="-128"/>
              </a:rPr>
              <a:t>prepared</a:t>
            </a:r>
          </a:p>
          <a:p>
            <a:pPr marL="892175" lvl="1" indent="-358775">
              <a:lnSpc>
                <a:spcPct val="130000"/>
              </a:lnSpc>
              <a:spcBef>
                <a:spcPts val="1200"/>
              </a:spcBef>
              <a:buClr>
                <a:schemeClr val="tx1"/>
              </a:buClr>
              <a:buFont typeface="Arial" pitchFamily="34" charset="0"/>
              <a:buChar char="•"/>
              <a:defRPr/>
            </a:pPr>
            <a:r>
              <a:rPr lang="en-GB" sz="2400" dirty="0" smtClean="0"/>
              <a:t>“Approaches the task with seriousness of purpose and applies care, diligence and skill to all that they do” (3.1) </a:t>
            </a:r>
          </a:p>
          <a:p>
            <a:pPr marL="892175" indent="-358775">
              <a:lnSpc>
                <a:spcPct val="130000"/>
              </a:lnSpc>
              <a:buClr>
                <a:schemeClr val="tx1"/>
              </a:buClr>
              <a:buFont typeface="Arial" pitchFamily="34" charset="0"/>
              <a:buChar char="•"/>
              <a:defRPr/>
            </a:pPr>
            <a:r>
              <a:rPr lang="en-GB" sz="2400" dirty="0" smtClean="0"/>
              <a:t>Reads </a:t>
            </a:r>
            <a:r>
              <a:rPr lang="en-GB" sz="2400" dirty="0"/>
              <a:t>- studies - relevant papers in advance</a:t>
            </a:r>
          </a:p>
          <a:p>
            <a:pPr marL="892175" indent="-358775">
              <a:lnSpc>
                <a:spcPct val="130000"/>
              </a:lnSpc>
              <a:buClr>
                <a:schemeClr val="tx1"/>
              </a:buClr>
              <a:buFont typeface="Arial" pitchFamily="34" charset="0"/>
              <a:buChar char="•"/>
              <a:defRPr/>
            </a:pPr>
            <a:r>
              <a:rPr lang="en-GB" sz="2400" dirty="0"/>
              <a:t>Full attendance is the norm and for the whole meeting</a:t>
            </a:r>
          </a:p>
          <a:p>
            <a:pPr marL="892175" lvl="1" indent="-358775">
              <a:lnSpc>
                <a:spcPct val="130000"/>
              </a:lnSpc>
              <a:spcBef>
                <a:spcPts val="1200"/>
              </a:spcBef>
              <a:buFont typeface="Arial" pitchFamily="34" charset="0"/>
              <a:buChar char="•"/>
              <a:defRPr/>
            </a:pPr>
            <a:r>
              <a:rPr lang="en-GB" sz="2400" dirty="0"/>
              <a:t>Provides a view on major issues even if cannot attend</a:t>
            </a:r>
          </a:p>
          <a:p>
            <a:pPr marL="892175" indent="-358775">
              <a:lnSpc>
                <a:spcPct val="130000"/>
              </a:lnSpc>
              <a:buFont typeface="Arial" pitchFamily="34" charset="0"/>
              <a:buChar char="•"/>
              <a:defRPr/>
            </a:pPr>
            <a:r>
              <a:rPr lang="en-GB" sz="2400" dirty="0"/>
              <a:t>Clarifies issues with the </a:t>
            </a:r>
            <a:r>
              <a:rPr lang="en-GB" sz="2400" dirty="0" smtClean="0"/>
              <a:t>Chief Executive in </a:t>
            </a:r>
            <a:r>
              <a:rPr lang="en-GB" sz="2400" dirty="0"/>
              <a:t>advance</a:t>
            </a:r>
          </a:p>
          <a:p>
            <a:pPr marL="892175" indent="-358775">
              <a:lnSpc>
                <a:spcPct val="130000"/>
              </a:lnSpc>
              <a:buClr>
                <a:schemeClr val="tx1"/>
              </a:buClr>
              <a:buFont typeface="Arial" pitchFamily="34" charset="0"/>
              <a:buChar char="•"/>
              <a:defRPr/>
            </a:pPr>
            <a:r>
              <a:rPr lang="en-GB" sz="2400" dirty="0" smtClean="0"/>
              <a:t>Gets sufficient, </a:t>
            </a:r>
            <a:r>
              <a:rPr lang="en-GB" sz="2400" dirty="0"/>
              <a:t>high quality information to be assured that </a:t>
            </a:r>
            <a:r>
              <a:rPr lang="en-GB" sz="2400" dirty="0" smtClean="0"/>
              <a:t>the company is </a:t>
            </a:r>
            <a:r>
              <a:rPr lang="en-GB" sz="2400" dirty="0"/>
              <a:t>operating </a:t>
            </a:r>
            <a:r>
              <a:rPr lang="en-GB" sz="2400" dirty="0" smtClean="0"/>
              <a:t>effectively</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8424" y="6132240"/>
            <a:ext cx="537120" cy="537120"/>
          </a:xfrm>
          <a:prstGeom prst="rect">
            <a:avLst/>
          </a:prstGeom>
        </p:spPr>
      </p:pic>
    </p:spTree>
    <p:extLst>
      <p:ext uri="{BB962C8B-B14F-4D97-AF65-F5344CB8AC3E}">
        <p14:creationId xmlns:p14="http://schemas.microsoft.com/office/powerpoint/2010/main" val="3629109926"/>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2"/>
          <p:cNvSpPr>
            <a:spLocks noGrp="1" noChangeArrowheads="1"/>
          </p:cNvSpPr>
          <p:nvPr>
            <p:ph type="title"/>
          </p:nvPr>
        </p:nvSpPr>
        <p:spPr>
          <a:xfrm>
            <a:off x="683568" y="188913"/>
            <a:ext cx="7632774" cy="1079847"/>
          </a:xfrm>
        </p:spPr>
        <p:txBody>
          <a:bodyPr/>
          <a:lstStyle/>
          <a:p>
            <a:pPr>
              <a:defRPr/>
            </a:pPr>
            <a:r>
              <a:rPr lang="en-GB" b="1" dirty="0" smtClean="0"/>
              <a:t>An effective Director</a:t>
            </a:r>
            <a:endParaRPr lang="en-US" b="1" dirty="0" smtClean="0"/>
          </a:p>
        </p:txBody>
      </p:sp>
      <p:sp>
        <p:nvSpPr>
          <p:cNvPr id="650243" name="Rectangle 3"/>
          <p:cNvSpPr>
            <a:spLocks noGrp="1" noChangeArrowheads="1"/>
          </p:cNvSpPr>
          <p:nvPr>
            <p:ph type="body" idx="4294967295"/>
          </p:nvPr>
        </p:nvSpPr>
        <p:spPr>
          <a:xfrm>
            <a:off x="179388" y="1556792"/>
            <a:ext cx="8713092" cy="5301208"/>
          </a:xfrm>
          <a:prstGeom prst="rect">
            <a:avLst/>
          </a:prstGeom>
        </p:spPr>
        <p:txBody>
          <a:bodyPr>
            <a:normAutofit/>
          </a:bodyPr>
          <a:lstStyle/>
          <a:p>
            <a:pPr marL="533400" indent="-533400">
              <a:lnSpc>
                <a:spcPct val="110000"/>
              </a:lnSpc>
            </a:pPr>
            <a:r>
              <a:rPr lang="en-GB" altLang="en-US" dirty="0" smtClean="0"/>
              <a:t>Does </a:t>
            </a:r>
            <a:r>
              <a:rPr lang="en-GB" altLang="en-US" dirty="0"/>
              <a:t>not bring </a:t>
            </a:r>
            <a:r>
              <a:rPr lang="en-GB" altLang="en-US" dirty="0" smtClean="0"/>
              <a:t>the company or the Board </a:t>
            </a:r>
            <a:r>
              <a:rPr lang="en-GB" altLang="en-US" dirty="0"/>
              <a:t>into disrepute by </a:t>
            </a:r>
            <a:r>
              <a:rPr lang="en-GB" altLang="en-US" dirty="0" smtClean="0"/>
              <a:t>his/her conduct (including social media)</a:t>
            </a:r>
          </a:p>
          <a:p>
            <a:pPr marL="892175" lvl="1" indent="-358775">
              <a:lnSpc>
                <a:spcPct val="110000"/>
              </a:lnSpc>
              <a:spcBef>
                <a:spcPts val="1200"/>
              </a:spcBef>
            </a:pPr>
            <a:r>
              <a:rPr lang="en-GB" altLang="en-US" sz="2300" dirty="0" smtClean="0"/>
              <a:t>Is not aggressive or discourteous within the Boardroom or disloyal to the company or Board outside the Boardroom</a:t>
            </a:r>
          </a:p>
          <a:p>
            <a:pPr marL="892175" lvl="1" indent="-358775">
              <a:lnSpc>
                <a:spcPct val="110000"/>
              </a:lnSpc>
              <a:spcBef>
                <a:spcPts val="1200"/>
              </a:spcBef>
            </a:pPr>
            <a:r>
              <a:rPr lang="en-GB" altLang="en-US" sz="2300" dirty="0" smtClean="0"/>
              <a:t>Handles </a:t>
            </a:r>
            <a:r>
              <a:rPr lang="en-GB" altLang="en-US" sz="2300" dirty="0"/>
              <a:t>conflicts of interest properly - openness</a:t>
            </a:r>
          </a:p>
          <a:p>
            <a:pPr marL="892175" lvl="1" indent="-358775">
              <a:lnSpc>
                <a:spcPct val="110000"/>
              </a:lnSpc>
              <a:spcBef>
                <a:spcPts val="1200"/>
              </a:spcBef>
            </a:pPr>
            <a:r>
              <a:rPr lang="en-GB" altLang="en-US" sz="2300" dirty="0" smtClean="0"/>
              <a:t>Does </a:t>
            </a:r>
            <a:r>
              <a:rPr lang="en-GB" altLang="en-US" sz="2300" dirty="0"/>
              <a:t>not leak information that is confidential or obtained through privileged access</a:t>
            </a:r>
          </a:p>
          <a:p>
            <a:pPr marL="892175" lvl="1" indent="-358775">
              <a:lnSpc>
                <a:spcPct val="110000"/>
              </a:lnSpc>
              <a:spcBef>
                <a:spcPts val="1200"/>
              </a:spcBef>
            </a:pPr>
            <a:r>
              <a:rPr lang="en-GB" altLang="en-US" sz="2300" dirty="0" smtClean="0"/>
              <a:t>Is scrupulous </a:t>
            </a:r>
            <a:r>
              <a:rPr lang="en-GB" altLang="en-US" sz="2300" dirty="0"/>
              <a:t>in claiming </a:t>
            </a:r>
            <a:r>
              <a:rPr lang="en-GB" altLang="en-US" sz="2300" dirty="0" smtClean="0"/>
              <a:t>expenses according to the rules</a:t>
            </a:r>
            <a:endParaRPr lang="en-GB" altLang="en-US" sz="2300" dirty="0"/>
          </a:p>
          <a:p>
            <a:pPr marL="892175" lvl="1" indent="-358775">
              <a:lnSpc>
                <a:spcPct val="110000"/>
              </a:lnSpc>
              <a:spcBef>
                <a:spcPts val="1200"/>
              </a:spcBef>
            </a:pPr>
            <a:r>
              <a:rPr lang="en-GB" altLang="en-US" sz="2300" dirty="0" smtClean="0"/>
              <a:t>Treats </a:t>
            </a:r>
            <a:r>
              <a:rPr lang="en-GB" altLang="en-US" sz="2300" dirty="0"/>
              <a:t>staff with respect and </a:t>
            </a:r>
            <a:r>
              <a:rPr lang="en-GB" altLang="en-US" sz="2300" dirty="0" smtClean="0"/>
              <a:t>avoids </a:t>
            </a:r>
            <a:r>
              <a:rPr lang="en-GB" altLang="en-US" sz="2300" dirty="0"/>
              <a:t>bullying</a:t>
            </a:r>
            <a:endParaRPr lang="en-US" altLang="en-US" sz="2300" dirty="0"/>
          </a:p>
          <a:p>
            <a:pPr marL="892175" lvl="1" indent="-358775">
              <a:lnSpc>
                <a:spcPct val="110000"/>
              </a:lnSpc>
              <a:spcBef>
                <a:spcPts val="1200"/>
              </a:spcBef>
              <a:defRPr/>
            </a:pPr>
            <a:r>
              <a:rPr lang="en-GB" sz="2300" dirty="0" smtClean="0"/>
              <a:t>Conduct at Board meetings is exemplary</a:t>
            </a:r>
            <a:endParaRPr lang="en-US" sz="2300" dirty="0"/>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6416" y="6165304"/>
            <a:ext cx="537120" cy="537120"/>
          </a:xfrm>
          <a:prstGeom prst="rect">
            <a:avLst/>
          </a:prstGeom>
        </p:spPr>
      </p:pic>
    </p:spTree>
    <p:extLst>
      <p:ext uri="{BB962C8B-B14F-4D97-AF65-F5344CB8AC3E}">
        <p14:creationId xmlns:p14="http://schemas.microsoft.com/office/powerpoint/2010/main" val="994448782"/>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nvPr>
        </p:nvSpPr>
        <p:spPr>
          <a:xfrm>
            <a:off x="827584" y="260648"/>
            <a:ext cx="8064896" cy="864096"/>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defRPr/>
            </a:pPr>
            <a:r>
              <a:rPr lang="en-GB" b="1" dirty="0" smtClean="0"/>
              <a:t>Personal</a:t>
            </a:r>
            <a:r>
              <a:rPr lang="en-GB" sz="4300" b="1" dirty="0" smtClean="0"/>
              <a:t> liability of Directors</a:t>
            </a:r>
          </a:p>
        </p:txBody>
      </p:sp>
      <p:sp>
        <p:nvSpPr>
          <p:cNvPr id="622595" name="Rectangle 3"/>
          <p:cNvSpPr>
            <a:spLocks noGrp="1" noChangeArrowheads="1"/>
          </p:cNvSpPr>
          <p:nvPr>
            <p:ph type="body" idx="4294967295"/>
          </p:nvPr>
        </p:nvSpPr>
        <p:spPr>
          <a:xfrm>
            <a:off x="323528" y="1556792"/>
            <a:ext cx="8569324" cy="5301208"/>
          </a:xfrm>
          <a:prstGeom prst="rect">
            <a:avLst/>
          </a:prstGeo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ormAutofit/>
          </a:bodyPr>
          <a:lstStyle/>
          <a:p>
            <a:pPr marL="533400" indent="-533400">
              <a:lnSpc>
                <a:spcPct val="114000"/>
              </a:lnSpc>
            </a:pPr>
            <a:r>
              <a:rPr lang="en-GB" dirty="0"/>
              <a:t>Directors </a:t>
            </a:r>
            <a:r>
              <a:rPr lang="en-GB" dirty="0" smtClean="0"/>
              <a:t>should be indemnified </a:t>
            </a:r>
            <a:r>
              <a:rPr lang="en-GB" dirty="0"/>
              <a:t>against liability for negligence, default, breach of </a:t>
            </a:r>
            <a:r>
              <a:rPr lang="en-GB" dirty="0" smtClean="0"/>
              <a:t>duty etc.</a:t>
            </a:r>
            <a:endParaRPr lang="en-GB" dirty="0"/>
          </a:p>
          <a:p>
            <a:pPr lvl="1">
              <a:lnSpc>
                <a:spcPct val="114000"/>
              </a:lnSpc>
              <a:spcBef>
                <a:spcPts val="1200"/>
              </a:spcBef>
              <a:buFontTx/>
              <a:buNone/>
            </a:pPr>
            <a:endParaRPr lang="en-GB" sz="800" dirty="0"/>
          </a:p>
          <a:p>
            <a:pPr marL="533400" indent="-533400">
              <a:lnSpc>
                <a:spcPct val="114000"/>
              </a:lnSpc>
            </a:pPr>
            <a:r>
              <a:rPr lang="en-GB" dirty="0" smtClean="0"/>
              <a:t>Possibility </a:t>
            </a:r>
            <a:r>
              <a:rPr lang="en-GB" dirty="0"/>
              <a:t>of </a:t>
            </a:r>
            <a:r>
              <a:rPr lang="en-GB" dirty="0" smtClean="0"/>
              <a:t>removal (check your own position)</a:t>
            </a:r>
            <a:endParaRPr lang="en-GB" dirty="0"/>
          </a:p>
          <a:p>
            <a:pPr marL="892175" lvl="1" indent="-358775">
              <a:lnSpc>
                <a:spcPct val="114000"/>
              </a:lnSpc>
              <a:spcBef>
                <a:spcPts val="1200"/>
              </a:spcBef>
            </a:pPr>
            <a:r>
              <a:rPr lang="en-GB" sz="2300" dirty="0"/>
              <a:t>Bankrupt or disqualified from acting as a </a:t>
            </a:r>
            <a:r>
              <a:rPr lang="en-GB" sz="2300" dirty="0" smtClean="0"/>
              <a:t>Director</a:t>
            </a:r>
            <a:endParaRPr lang="en-GB" sz="2300" dirty="0"/>
          </a:p>
          <a:p>
            <a:pPr marL="892175" lvl="1" indent="-358775">
              <a:lnSpc>
                <a:spcPct val="114000"/>
              </a:lnSpc>
              <a:spcBef>
                <a:spcPts val="1200"/>
              </a:spcBef>
            </a:pPr>
            <a:r>
              <a:rPr lang="en-GB" sz="2300" dirty="0"/>
              <a:t>Incapable by reason of mental disorder or illness or injury of administering </a:t>
            </a:r>
            <a:r>
              <a:rPr lang="en-GB" sz="2300" dirty="0" smtClean="0"/>
              <a:t>your property </a:t>
            </a:r>
            <a:r>
              <a:rPr lang="en-GB" sz="2300" dirty="0"/>
              <a:t>and affairs</a:t>
            </a:r>
          </a:p>
          <a:p>
            <a:pPr marL="892175" lvl="1" indent="-358775">
              <a:lnSpc>
                <a:spcPct val="114000"/>
              </a:lnSpc>
              <a:spcBef>
                <a:spcPts val="1200"/>
              </a:spcBef>
            </a:pPr>
            <a:r>
              <a:rPr lang="en-GB" sz="2300" dirty="0"/>
              <a:t>Absent from </a:t>
            </a:r>
            <a:r>
              <a:rPr lang="en-GB" sz="2300" dirty="0" smtClean="0"/>
              <a:t>meetings?</a:t>
            </a:r>
            <a:endParaRPr lang="en-GB" sz="2300" dirty="0"/>
          </a:p>
          <a:p>
            <a:pPr lvl="1">
              <a:lnSpc>
                <a:spcPct val="114000"/>
              </a:lnSpc>
              <a:spcBef>
                <a:spcPts val="1200"/>
              </a:spcBef>
              <a:buFontTx/>
              <a:buNone/>
            </a:pPr>
            <a:endParaRPr lang="en-GB" sz="800" dirty="0" smtClean="0"/>
          </a:p>
          <a:p>
            <a:pPr marL="533400" indent="-533400">
              <a:lnSpc>
                <a:spcPct val="114000"/>
              </a:lnSpc>
            </a:pPr>
            <a:r>
              <a:rPr lang="en-GB" dirty="0" smtClean="0"/>
              <a:t>When </a:t>
            </a:r>
            <a:r>
              <a:rPr lang="en-GB" dirty="0"/>
              <a:t>in doubt - take legal advice</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1344" y="6132240"/>
            <a:ext cx="537120" cy="537120"/>
          </a:xfrm>
          <a:prstGeom prst="rect">
            <a:avLst/>
          </a:prstGeom>
        </p:spPr>
      </p:pic>
    </p:spTree>
    <p:extLst>
      <p:ext uri="{BB962C8B-B14F-4D97-AF65-F5344CB8AC3E}">
        <p14:creationId xmlns:p14="http://schemas.microsoft.com/office/powerpoint/2010/main" val="2313489667"/>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947"/>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467544" y="4077072"/>
            <a:ext cx="8064896" cy="1296144"/>
          </a:xfrm>
        </p:spPr>
        <p:txBody>
          <a:bodyPr>
            <a:noAutofit/>
          </a:bodyPr>
          <a:lstStyle/>
          <a:p>
            <a:pPr algn="ctr" fontAlgn="auto">
              <a:spcAft>
                <a:spcPts val="0"/>
              </a:spcAft>
              <a:buClr>
                <a:schemeClr val="accent5"/>
              </a:buClr>
              <a:buFont typeface="Arial" pitchFamily="34" charset="0"/>
              <a:buNone/>
              <a:defRPr/>
            </a:pPr>
            <a:r>
              <a:rPr lang="en-GB" sz="3600" i="0" dirty="0" smtClean="0">
                <a:latin typeface="Arial Unicode MS" pitchFamily="34" charset="-128"/>
                <a:ea typeface="Arial Unicode MS" pitchFamily="34" charset="-128"/>
                <a:cs typeface="Arial Unicode MS" pitchFamily="34" charset="-128"/>
              </a:rPr>
              <a:t>Role of the Chair</a:t>
            </a: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7" y="2924944"/>
            <a:ext cx="9144000" cy="1574161"/>
          </a:xfrm>
          <a:prstGeom prst="rect">
            <a:avLst/>
          </a:prstGeom>
        </p:spPr>
      </p:pic>
      <p:pic>
        <p:nvPicPr>
          <p:cNvPr id="7" name="Picture 6" descr="logo motif.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4728" y="4941168"/>
            <a:ext cx="1803400" cy="1803400"/>
          </a:xfrm>
          <a:prstGeom prst="rect">
            <a:avLst/>
          </a:prstGeom>
        </p:spPr>
      </p:pic>
    </p:spTree>
    <p:extLst>
      <p:ext uri="{BB962C8B-B14F-4D97-AF65-F5344CB8AC3E}">
        <p14:creationId xmlns:p14="http://schemas.microsoft.com/office/powerpoint/2010/main" val="746352381"/>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a:xfrm>
            <a:off x="755576" y="115888"/>
            <a:ext cx="7776666" cy="1080864"/>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defRPr/>
            </a:pPr>
            <a:r>
              <a:rPr lang="en-GB" b="1" dirty="0" smtClean="0"/>
              <a:t>Role of the Chair</a:t>
            </a:r>
          </a:p>
        </p:txBody>
      </p:sp>
      <p:sp>
        <p:nvSpPr>
          <p:cNvPr id="484355" name="Rectangle 3"/>
          <p:cNvSpPr>
            <a:spLocks noGrp="1" noChangeArrowheads="1"/>
          </p:cNvSpPr>
          <p:nvPr>
            <p:ph type="body" idx="4294967295"/>
          </p:nvPr>
        </p:nvSpPr>
        <p:spPr>
          <a:xfrm>
            <a:off x="251520" y="1412776"/>
            <a:ext cx="8712968" cy="5544616"/>
          </a:xfrm>
          <a:prstGeom prst="rect">
            <a:avLst/>
          </a:prstGeo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ormAutofit/>
          </a:bodyPr>
          <a:lstStyle/>
          <a:p>
            <a:pPr marL="533400" indent="-533400">
              <a:lnSpc>
                <a:spcPct val="110000"/>
              </a:lnSpc>
              <a:spcBef>
                <a:spcPts val="600"/>
              </a:spcBef>
              <a:buClr>
                <a:schemeClr val="tx1"/>
              </a:buClr>
              <a:buFont typeface="Wingdings" pitchFamily="2" charset="2"/>
              <a:buChar char="Ø"/>
              <a:defRPr/>
            </a:pPr>
            <a:r>
              <a:rPr lang="en-GB" sz="2600" dirty="0" smtClean="0">
                <a:latin typeface="Arial Unicode MS" pitchFamily="34" charset="-128"/>
                <a:ea typeface="Arial Unicode MS" pitchFamily="34" charset="-128"/>
                <a:cs typeface="Arial Unicode MS" pitchFamily="34" charset="-128"/>
              </a:rPr>
              <a:t>Leadership</a:t>
            </a:r>
          </a:p>
          <a:p>
            <a:pPr marL="892175" lvl="1" indent="-358775">
              <a:lnSpc>
                <a:spcPct val="110000"/>
              </a:lnSpc>
              <a:buClr>
                <a:schemeClr val="tx1"/>
              </a:buClr>
              <a:defRPr/>
            </a:pPr>
            <a:r>
              <a:rPr lang="en-GB" sz="2300" dirty="0" smtClean="0"/>
              <a:t>Effective </a:t>
            </a:r>
            <a:r>
              <a:rPr lang="en-GB" sz="2300" dirty="0"/>
              <a:t>leadership of the </a:t>
            </a:r>
            <a:r>
              <a:rPr lang="en-GB" sz="2300" dirty="0" smtClean="0"/>
              <a:t>Board </a:t>
            </a:r>
            <a:r>
              <a:rPr lang="en-GB" sz="2300" dirty="0"/>
              <a:t>and </a:t>
            </a:r>
            <a:r>
              <a:rPr lang="en-GB" sz="2300" dirty="0" smtClean="0"/>
              <a:t>ensures </a:t>
            </a:r>
            <a:r>
              <a:rPr lang="en-GB" sz="2300" dirty="0"/>
              <a:t>that the </a:t>
            </a:r>
            <a:r>
              <a:rPr lang="en-GB" sz="2300" dirty="0" smtClean="0"/>
              <a:t>Board </a:t>
            </a:r>
            <a:r>
              <a:rPr lang="en-GB" sz="2300" dirty="0"/>
              <a:t>fulfils its duties, roles and responsibilities</a:t>
            </a:r>
          </a:p>
          <a:p>
            <a:pPr marL="892175" lvl="1" indent="-358775">
              <a:lnSpc>
                <a:spcPct val="110000"/>
              </a:lnSpc>
              <a:buClr>
                <a:schemeClr val="tx1"/>
              </a:buClr>
              <a:defRPr/>
            </a:pPr>
            <a:r>
              <a:rPr lang="en-GB" sz="2300" dirty="0" smtClean="0"/>
              <a:t>The organisation is </a:t>
            </a:r>
            <a:r>
              <a:rPr lang="en-GB" sz="2300" dirty="0"/>
              <a:t>well connected with its </a:t>
            </a:r>
            <a:r>
              <a:rPr lang="en-GB" sz="2300" dirty="0" smtClean="0"/>
              <a:t>‘stakeholders’</a:t>
            </a:r>
            <a:endParaRPr lang="en-GB" sz="2300" dirty="0"/>
          </a:p>
          <a:p>
            <a:pPr marL="892175" lvl="1" indent="-358775">
              <a:lnSpc>
                <a:spcPct val="110000"/>
              </a:lnSpc>
              <a:buClr>
                <a:schemeClr val="tx1"/>
              </a:buClr>
              <a:defRPr/>
            </a:pPr>
            <a:r>
              <a:rPr lang="en-GB" sz="2300" dirty="0" smtClean="0"/>
              <a:t>Directors </a:t>
            </a:r>
            <a:r>
              <a:rPr lang="en-GB" sz="2300" dirty="0"/>
              <a:t>work together </a:t>
            </a:r>
            <a:r>
              <a:rPr lang="en-GB" sz="2300" dirty="0" smtClean="0"/>
              <a:t>effectively as a team</a:t>
            </a:r>
            <a:endParaRPr lang="en-GB" sz="2300" dirty="0"/>
          </a:p>
          <a:p>
            <a:pPr lvl="1">
              <a:lnSpc>
                <a:spcPct val="110000"/>
              </a:lnSpc>
              <a:buFontTx/>
              <a:buNone/>
              <a:defRPr/>
            </a:pPr>
            <a:endParaRPr lang="en-GB" sz="1800" dirty="0" smtClean="0">
              <a:latin typeface="Arial Unicode MS" pitchFamily="34" charset="-128"/>
              <a:ea typeface="Arial Unicode MS" pitchFamily="34" charset="-128"/>
              <a:cs typeface="Arial Unicode MS" pitchFamily="34" charset="-128"/>
            </a:endParaRPr>
          </a:p>
          <a:p>
            <a:pPr marL="533400" indent="-533400">
              <a:lnSpc>
                <a:spcPct val="110000"/>
              </a:lnSpc>
              <a:spcBef>
                <a:spcPts val="600"/>
              </a:spcBef>
              <a:buClr>
                <a:schemeClr val="tx1"/>
              </a:buClr>
              <a:buFont typeface="Wingdings" pitchFamily="2" charset="2"/>
              <a:buChar char="Ø"/>
              <a:defRPr/>
            </a:pPr>
            <a:r>
              <a:rPr lang="en-GB" sz="2600" dirty="0" smtClean="0">
                <a:latin typeface="Arial Unicode MS" pitchFamily="34" charset="-128"/>
                <a:ea typeface="Arial Unicode MS" pitchFamily="34" charset="-128"/>
                <a:cs typeface="Arial Unicode MS" pitchFamily="34" charset="-128"/>
              </a:rPr>
              <a:t>Development</a:t>
            </a:r>
          </a:p>
          <a:p>
            <a:pPr marL="892175" lvl="1" indent="-358775">
              <a:lnSpc>
                <a:spcPct val="110000"/>
              </a:lnSpc>
              <a:buClr>
                <a:schemeClr val="tx1"/>
              </a:buClr>
              <a:defRPr/>
            </a:pPr>
            <a:r>
              <a:rPr lang="en-GB" sz="2300" dirty="0" smtClean="0"/>
              <a:t>Reviews the composition of the Board periodically and assesses experience and skills mix (succession planning)</a:t>
            </a:r>
          </a:p>
          <a:p>
            <a:pPr marL="892175" lvl="1" indent="-358775">
              <a:lnSpc>
                <a:spcPct val="110000"/>
              </a:lnSpc>
              <a:defRPr/>
            </a:pPr>
            <a:r>
              <a:rPr lang="en-GB" sz="2300" dirty="0" smtClean="0"/>
              <a:t>Ensures timely induction and ongoing training for Directors </a:t>
            </a:r>
          </a:p>
          <a:p>
            <a:pPr marL="892175" lvl="1" indent="-358775">
              <a:lnSpc>
                <a:spcPct val="110000"/>
              </a:lnSpc>
              <a:defRPr/>
            </a:pPr>
            <a:r>
              <a:rPr lang="en-GB" sz="2300" dirty="0" smtClean="0"/>
              <a:t>Monitors </a:t>
            </a:r>
            <a:r>
              <a:rPr lang="en-GB" sz="2300" dirty="0"/>
              <a:t>attendance and performance of </a:t>
            </a:r>
            <a:r>
              <a:rPr lang="en-GB" sz="2300" dirty="0" smtClean="0"/>
              <a:t>Directors</a:t>
            </a:r>
            <a:endParaRPr lang="en-GB" sz="2300" dirty="0"/>
          </a:p>
          <a:p>
            <a:pPr marL="892175" lvl="1" indent="-358775">
              <a:lnSpc>
                <a:spcPct val="110000"/>
              </a:lnSpc>
              <a:buClr>
                <a:schemeClr val="tx1"/>
              </a:buClr>
              <a:defRPr/>
            </a:pPr>
            <a:r>
              <a:rPr lang="en-GB" sz="2300" dirty="0" smtClean="0"/>
              <a:t>Arranges for an annual review of Board effectiveness</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5360" y="6204248"/>
            <a:ext cx="537120" cy="537120"/>
          </a:xfrm>
          <a:prstGeom prst="rect">
            <a:avLst/>
          </a:prstGeom>
        </p:spPr>
      </p:pic>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9526"/>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1187624" y="4077072"/>
            <a:ext cx="7560840" cy="1296144"/>
          </a:xfrm>
        </p:spPr>
        <p:txBody>
          <a:bodyPr>
            <a:noAutofit/>
          </a:bodyPr>
          <a:lstStyle/>
          <a:p>
            <a:pPr algn="ctr" fontAlgn="auto">
              <a:spcBef>
                <a:spcPts val="900"/>
              </a:spcBef>
              <a:spcAft>
                <a:spcPts val="0"/>
              </a:spcAft>
              <a:buClr>
                <a:schemeClr val="accent5"/>
              </a:buClr>
              <a:buFont typeface="Arial" pitchFamily="34" charset="0"/>
              <a:buNone/>
              <a:defRPr/>
            </a:pPr>
            <a:r>
              <a:rPr lang="en-GB" sz="3600" i="0" dirty="0" smtClean="0"/>
              <a:t>Roles and relationships</a:t>
            </a:r>
          </a:p>
        </p:txBody>
      </p:sp>
      <p:sp>
        <p:nvSpPr>
          <p:cNvPr id="3" name="TextBox 2"/>
          <p:cNvSpPr txBox="1"/>
          <p:nvPr/>
        </p:nvSpPr>
        <p:spPr>
          <a:xfrm>
            <a:off x="971600" y="2093367"/>
            <a:ext cx="7488832" cy="707886"/>
          </a:xfrm>
          <a:prstGeom prst="rect">
            <a:avLst/>
          </a:prstGeom>
          <a:noFill/>
        </p:spPr>
        <p:txBody>
          <a:bodyPr wrap="square" rtlCol="0">
            <a:spAutoFit/>
          </a:bodyPr>
          <a:lstStyle/>
          <a:p>
            <a:pPr algn="ctr"/>
            <a:r>
              <a:rPr lang="en-US" sz="4000" dirty="0" smtClean="0">
                <a:latin typeface="Arial Unicode MS" pitchFamily="34" charset="-128"/>
                <a:ea typeface="Arial Unicode MS" pitchFamily="34" charset="-128"/>
                <a:cs typeface="Arial Unicode MS" pitchFamily="34" charset="-128"/>
              </a:rPr>
              <a:t>Session 1</a:t>
            </a:r>
            <a:endParaRPr lang="en-US" sz="4000" dirty="0">
              <a:latin typeface="Arial Unicode MS" pitchFamily="34" charset="-128"/>
              <a:ea typeface="Arial Unicode MS" pitchFamily="34" charset="-128"/>
              <a:cs typeface="Arial Unicode MS" pitchFamily="34" charset="-128"/>
            </a:endParaRP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24944"/>
            <a:ext cx="9144000" cy="1574161"/>
          </a:xfrm>
          <a:prstGeom prst="rect">
            <a:avLst/>
          </a:prstGeom>
        </p:spPr>
      </p:pic>
      <p:pic>
        <p:nvPicPr>
          <p:cNvPr id="7" name="Picture 6" descr="logo motif.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4728" y="4941168"/>
            <a:ext cx="1803400" cy="1803400"/>
          </a:xfrm>
          <a:prstGeom prst="rect">
            <a:avLst/>
          </a:prstGeom>
        </p:spPr>
      </p:pic>
    </p:spTree>
    <p:extLst>
      <p:ext uri="{BB962C8B-B14F-4D97-AF65-F5344CB8AC3E}">
        <p14:creationId xmlns:p14="http://schemas.microsoft.com/office/powerpoint/2010/main" val="449351948"/>
      </p:ext>
    </p:ext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a:xfrm>
            <a:off x="899592" y="115888"/>
            <a:ext cx="7704088" cy="1080864"/>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defRPr/>
            </a:pPr>
            <a:r>
              <a:rPr lang="en-GB" b="1" dirty="0"/>
              <a:t>Role of the </a:t>
            </a:r>
            <a:r>
              <a:rPr lang="en-GB" b="1" dirty="0" smtClean="0"/>
              <a:t>Chair</a:t>
            </a:r>
          </a:p>
        </p:txBody>
      </p:sp>
      <p:sp>
        <p:nvSpPr>
          <p:cNvPr id="485379" name="Rectangle 3"/>
          <p:cNvSpPr>
            <a:spLocks noGrp="1" noChangeArrowheads="1"/>
          </p:cNvSpPr>
          <p:nvPr>
            <p:ph type="body" idx="4294967295"/>
          </p:nvPr>
        </p:nvSpPr>
        <p:spPr>
          <a:xfrm>
            <a:off x="395536" y="1484784"/>
            <a:ext cx="8568952" cy="5373216"/>
          </a:xfrm>
          <a:prstGeom prst="rect">
            <a:avLst/>
          </a:prstGeo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ormAutofit lnSpcReduction="10000"/>
          </a:bodyPr>
          <a:lstStyle/>
          <a:p>
            <a:pPr marL="533400" indent="-533400">
              <a:lnSpc>
                <a:spcPct val="110000"/>
              </a:lnSpc>
              <a:buClr>
                <a:schemeClr val="tx1"/>
              </a:buClr>
              <a:buFont typeface="Wingdings" pitchFamily="2" charset="2"/>
              <a:buChar char="Ø"/>
              <a:defRPr/>
            </a:pPr>
            <a:r>
              <a:rPr lang="en-GB" sz="2600" dirty="0" smtClean="0">
                <a:latin typeface="Arial Unicode MS" panose="020B0604020202020204" pitchFamily="34" charset="-128"/>
                <a:ea typeface="Arial Unicode MS" panose="020B0604020202020204" pitchFamily="34" charset="-128"/>
                <a:cs typeface="Arial Unicode MS" panose="020B0604020202020204" pitchFamily="34" charset="-128"/>
              </a:rPr>
              <a:t>Direction</a:t>
            </a:r>
          </a:p>
          <a:p>
            <a:pPr marL="892175" lvl="1" indent="-358775">
              <a:lnSpc>
                <a:spcPct val="110000"/>
              </a:lnSpc>
              <a:spcBef>
                <a:spcPts val="1200"/>
              </a:spcBef>
              <a:buClr>
                <a:schemeClr val="tx1"/>
              </a:buClr>
              <a:defRPr/>
            </a:pPr>
            <a:r>
              <a:rPr lang="en-GB" sz="2300" dirty="0">
                <a:latin typeface="Arial Unicode MS" panose="020B0604020202020204" pitchFamily="34" charset="-128"/>
                <a:ea typeface="Arial Unicode MS" panose="020B0604020202020204" pitchFamily="34" charset="-128"/>
                <a:cs typeface="Arial Unicode MS" panose="020B0604020202020204" pitchFamily="34" charset="-128"/>
              </a:rPr>
              <a:t>Ensures that </a:t>
            </a:r>
            <a:r>
              <a:rPr lang="en-GB" sz="2300" dirty="0" smtClean="0">
                <a:latin typeface="Arial Unicode MS" panose="020B0604020202020204" pitchFamily="34" charset="-128"/>
                <a:ea typeface="Arial Unicode MS" panose="020B0604020202020204" pitchFamily="34" charset="-128"/>
                <a:cs typeface="Arial Unicode MS" panose="020B0604020202020204" pitchFamily="34" charset="-128"/>
              </a:rPr>
              <a:t>the </a:t>
            </a:r>
            <a:r>
              <a:rPr lang="en-GB" sz="2300" dirty="0" smtClean="0"/>
              <a:t>Board </a:t>
            </a:r>
            <a:r>
              <a:rPr lang="en-GB" sz="2300" dirty="0" smtClean="0">
                <a:latin typeface="Arial Unicode MS" panose="020B0604020202020204" pitchFamily="34" charset="-128"/>
                <a:ea typeface="Arial Unicode MS" panose="020B0604020202020204" pitchFamily="34" charset="-128"/>
                <a:cs typeface="Arial Unicode MS" panose="020B0604020202020204" pitchFamily="34" charset="-128"/>
              </a:rPr>
              <a:t>concentrates </a:t>
            </a:r>
            <a:r>
              <a:rPr lang="en-GB" sz="2300" dirty="0">
                <a:latin typeface="Arial Unicode MS" panose="020B0604020202020204" pitchFamily="34" charset="-128"/>
                <a:ea typeface="Arial Unicode MS" panose="020B0604020202020204" pitchFamily="34" charset="-128"/>
                <a:cs typeface="Arial Unicode MS" panose="020B0604020202020204" pitchFamily="34" charset="-128"/>
              </a:rPr>
              <a:t>on directing the </a:t>
            </a:r>
            <a:r>
              <a:rPr lang="en-GB" sz="2300" dirty="0" smtClean="0">
                <a:latin typeface="Arial Unicode MS" panose="020B0604020202020204" pitchFamily="34" charset="-128"/>
                <a:ea typeface="Arial Unicode MS" panose="020B0604020202020204" pitchFamily="34" charset="-128"/>
                <a:cs typeface="Arial Unicode MS" panose="020B0604020202020204" pitchFamily="34" charset="-128"/>
              </a:rPr>
              <a:t>organisation and </a:t>
            </a:r>
            <a:r>
              <a:rPr lang="en-GB" sz="2300" dirty="0">
                <a:latin typeface="Arial Unicode MS" panose="020B0604020202020204" pitchFamily="34" charset="-128"/>
                <a:ea typeface="Arial Unicode MS" panose="020B0604020202020204" pitchFamily="34" charset="-128"/>
                <a:cs typeface="Arial Unicode MS" panose="020B0604020202020204" pitchFamily="34" charset="-128"/>
              </a:rPr>
              <a:t>not on managing it! </a:t>
            </a:r>
            <a:endParaRPr lang="en-GB" sz="23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892175" lvl="1" indent="-358775">
              <a:lnSpc>
                <a:spcPct val="110000"/>
              </a:lnSpc>
              <a:spcBef>
                <a:spcPts val="1200"/>
              </a:spcBef>
              <a:buClr>
                <a:schemeClr val="tx1"/>
              </a:buClr>
              <a:defRPr/>
            </a:pPr>
            <a:endParaRPr lang="en-GB" sz="10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533400" indent="-533400">
              <a:lnSpc>
                <a:spcPct val="110000"/>
              </a:lnSpc>
              <a:buClr>
                <a:schemeClr val="tx1"/>
              </a:buClr>
              <a:buFont typeface="Wingdings" pitchFamily="2" charset="2"/>
              <a:buChar char="Ø"/>
              <a:defRPr/>
            </a:pPr>
            <a:r>
              <a:rPr lang="en-GB" sz="2600" dirty="0" smtClean="0">
                <a:latin typeface="Arial Unicode MS" panose="020B0604020202020204" pitchFamily="34" charset="-128"/>
                <a:ea typeface="Arial Unicode MS" panose="020B0604020202020204" pitchFamily="34" charset="-128"/>
                <a:cs typeface="Arial Unicode MS" panose="020B0604020202020204" pitchFamily="34" charset="-128"/>
              </a:rPr>
              <a:t>Monitoring</a:t>
            </a:r>
          </a:p>
          <a:p>
            <a:pPr marL="892175" lvl="1" indent="-358775">
              <a:lnSpc>
                <a:spcPct val="110000"/>
              </a:lnSpc>
              <a:spcBef>
                <a:spcPts val="1200"/>
              </a:spcBef>
              <a:buClr>
                <a:schemeClr val="tx1"/>
              </a:buClr>
              <a:defRPr/>
            </a:pPr>
            <a:r>
              <a:rPr lang="en-GB" sz="2300" dirty="0" smtClean="0">
                <a:latin typeface="Arial Unicode MS" pitchFamily="34" charset="-128"/>
                <a:ea typeface="Arial Unicode MS" pitchFamily="34" charset="-128"/>
                <a:cs typeface="Arial Unicode MS" pitchFamily="34" charset="-128"/>
              </a:rPr>
              <a:t>Ensures that the Board monitors progress effectively and holds the Chief Executive to account</a:t>
            </a:r>
          </a:p>
          <a:p>
            <a:pPr marL="892175" lvl="1" indent="-358775">
              <a:lnSpc>
                <a:spcPct val="110000"/>
              </a:lnSpc>
              <a:spcBef>
                <a:spcPts val="1200"/>
              </a:spcBef>
              <a:buClr>
                <a:schemeClr val="tx1"/>
              </a:buClr>
              <a:defRPr/>
            </a:pPr>
            <a:r>
              <a:rPr lang="en-GB" sz="2300" dirty="0">
                <a:latin typeface="Arial Unicode MS" pitchFamily="34" charset="-128"/>
                <a:ea typeface="Arial Unicode MS" pitchFamily="34" charset="-128"/>
                <a:cs typeface="Arial Unicode MS" pitchFamily="34" charset="-128"/>
              </a:rPr>
              <a:t>Ensures </a:t>
            </a:r>
            <a:r>
              <a:rPr lang="en-GB" sz="2300" dirty="0" smtClean="0">
                <a:latin typeface="Arial Unicode MS" pitchFamily="34" charset="-128"/>
                <a:ea typeface="Arial Unicode MS" pitchFamily="34" charset="-128"/>
                <a:cs typeface="Arial Unicode MS" pitchFamily="34" charset="-128"/>
              </a:rPr>
              <a:t>the Board has </a:t>
            </a:r>
            <a:r>
              <a:rPr lang="en-GB" sz="2300" dirty="0">
                <a:latin typeface="Arial Unicode MS" pitchFamily="34" charset="-128"/>
                <a:ea typeface="Arial Unicode MS" pitchFamily="34" charset="-128"/>
                <a:cs typeface="Arial Unicode MS" pitchFamily="34" charset="-128"/>
              </a:rPr>
              <a:t>arrangements in place to ensure compliance with constitution and framework of control</a:t>
            </a:r>
          </a:p>
          <a:p>
            <a:pPr marL="446087" lvl="1" indent="0">
              <a:lnSpc>
                <a:spcPct val="110000"/>
              </a:lnSpc>
              <a:spcBef>
                <a:spcPts val="1200"/>
              </a:spcBef>
              <a:buClr>
                <a:schemeClr val="tx1"/>
              </a:buClr>
              <a:buNone/>
              <a:defRPr/>
            </a:pPr>
            <a:endParaRPr lang="en-GB" sz="10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lvl="1" indent="-533400">
              <a:lnSpc>
                <a:spcPct val="110000"/>
              </a:lnSpc>
              <a:spcBef>
                <a:spcPts val="1200"/>
              </a:spcBef>
              <a:buFont typeface="Wingdings" panose="05000000000000000000" pitchFamily="2" charset="2"/>
              <a:buChar char="Ø"/>
              <a:defRPr/>
            </a:pPr>
            <a:r>
              <a:rPr lang="en-GB" sz="2600" dirty="0" smtClean="0"/>
              <a:t>Represents the organisation at events and with key stakeholders</a:t>
            </a:r>
            <a:endParaRPr lang="en-GB" sz="2300" dirty="0" smtClean="0"/>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9376" y="6165304"/>
            <a:ext cx="537120" cy="537120"/>
          </a:xfrm>
          <a:prstGeom prst="rect">
            <a:avLst/>
          </a:prstGeom>
        </p:spPr>
      </p:pic>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a:xfrm>
            <a:off x="611560" y="228600"/>
            <a:ext cx="7349182" cy="1040160"/>
          </a:xfrm>
        </p:spPr>
        <p:txBody>
          <a:bodyPr anchor="ctr"/>
          <a:lstStyle/>
          <a:p>
            <a:pPr>
              <a:defRPr/>
            </a:pPr>
            <a:r>
              <a:rPr lang="en-GB" b="1" dirty="0" smtClean="0"/>
              <a:t>Role of the Chair</a:t>
            </a:r>
          </a:p>
        </p:txBody>
      </p:sp>
      <p:sp>
        <p:nvSpPr>
          <p:cNvPr id="475139" name="Rectangle 3"/>
          <p:cNvSpPr>
            <a:spLocks noGrp="1" noChangeArrowheads="1"/>
          </p:cNvSpPr>
          <p:nvPr>
            <p:ph type="body" idx="4294967295"/>
          </p:nvPr>
        </p:nvSpPr>
        <p:spPr>
          <a:xfrm>
            <a:off x="107504" y="1412776"/>
            <a:ext cx="8856984" cy="5400600"/>
          </a:xfrm>
          <a:prstGeom prst="rect">
            <a:avLst/>
          </a:prstGeom>
        </p:spPr>
        <p:txBody>
          <a:bodyPr>
            <a:normAutofit lnSpcReduction="10000"/>
          </a:bodyPr>
          <a:lstStyle/>
          <a:p>
            <a:pPr marL="533400" indent="-533400">
              <a:lnSpc>
                <a:spcPct val="110000"/>
              </a:lnSpc>
              <a:defRPr/>
            </a:pPr>
            <a:r>
              <a:rPr lang="en-GB" dirty="0" smtClean="0"/>
              <a:t>Board business – makes sure the Board carries out its essential functions efficiently and effectively:</a:t>
            </a:r>
          </a:p>
          <a:p>
            <a:pPr marL="892175" lvl="1" indent="-358775">
              <a:lnSpc>
                <a:spcPct val="125000"/>
              </a:lnSpc>
              <a:spcBef>
                <a:spcPts val="1200"/>
              </a:spcBef>
              <a:defRPr/>
            </a:pPr>
            <a:r>
              <a:rPr lang="en-GB" sz="2300" dirty="0"/>
              <a:t>Ensures that the Board takes proper account of legal and other requirements in reaching decisions</a:t>
            </a:r>
          </a:p>
          <a:p>
            <a:pPr marL="892175" lvl="1" indent="-358775">
              <a:lnSpc>
                <a:spcPct val="125000"/>
              </a:lnSpc>
              <a:spcBef>
                <a:spcPts val="1200"/>
              </a:spcBef>
              <a:defRPr/>
            </a:pPr>
            <a:r>
              <a:rPr lang="en-GB" sz="2300" dirty="0"/>
              <a:t>Promotes high standard of probity and corporate governance within the organisation</a:t>
            </a:r>
          </a:p>
          <a:p>
            <a:pPr marL="892175" lvl="1" indent="-358775">
              <a:lnSpc>
                <a:spcPct val="125000"/>
              </a:lnSpc>
              <a:spcBef>
                <a:spcPts val="1200"/>
              </a:spcBef>
              <a:defRPr/>
            </a:pPr>
            <a:r>
              <a:rPr lang="en-GB" sz="2300" dirty="0" smtClean="0"/>
              <a:t>Ensures that the </a:t>
            </a:r>
            <a:r>
              <a:rPr lang="en-GB" sz="2300" dirty="0"/>
              <a:t>Board meets regularly and the Board’s record of meetings accurately records the decisions and, where necessary, the views of individual Directors</a:t>
            </a:r>
          </a:p>
          <a:p>
            <a:pPr marL="892175" lvl="1" indent="-358775">
              <a:lnSpc>
                <a:spcPct val="110000"/>
              </a:lnSpc>
              <a:spcBef>
                <a:spcPts val="1200"/>
              </a:spcBef>
              <a:defRPr/>
            </a:pPr>
            <a:r>
              <a:rPr lang="en-GB" sz="2300" dirty="0" smtClean="0"/>
              <a:t>Obtains </a:t>
            </a:r>
            <a:r>
              <a:rPr lang="en-GB" sz="2300" dirty="0"/>
              <a:t>professional advice for the </a:t>
            </a:r>
            <a:r>
              <a:rPr lang="en-GB" sz="2300" dirty="0" smtClean="0"/>
              <a:t>Board </a:t>
            </a:r>
            <a:r>
              <a:rPr lang="en-GB" sz="2300" dirty="0"/>
              <a:t>when </a:t>
            </a:r>
            <a:r>
              <a:rPr lang="en-GB" sz="2300" dirty="0" smtClean="0"/>
              <a:t>needed</a:t>
            </a:r>
          </a:p>
          <a:p>
            <a:pPr marL="892175" lvl="1" indent="-358775">
              <a:lnSpc>
                <a:spcPct val="110000"/>
              </a:lnSpc>
              <a:spcBef>
                <a:spcPts val="1200"/>
              </a:spcBef>
              <a:defRPr/>
            </a:pPr>
            <a:r>
              <a:rPr lang="en-GB" sz="2300" dirty="0" smtClean="0"/>
              <a:t>Leads Directors </a:t>
            </a:r>
            <a:r>
              <a:rPr lang="en-GB" sz="2300" dirty="0"/>
              <a:t>in </a:t>
            </a:r>
            <a:r>
              <a:rPr lang="en-GB" sz="2300" dirty="0" smtClean="0"/>
              <a:t>appointment of the Chief Executive</a:t>
            </a:r>
            <a:endParaRPr lang="en-GB" sz="2300" dirty="0"/>
          </a:p>
          <a:p>
            <a:pPr lvl="1" indent="0">
              <a:lnSpc>
                <a:spcPct val="110000"/>
              </a:lnSpc>
              <a:buNone/>
              <a:defRPr/>
            </a:pPr>
            <a:endParaRPr lang="en-GB" sz="2300" dirty="0" smtClean="0"/>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368" y="6165304"/>
            <a:ext cx="537120" cy="537120"/>
          </a:xfrm>
          <a:prstGeom prst="rect">
            <a:avLst/>
          </a:prstGeom>
        </p:spPr>
      </p:pic>
    </p:spTree>
    <p:extLst>
      <p:ext uri="{BB962C8B-B14F-4D97-AF65-F5344CB8AC3E}">
        <p14:creationId xmlns:p14="http://schemas.microsoft.com/office/powerpoint/2010/main" val="721933490"/>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3858" name="Rectangle 2"/>
          <p:cNvSpPr>
            <a:spLocks noGrp="1" noChangeArrowheads="1"/>
          </p:cNvSpPr>
          <p:nvPr>
            <p:ph type="title"/>
          </p:nvPr>
        </p:nvSpPr>
        <p:spPr>
          <a:xfrm>
            <a:off x="107504" y="115888"/>
            <a:ext cx="8928992" cy="1296888"/>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defRPr/>
            </a:pPr>
            <a:r>
              <a:rPr lang="en-GB" b="1" dirty="0" smtClean="0"/>
              <a:t>Efficient conduct of Board business</a:t>
            </a:r>
          </a:p>
        </p:txBody>
      </p:sp>
      <p:sp>
        <p:nvSpPr>
          <p:cNvPr id="633859" name="Rectangle 3"/>
          <p:cNvSpPr>
            <a:spLocks noGrp="1" noChangeArrowheads="1"/>
          </p:cNvSpPr>
          <p:nvPr>
            <p:ph type="body" idx="4294967295"/>
          </p:nvPr>
        </p:nvSpPr>
        <p:spPr>
          <a:xfrm>
            <a:off x="323851" y="1484784"/>
            <a:ext cx="8444086" cy="5373217"/>
          </a:xfrm>
          <a:prstGeom prst="rect">
            <a:avLst/>
          </a:prstGeo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ormAutofit/>
          </a:bodyPr>
          <a:lstStyle/>
          <a:p>
            <a:pPr marL="533400" indent="-533400">
              <a:defRPr/>
            </a:pPr>
            <a:r>
              <a:rPr lang="en-GB" dirty="0" smtClean="0"/>
              <a:t>Review the corporate governance framework (including Standing Orders) annually</a:t>
            </a:r>
          </a:p>
          <a:p>
            <a:pPr>
              <a:buFont typeface="Monotype Sorts" pitchFamily="2" charset="2"/>
              <a:buNone/>
              <a:defRPr/>
            </a:pPr>
            <a:endParaRPr lang="en-GB" sz="900" dirty="0" smtClean="0"/>
          </a:p>
          <a:p>
            <a:pPr marL="533400" indent="-533400">
              <a:defRPr/>
            </a:pPr>
            <a:r>
              <a:rPr lang="en-GB" dirty="0" smtClean="0"/>
              <a:t>Meetings </a:t>
            </a:r>
          </a:p>
          <a:p>
            <a:pPr marL="892175" lvl="1" indent="-358775">
              <a:spcBef>
                <a:spcPts val="1200"/>
              </a:spcBef>
              <a:defRPr/>
            </a:pPr>
            <a:r>
              <a:rPr lang="en-GB" sz="2300" dirty="0" smtClean="0"/>
              <a:t>Directors should contribute to the agenda which should focus on strategic and performance issues</a:t>
            </a:r>
          </a:p>
          <a:p>
            <a:pPr marL="892175" lvl="1" indent="-358775">
              <a:spcBef>
                <a:spcPts val="1200"/>
              </a:spcBef>
              <a:defRPr/>
            </a:pPr>
            <a:r>
              <a:rPr lang="en-GB" sz="2300" dirty="0" smtClean="0"/>
              <a:t>Papers should be fit for purpose and issued to </a:t>
            </a:r>
            <a:r>
              <a:rPr lang="en-GB" sz="2300" dirty="0"/>
              <a:t>Directors </a:t>
            </a:r>
            <a:r>
              <a:rPr lang="en-GB" sz="2300" dirty="0" smtClean="0"/>
              <a:t>at least 5 working days before the meeting</a:t>
            </a:r>
          </a:p>
          <a:p>
            <a:pPr marL="892175" lvl="1" indent="-358775">
              <a:spcBef>
                <a:spcPts val="1200"/>
              </a:spcBef>
              <a:defRPr/>
            </a:pPr>
            <a:r>
              <a:rPr lang="en-GB" sz="2300" dirty="0" smtClean="0"/>
              <a:t>Minutes should be issued within </a:t>
            </a:r>
            <a:r>
              <a:rPr lang="en-GB" sz="2300" dirty="0" smtClean="0"/>
              <a:t>[10] </a:t>
            </a:r>
            <a:r>
              <a:rPr lang="en-GB" sz="2300" dirty="0" smtClean="0"/>
              <a:t>working days of the meeting and be a record of decisions made as well as significant aspects of the discussion</a:t>
            </a:r>
          </a:p>
          <a:p>
            <a:pPr marL="892175" lvl="1" indent="-358775">
              <a:spcBef>
                <a:spcPts val="1200"/>
              </a:spcBef>
              <a:defRPr/>
            </a:pPr>
            <a:r>
              <a:rPr lang="en-GB" sz="2300" dirty="0" smtClean="0"/>
              <a:t>Brief report from Committee Chairs not just the papers</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9376" y="6165304"/>
            <a:ext cx="537120" cy="537120"/>
          </a:xfrm>
          <a:prstGeom prst="rect">
            <a:avLst/>
          </a:prstGeom>
        </p:spPr>
      </p:pic>
    </p:spTree>
    <p:extLst>
      <p:ext uri="{BB962C8B-B14F-4D97-AF65-F5344CB8AC3E}">
        <p14:creationId xmlns:p14="http://schemas.microsoft.com/office/powerpoint/2010/main" val="335640606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947"/>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107504" y="4077072"/>
            <a:ext cx="9036496" cy="1296144"/>
          </a:xfrm>
        </p:spPr>
        <p:txBody>
          <a:bodyPr>
            <a:noAutofit/>
          </a:bodyPr>
          <a:lstStyle/>
          <a:p>
            <a:pPr algn="ctr" fontAlgn="auto">
              <a:spcAft>
                <a:spcPts val="0"/>
              </a:spcAft>
              <a:buClr>
                <a:schemeClr val="accent5"/>
              </a:buClr>
              <a:buFont typeface="Arial" pitchFamily="34" charset="0"/>
              <a:buNone/>
              <a:defRPr/>
            </a:pPr>
            <a:r>
              <a:rPr lang="en-GB" sz="3600" i="0" dirty="0" smtClean="0">
                <a:latin typeface="Arial Unicode MS" pitchFamily="34" charset="-128"/>
                <a:ea typeface="Arial Unicode MS" pitchFamily="34" charset="-128"/>
                <a:cs typeface="Arial Unicode MS" pitchFamily="34" charset="-128"/>
              </a:rPr>
              <a:t>Role of the Chief Executive</a:t>
            </a: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939135"/>
            <a:ext cx="9144000" cy="1574161"/>
          </a:xfrm>
          <a:prstGeom prst="rect">
            <a:avLst/>
          </a:prstGeom>
        </p:spPr>
      </p:pic>
      <p:pic>
        <p:nvPicPr>
          <p:cNvPr id="7" name="Picture 6" descr="logo motif.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4728" y="4941168"/>
            <a:ext cx="1803400" cy="1803400"/>
          </a:xfrm>
          <a:prstGeom prst="rect">
            <a:avLst/>
          </a:prstGeom>
        </p:spPr>
      </p:pic>
    </p:spTree>
    <p:extLst>
      <p:ext uri="{BB962C8B-B14F-4D97-AF65-F5344CB8AC3E}">
        <p14:creationId xmlns:p14="http://schemas.microsoft.com/office/powerpoint/2010/main" val="1107314977"/>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ChangeArrowheads="1"/>
          </p:cNvSpPr>
          <p:nvPr>
            <p:ph type="title"/>
          </p:nvPr>
        </p:nvSpPr>
        <p:spPr>
          <a:xfrm>
            <a:off x="611560" y="260648"/>
            <a:ext cx="7416824" cy="936104"/>
          </a:xfrm>
        </p:spPr>
        <p:txBody>
          <a:bodyPr anchor="ctr"/>
          <a:lstStyle/>
          <a:p>
            <a:pPr>
              <a:defRPr/>
            </a:pPr>
            <a:r>
              <a:rPr lang="en-GB" b="1" dirty="0" smtClean="0"/>
              <a:t>Role of the Chief Executive</a:t>
            </a:r>
          </a:p>
        </p:txBody>
      </p:sp>
      <p:sp>
        <p:nvSpPr>
          <p:cNvPr id="595971" name="Rectangle 3"/>
          <p:cNvSpPr>
            <a:spLocks noGrp="1" noChangeArrowheads="1"/>
          </p:cNvSpPr>
          <p:nvPr>
            <p:ph type="body" idx="4294967295"/>
          </p:nvPr>
        </p:nvSpPr>
        <p:spPr>
          <a:xfrm>
            <a:off x="107504" y="1484784"/>
            <a:ext cx="9036496" cy="5256584"/>
          </a:xfrm>
          <a:prstGeom prst="rect">
            <a:avLst/>
          </a:prstGeom>
        </p:spPr>
        <p:txBody>
          <a:bodyPr>
            <a:normAutofit fontScale="92500"/>
          </a:bodyPr>
          <a:lstStyle/>
          <a:p>
            <a:pPr marL="533400" indent="-533400">
              <a:defRPr/>
            </a:pPr>
            <a:r>
              <a:rPr lang="en-GB" sz="2800" dirty="0" smtClean="0"/>
              <a:t>“A </a:t>
            </a:r>
            <a:r>
              <a:rPr lang="en-GB" sz="2800" dirty="0"/>
              <a:t>good or bad </a:t>
            </a:r>
            <a:r>
              <a:rPr lang="en-GB" sz="2800" dirty="0" smtClean="0"/>
              <a:t>CEO makes </a:t>
            </a:r>
            <a:r>
              <a:rPr lang="en-GB" sz="2800" dirty="0"/>
              <a:t>or breaks a </a:t>
            </a:r>
            <a:r>
              <a:rPr lang="en-GB" sz="2800" dirty="0" smtClean="0"/>
              <a:t>organisation”</a:t>
            </a:r>
          </a:p>
          <a:p>
            <a:pPr marL="0" indent="0">
              <a:buNone/>
              <a:defRPr/>
            </a:pPr>
            <a:endParaRPr lang="en-GB" sz="1100" dirty="0" smtClean="0"/>
          </a:p>
          <a:p>
            <a:pPr marL="533400" indent="-533400">
              <a:defRPr/>
            </a:pPr>
            <a:r>
              <a:rPr lang="en-GB" sz="2800" dirty="0" smtClean="0"/>
              <a:t>Leads </a:t>
            </a:r>
            <a:r>
              <a:rPr lang="en-GB" sz="2800" dirty="0"/>
              <a:t>and inspires the </a:t>
            </a:r>
            <a:r>
              <a:rPr lang="en-GB" sz="2800" dirty="0" smtClean="0"/>
              <a:t>organisation to </a:t>
            </a:r>
            <a:r>
              <a:rPr lang="en-GB" sz="2800" dirty="0"/>
              <a:t>fully implement agreed </a:t>
            </a:r>
            <a:r>
              <a:rPr lang="en-GB" sz="2800" dirty="0" smtClean="0"/>
              <a:t>plans (and delegated matters)</a:t>
            </a:r>
          </a:p>
          <a:p>
            <a:pPr marL="533400" indent="-533400">
              <a:buFont typeface="Monotype Sorts" pitchFamily="2" charset="2"/>
              <a:buNone/>
              <a:defRPr/>
            </a:pPr>
            <a:endParaRPr lang="en-GB" sz="1100" dirty="0" smtClean="0"/>
          </a:p>
          <a:p>
            <a:pPr marL="533400" indent="-533400">
              <a:defRPr/>
            </a:pPr>
            <a:r>
              <a:rPr lang="en-US" sz="2800" dirty="0" smtClean="0"/>
              <a:t>Develops plans that reflect the longer-term corporate objectives and priorities established by the Board</a:t>
            </a:r>
          </a:p>
          <a:p>
            <a:pPr marL="533400" indent="-533400">
              <a:buFont typeface="Monotype Sorts" pitchFamily="2" charset="2"/>
              <a:buNone/>
              <a:defRPr/>
            </a:pPr>
            <a:endParaRPr lang="en-US" sz="1100" dirty="0" smtClean="0"/>
          </a:p>
          <a:p>
            <a:pPr marL="533400" indent="-533400">
              <a:defRPr/>
            </a:pPr>
            <a:r>
              <a:rPr lang="en-GB" sz="2800" dirty="0" smtClean="0"/>
              <a:t>Establishes a performance management framework</a:t>
            </a:r>
          </a:p>
          <a:p>
            <a:pPr marL="533400" indent="-533400">
              <a:defRPr/>
            </a:pPr>
            <a:endParaRPr lang="en-GB" sz="1000" dirty="0"/>
          </a:p>
          <a:p>
            <a:pPr marL="533400" indent="-533400">
              <a:defRPr/>
            </a:pPr>
            <a:r>
              <a:rPr lang="en-GB" sz="2800" dirty="0" smtClean="0"/>
              <a:t>Cultivates relationships with key stakeholders etc. and communicates plans and achievements</a:t>
            </a:r>
            <a:endParaRPr lang="en-GB" sz="2800" dirty="0"/>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7368" y="6276256"/>
            <a:ext cx="537120" cy="537120"/>
          </a:xfrm>
          <a:prstGeom prst="rect">
            <a:avLst/>
          </a:prstGeom>
        </p:spPr>
      </p:pic>
    </p:spTree>
    <p:extLst>
      <p:ext uri="{BB962C8B-B14F-4D97-AF65-F5344CB8AC3E}">
        <p14:creationId xmlns:p14="http://schemas.microsoft.com/office/powerpoint/2010/main" val="3612564070"/>
      </p:ext>
    </p:extLst>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ChangeArrowheads="1"/>
          </p:cNvSpPr>
          <p:nvPr>
            <p:ph type="title"/>
          </p:nvPr>
        </p:nvSpPr>
        <p:spPr>
          <a:xfrm>
            <a:off x="827584" y="332656"/>
            <a:ext cx="7776666" cy="936104"/>
          </a:xfrm>
        </p:spPr>
        <p:txBody>
          <a:bodyPr/>
          <a:lstStyle/>
          <a:p>
            <a:pPr>
              <a:defRPr/>
            </a:pPr>
            <a:r>
              <a:rPr lang="en-GB" b="1" dirty="0"/>
              <a:t>Role of </a:t>
            </a:r>
            <a:r>
              <a:rPr lang="en-GB" b="1" dirty="0" smtClean="0"/>
              <a:t>the Chief Executive</a:t>
            </a:r>
          </a:p>
        </p:txBody>
      </p:sp>
      <p:sp>
        <p:nvSpPr>
          <p:cNvPr id="598019" name="Rectangle 3"/>
          <p:cNvSpPr>
            <a:spLocks noGrp="1" noChangeArrowheads="1"/>
          </p:cNvSpPr>
          <p:nvPr>
            <p:ph type="body" idx="4294967295"/>
          </p:nvPr>
        </p:nvSpPr>
        <p:spPr>
          <a:xfrm>
            <a:off x="251520" y="1556792"/>
            <a:ext cx="8568952" cy="5301208"/>
          </a:xfrm>
          <a:prstGeom prst="rect">
            <a:avLst/>
          </a:prstGeom>
        </p:spPr>
        <p:txBody>
          <a:bodyPr>
            <a:normAutofit/>
          </a:bodyPr>
          <a:lstStyle/>
          <a:p>
            <a:pPr marL="533400" indent="-533400">
              <a:defRPr/>
            </a:pPr>
            <a:r>
              <a:rPr lang="en-GB" sz="2600" dirty="0" smtClean="0"/>
              <a:t>Closely monitors operating and financial performance against plans and budgets, taking corrective action as necessary, informing the Board of significant changes</a:t>
            </a:r>
          </a:p>
          <a:p>
            <a:pPr marL="533400" indent="-533400">
              <a:buFont typeface="Monotype Sorts" pitchFamily="2" charset="2"/>
              <a:buNone/>
              <a:defRPr/>
            </a:pPr>
            <a:endParaRPr lang="en-GB" sz="1100" dirty="0" smtClean="0"/>
          </a:p>
          <a:p>
            <a:pPr marL="533400" indent="-533400">
              <a:defRPr/>
            </a:pPr>
            <a:r>
              <a:rPr lang="en-US" sz="2600" dirty="0" smtClean="0"/>
              <a:t>Ensures that the Board is kept adequately informed for it to be able to discharge its duty to monitor the performance of the company</a:t>
            </a:r>
          </a:p>
          <a:p>
            <a:pPr marL="0" indent="0">
              <a:buNone/>
              <a:defRPr/>
            </a:pPr>
            <a:endParaRPr lang="en-GB" sz="1100" dirty="0" smtClean="0"/>
          </a:p>
          <a:p>
            <a:pPr marL="533400" indent="-533400">
              <a:defRPr/>
            </a:pPr>
            <a:r>
              <a:rPr lang="en-GB" sz="2600" dirty="0" smtClean="0"/>
              <a:t>Draws the Board’s attention to matters it should consider and decide and ensures that the Board is fully informed of reputational and other key issues</a:t>
            </a:r>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7368" y="6276256"/>
            <a:ext cx="537120" cy="537120"/>
          </a:xfrm>
          <a:prstGeom prst="rect">
            <a:avLst/>
          </a:prstGeom>
        </p:spPr>
      </p:pic>
    </p:spTree>
    <p:extLst>
      <p:ext uri="{BB962C8B-B14F-4D97-AF65-F5344CB8AC3E}">
        <p14:creationId xmlns:p14="http://schemas.microsoft.com/office/powerpoint/2010/main" val="2419250875"/>
      </p:ext>
    </p:extLst>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947"/>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1" y="4077072"/>
            <a:ext cx="9143999" cy="1296144"/>
          </a:xfrm>
        </p:spPr>
        <p:txBody>
          <a:bodyPr>
            <a:noAutofit/>
          </a:bodyPr>
          <a:lstStyle/>
          <a:p>
            <a:pPr algn="ctr" fontAlgn="auto">
              <a:spcAft>
                <a:spcPts val="0"/>
              </a:spcAft>
              <a:buClr>
                <a:schemeClr val="accent5"/>
              </a:buClr>
              <a:buFont typeface="Arial" pitchFamily="34" charset="0"/>
              <a:buNone/>
              <a:defRPr/>
            </a:pPr>
            <a:r>
              <a:rPr lang="en-GB" sz="3600" i="0" dirty="0" smtClean="0">
                <a:latin typeface="Arial Unicode MS" pitchFamily="34" charset="-128"/>
                <a:ea typeface="Arial Unicode MS" pitchFamily="34" charset="-128"/>
                <a:cs typeface="Arial Unicode MS" pitchFamily="34" charset="-128"/>
              </a:rPr>
              <a:t>Role of the </a:t>
            </a:r>
            <a:r>
              <a:rPr lang="en-GB" sz="3600" i="0" dirty="0" smtClean="0"/>
              <a:t>Company S</a:t>
            </a:r>
            <a:r>
              <a:rPr lang="en-GB" sz="3600" i="0" dirty="0" smtClean="0">
                <a:latin typeface="Arial Unicode MS" pitchFamily="34" charset="-128"/>
                <a:ea typeface="Arial Unicode MS" pitchFamily="34" charset="-128"/>
                <a:cs typeface="Arial Unicode MS" pitchFamily="34" charset="-128"/>
              </a:rPr>
              <a:t>ecretary</a:t>
            </a: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924944"/>
            <a:ext cx="9144000" cy="1574161"/>
          </a:xfrm>
          <a:prstGeom prst="rect">
            <a:avLst/>
          </a:prstGeom>
        </p:spPr>
      </p:pic>
      <p:pic>
        <p:nvPicPr>
          <p:cNvPr id="7" name="Picture 6" descr="logo motif.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4728" y="4941168"/>
            <a:ext cx="1803400" cy="1803400"/>
          </a:xfrm>
          <a:prstGeom prst="rect">
            <a:avLst/>
          </a:prstGeom>
        </p:spPr>
      </p:pic>
    </p:spTree>
    <p:extLst>
      <p:ext uri="{BB962C8B-B14F-4D97-AF65-F5344CB8AC3E}">
        <p14:creationId xmlns:p14="http://schemas.microsoft.com/office/powerpoint/2010/main" val="2698521563"/>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a:xfrm>
            <a:off x="827584" y="260648"/>
            <a:ext cx="8086105" cy="1008112"/>
          </a:xfrm>
        </p:spPr>
        <p:txBody>
          <a:bodyPr anchor="ctr"/>
          <a:lstStyle/>
          <a:p>
            <a:pPr>
              <a:defRPr/>
            </a:pPr>
            <a:r>
              <a:rPr lang="en-GB" b="1" dirty="0" smtClean="0"/>
              <a:t>Role of the Company Secretary</a:t>
            </a:r>
            <a:endParaRPr lang="en-US" b="1" dirty="0" smtClean="0"/>
          </a:p>
        </p:txBody>
      </p:sp>
      <p:sp>
        <p:nvSpPr>
          <p:cNvPr id="537603" name="Rectangle 3"/>
          <p:cNvSpPr>
            <a:spLocks noGrp="1" noChangeArrowheads="1"/>
          </p:cNvSpPr>
          <p:nvPr>
            <p:ph type="body" idx="4294967295"/>
          </p:nvPr>
        </p:nvSpPr>
        <p:spPr>
          <a:xfrm>
            <a:off x="323528" y="1700808"/>
            <a:ext cx="8496622" cy="5040560"/>
          </a:xfrm>
          <a:prstGeom prst="rect">
            <a:avLst/>
          </a:prstGeom>
        </p:spPr>
        <p:txBody>
          <a:bodyPr>
            <a:noAutofit/>
          </a:bodyPr>
          <a:lstStyle/>
          <a:p>
            <a:pPr marL="533400" indent="-533400">
              <a:spcBef>
                <a:spcPts val="1800"/>
              </a:spcBef>
              <a:defRPr/>
            </a:pPr>
            <a:r>
              <a:rPr lang="en-GB" dirty="0" smtClean="0"/>
              <a:t>Not a legal requirement for charities and companies to have a Company Secretary but ….</a:t>
            </a:r>
          </a:p>
          <a:p>
            <a:pPr marL="533400" indent="-533400">
              <a:spcBef>
                <a:spcPts val="1800"/>
              </a:spcBef>
              <a:buFont typeface="Monotype Sorts" pitchFamily="2" charset="2"/>
              <a:buNone/>
              <a:defRPr/>
            </a:pPr>
            <a:endParaRPr lang="en-GB" sz="1100" dirty="0" smtClean="0"/>
          </a:p>
          <a:p>
            <a:pPr marL="533400" indent="-533400">
              <a:spcBef>
                <a:spcPts val="1800"/>
              </a:spcBef>
              <a:defRPr/>
            </a:pPr>
            <a:r>
              <a:rPr lang="en-GB" dirty="0" smtClean="0"/>
              <a:t>Appointment and removal of the Company Secretary is normally a matter for the Board</a:t>
            </a:r>
          </a:p>
          <a:p>
            <a:pPr marL="533400" indent="-533400">
              <a:spcBef>
                <a:spcPts val="1800"/>
              </a:spcBef>
              <a:buFont typeface="Monotype Sorts" pitchFamily="2" charset="2"/>
              <a:buNone/>
              <a:defRPr/>
            </a:pPr>
            <a:endParaRPr lang="en-GB" sz="1100" dirty="0" smtClean="0"/>
          </a:p>
          <a:p>
            <a:pPr marL="533400" indent="-533400">
              <a:spcBef>
                <a:spcPts val="1800"/>
              </a:spcBef>
              <a:defRPr/>
            </a:pPr>
            <a:r>
              <a:rPr lang="en-GB" dirty="0" smtClean="0"/>
              <a:t>Should be a person with considerable personal integrity - “Sides with the angels”</a:t>
            </a:r>
            <a:endParaRPr lang="en-US" dirty="0" smtClean="0"/>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400" y="6021288"/>
            <a:ext cx="537120" cy="537120"/>
          </a:xfrm>
          <a:prstGeom prst="rect">
            <a:avLst/>
          </a:prstGeom>
        </p:spPr>
      </p:pic>
    </p:spTree>
    <p:extLst>
      <p:ext uri="{BB962C8B-B14F-4D97-AF65-F5344CB8AC3E}">
        <p14:creationId xmlns:p14="http://schemas.microsoft.com/office/powerpoint/2010/main" val="1432483481"/>
      </p:ext>
    </p:extLst>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a:xfrm>
            <a:off x="755576" y="332656"/>
            <a:ext cx="8316416" cy="792088"/>
          </a:xfrm>
        </p:spPr>
        <p:txBody>
          <a:bodyPr anchor="ctr"/>
          <a:lstStyle/>
          <a:p>
            <a:pPr>
              <a:defRPr/>
            </a:pPr>
            <a:r>
              <a:rPr lang="en-GB" b="1" dirty="0" smtClean="0"/>
              <a:t>Board</a:t>
            </a:r>
            <a:endParaRPr lang="en-US" b="1" dirty="0" smtClean="0"/>
          </a:p>
        </p:txBody>
      </p:sp>
      <p:sp>
        <p:nvSpPr>
          <p:cNvPr id="538627" name="Rectangle 3"/>
          <p:cNvSpPr>
            <a:spLocks noGrp="1" noChangeArrowheads="1"/>
          </p:cNvSpPr>
          <p:nvPr>
            <p:ph type="body" idx="4294967295"/>
          </p:nvPr>
        </p:nvSpPr>
        <p:spPr>
          <a:xfrm>
            <a:off x="250825" y="1484784"/>
            <a:ext cx="8785671" cy="5373217"/>
          </a:xfrm>
          <a:prstGeom prst="rect">
            <a:avLst/>
          </a:prstGeom>
        </p:spPr>
        <p:txBody>
          <a:bodyPr>
            <a:noAutofit/>
          </a:bodyPr>
          <a:lstStyle/>
          <a:p>
            <a:pPr marL="533400" indent="-533400">
              <a:defRPr/>
            </a:pPr>
            <a:r>
              <a:rPr lang="en-GB" dirty="0" smtClean="0"/>
              <a:t>Convenes Board meetings</a:t>
            </a:r>
          </a:p>
          <a:p>
            <a:pPr marL="533400" indent="-533400">
              <a:defRPr/>
            </a:pPr>
            <a:r>
              <a:rPr lang="en-GB" dirty="0" smtClean="0"/>
              <a:t>Takes minutes of meetings</a:t>
            </a:r>
          </a:p>
          <a:p>
            <a:pPr marL="533400" indent="-533400">
              <a:defRPr/>
            </a:pPr>
            <a:r>
              <a:rPr lang="en-GB" dirty="0"/>
              <a:t>Writes up register of </a:t>
            </a:r>
            <a:r>
              <a:rPr lang="en-GB" dirty="0" smtClean="0"/>
              <a:t>Director interests</a:t>
            </a:r>
            <a:r>
              <a:rPr lang="en-GB" dirty="0"/>
              <a:t>, minute book of general and </a:t>
            </a:r>
            <a:r>
              <a:rPr lang="en-GB" dirty="0" smtClean="0"/>
              <a:t>Board </a:t>
            </a:r>
            <a:r>
              <a:rPr lang="en-GB" dirty="0"/>
              <a:t>meetings, company’s statutory books, OSCR information returns etc</a:t>
            </a:r>
            <a:r>
              <a:rPr lang="en-GB" dirty="0" smtClean="0"/>
              <a:t>.</a:t>
            </a:r>
            <a:endParaRPr lang="en-GB" dirty="0"/>
          </a:p>
          <a:p>
            <a:pPr marL="533400" indent="-533400">
              <a:defRPr/>
            </a:pPr>
            <a:r>
              <a:rPr lang="en-GB" dirty="0" smtClean="0"/>
              <a:t>Acts as secretary to all Board committees</a:t>
            </a:r>
          </a:p>
          <a:p>
            <a:pPr marL="533400" indent="-533400">
              <a:defRPr/>
            </a:pPr>
            <a:r>
              <a:rPr lang="en-GB" dirty="0" smtClean="0"/>
              <a:t>Ensures Board procedures are followed and reviewed</a:t>
            </a:r>
          </a:p>
          <a:p>
            <a:pPr marL="533400" indent="-533400">
              <a:defRPr/>
            </a:pPr>
            <a:r>
              <a:rPr lang="en-GB" dirty="0" smtClean="0"/>
              <a:t>Source of impartial advice on legal requirements, corporate governance and related best practice</a:t>
            </a:r>
          </a:p>
          <a:p>
            <a:pPr marL="533400" indent="-533400">
              <a:defRPr/>
            </a:pPr>
            <a:r>
              <a:rPr lang="en-GB" dirty="0" smtClean="0"/>
              <a:t>Facilitates </a:t>
            </a:r>
            <a:r>
              <a:rPr lang="en-GB" dirty="0"/>
              <a:t>induction and development for </a:t>
            </a:r>
            <a:r>
              <a:rPr lang="en-GB" dirty="0" smtClean="0"/>
              <a:t>Directors</a:t>
            </a:r>
            <a:endParaRPr lang="en-GB" dirty="0"/>
          </a:p>
          <a:p>
            <a:pPr marL="0" indent="0">
              <a:lnSpc>
                <a:spcPct val="90000"/>
              </a:lnSpc>
              <a:buNone/>
              <a:defRPr/>
            </a:pPr>
            <a:endParaRPr lang="en-GB" dirty="0" smtClean="0"/>
          </a:p>
          <a:p>
            <a:pPr marL="533400" indent="-533400">
              <a:lnSpc>
                <a:spcPct val="90000"/>
              </a:lnSpc>
              <a:defRPr/>
            </a:pPr>
            <a:endParaRPr lang="en-GB" dirty="0" smtClean="0"/>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368" y="6237312"/>
            <a:ext cx="537120" cy="537120"/>
          </a:xfrm>
          <a:prstGeom prst="rect">
            <a:avLst/>
          </a:prstGeom>
        </p:spPr>
      </p:pic>
    </p:spTree>
    <p:extLst>
      <p:ext uri="{BB962C8B-B14F-4D97-AF65-F5344CB8AC3E}">
        <p14:creationId xmlns:p14="http://schemas.microsoft.com/office/powerpoint/2010/main" val="3782480998"/>
      </p:ext>
    </p:extLst>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a:xfrm>
            <a:off x="720080" y="332656"/>
            <a:ext cx="8316416" cy="864096"/>
          </a:xfrm>
        </p:spPr>
        <p:txBody>
          <a:bodyPr anchor="ctr"/>
          <a:lstStyle/>
          <a:p>
            <a:pPr>
              <a:defRPr/>
            </a:pPr>
            <a:r>
              <a:rPr lang="en-GB" b="1" dirty="0" smtClean="0"/>
              <a:t>Board</a:t>
            </a:r>
            <a:endParaRPr lang="en-US" b="1" dirty="0" smtClean="0"/>
          </a:p>
        </p:txBody>
      </p:sp>
      <p:sp>
        <p:nvSpPr>
          <p:cNvPr id="538627" name="Rectangle 3"/>
          <p:cNvSpPr>
            <a:spLocks noGrp="1" noChangeArrowheads="1"/>
          </p:cNvSpPr>
          <p:nvPr>
            <p:ph type="body" idx="4294967295"/>
          </p:nvPr>
        </p:nvSpPr>
        <p:spPr>
          <a:xfrm>
            <a:off x="250825" y="1484784"/>
            <a:ext cx="8785671" cy="5373217"/>
          </a:xfrm>
          <a:prstGeom prst="rect">
            <a:avLst/>
          </a:prstGeom>
        </p:spPr>
        <p:txBody>
          <a:bodyPr>
            <a:noAutofit/>
          </a:bodyPr>
          <a:lstStyle/>
          <a:p>
            <a:pPr marL="533400" indent="-533400">
              <a:defRPr/>
            </a:pPr>
            <a:r>
              <a:rPr lang="en-GB" dirty="0" smtClean="0"/>
              <a:t>Provision of information to Directors and Committee Members </a:t>
            </a:r>
            <a:r>
              <a:rPr lang="en-GB" dirty="0"/>
              <a:t>so that they can maximise their ability to contribute to </a:t>
            </a:r>
            <a:r>
              <a:rPr lang="en-GB" dirty="0" smtClean="0"/>
              <a:t>Board </a:t>
            </a:r>
            <a:r>
              <a:rPr lang="en-GB" dirty="0"/>
              <a:t>meetings, discussions </a:t>
            </a:r>
            <a:r>
              <a:rPr lang="en-GB" dirty="0" smtClean="0"/>
              <a:t>etc.</a:t>
            </a:r>
          </a:p>
          <a:p>
            <a:pPr marL="0" indent="0">
              <a:buNone/>
              <a:defRPr/>
            </a:pPr>
            <a:endParaRPr lang="en-GB" sz="1000" dirty="0" smtClean="0"/>
          </a:p>
          <a:p>
            <a:pPr marL="533400" indent="-533400">
              <a:defRPr/>
            </a:pPr>
            <a:r>
              <a:rPr lang="en-GB" dirty="0" smtClean="0"/>
              <a:t>Provides </a:t>
            </a:r>
            <a:r>
              <a:rPr lang="en-GB" dirty="0"/>
              <a:t>comprehensive practical </a:t>
            </a:r>
            <a:r>
              <a:rPr lang="en-GB" dirty="0" smtClean="0"/>
              <a:t>support/guidance </a:t>
            </a:r>
            <a:r>
              <a:rPr lang="en-GB" dirty="0"/>
              <a:t>to </a:t>
            </a:r>
            <a:r>
              <a:rPr lang="en-GB" dirty="0" smtClean="0"/>
              <a:t>Directors as </a:t>
            </a:r>
            <a:r>
              <a:rPr lang="en-GB" dirty="0"/>
              <a:t>individuals and as a </a:t>
            </a:r>
            <a:r>
              <a:rPr lang="en-GB" dirty="0" smtClean="0"/>
              <a:t>collective</a:t>
            </a:r>
          </a:p>
          <a:p>
            <a:pPr marL="533400" indent="-533400">
              <a:defRPr/>
            </a:pPr>
            <a:endParaRPr lang="en-GB" sz="1000" dirty="0" smtClean="0"/>
          </a:p>
          <a:p>
            <a:pPr marL="533400" indent="-533400">
              <a:defRPr/>
            </a:pPr>
            <a:r>
              <a:rPr lang="en-GB" dirty="0" smtClean="0"/>
              <a:t>Assists </a:t>
            </a:r>
            <a:r>
              <a:rPr lang="en-GB" dirty="0"/>
              <a:t>in </a:t>
            </a:r>
            <a:r>
              <a:rPr lang="en-GB" dirty="0" smtClean="0"/>
              <a:t>compilation </a:t>
            </a:r>
            <a:r>
              <a:rPr lang="en-GB" dirty="0"/>
              <a:t>of </a:t>
            </a:r>
            <a:r>
              <a:rPr lang="en-GB" dirty="0" smtClean="0"/>
              <a:t>Board </a:t>
            </a:r>
            <a:r>
              <a:rPr lang="en-GB" dirty="0"/>
              <a:t>papers and </a:t>
            </a:r>
            <a:r>
              <a:rPr lang="en-GB" dirty="0" smtClean="0"/>
              <a:t>filters </a:t>
            </a:r>
            <a:r>
              <a:rPr lang="en-GB" dirty="0"/>
              <a:t>them to ensure compliance with </a:t>
            </a:r>
            <a:r>
              <a:rPr lang="en-GB" dirty="0" smtClean="0"/>
              <a:t>good governance</a:t>
            </a:r>
          </a:p>
          <a:p>
            <a:pPr marL="0" indent="0">
              <a:buNone/>
              <a:defRPr/>
            </a:pPr>
            <a:endParaRPr lang="en-GB" sz="1000" dirty="0" smtClean="0"/>
          </a:p>
          <a:p>
            <a:pPr marL="533400" indent="-533400">
              <a:defRPr/>
            </a:pPr>
            <a:r>
              <a:rPr lang="en-GB" dirty="0" smtClean="0"/>
              <a:t>Raises </a:t>
            </a:r>
            <a:r>
              <a:rPr lang="en-GB" dirty="0"/>
              <a:t>matters which </a:t>
            </a:r>
            <a:r>
              <a:rPr lang="en-GB" dirty="0" smtClean="0"/>
              <a:t>warrant attention </a:t>
            </a:r>
            <a:r>
              <a:rPr lang="en-GB" dirty="0"/>
              <a:t>of the </a:t>
            </a:r>
            <a:r>
              <a:rPr lang="en-GB" dirty="0" smtClean="0"/>
              <a:t>Board</a:t>
            </a:r>
            <a:endParaRPr lang="en-US" dirty="0" smtClean="0"/>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1344" y="6132240"/>
            <a:ext cx="537120" cy="537120"/>
          </a:xfrm>
          <a:prstGeom prst="rect">
            <a:avLst/>
          </a:prstGeom>
        </p:spPr>
      </p:pic>
    </p:spTree>
    <p:extLst>
      <p:ext uri="{BB962C8B-B14F-4D97-AF65-F5344CB8AC3E}">
        <p14:creationId xmlns:p14="http://schemas.microsoft.com/office/powerpoint/2010/main" val="1862548148"/>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9526"/>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467544" y="4077072"/>
            <a:ext cx="8352928" cy="1008112"/>
          </a:xfrm>
        </p:spPr>
        <p:txBody>
          <a:bodyPr>
            <a:noAutofit/>
          </a:bodyPr>
          <a:lstStyle/>
          <a:p>
            <a:pPr algn="ctr" fontAlgn="auto">
              <a:spcAft>
                <a:spcPts val="0"/>
              </a:spcAft>
              <a:buClr>
                <a:schemeClr val="accent5"/>
              </a:buClr>
              <a:buFont typeface="Arial" pitchFamily="34" charset="0"/>
              <a:buNone/>
              <a:defRPr/>
            </a:pPr>
            <a:r>
              <a:rPr lang="en-GB" sz="3600" i="0" dirty="0" smtClean="0"/>
              <a:t>An effective </a:t>
            </a:r>
            <a:r>
              <a:rPr lang="en-GB" sz="3600" i="0" dirty="0" smtClean="0">
                <a:latin typeface="Arial Unicode MS" pitchFamily="34" charset="-128"/>
                <a:ea typeface="Arial Unicode MS" pitchFamily="34" charset="-128"/>
                <a:cs typeface="Arial Unicode MS" pitchFamily="34" charset="-128"/>
              </a:rPr>
              <a:t>Board</a:t>
            </a: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24944"/>
            <a:ext cx="9144000" cy="1574161"/>
          </a:xfrm>
          <a:prstGeom prst="rect">
            <a:avLst/>
          </a:prstGeom>
        </p:spPr>
      </p:pic>
      <p:pic>
        <p:nvPicPr>
          <p:cNvPr id="7" name="Picture 6" descr="logo motif.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4728" y="4941168"/>
            <a:ext cx="1803400" cy="1803400"/>
          </a:xfrm>
          <a:prstGeom prst="rect">
            <a:avLst/>
          </a:prstGeom>
        </p:spPr>
      </p:pic>
    </p:spTree>
    <p:extLst>
      <p:ext uri="{BB962C8B-B14F-4D97-AF65-F5344CB8AC3E}">
        <p14:creationId xmlns:p14="http://schemas.microsoft.com/office/powerpoint/2010/main" val="2454853109"/>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a:xfrm>
            <a:off x="755576" y="332656"/>
            <a:ext cx="8316416" cy="1152128"/>
          </a:xfrm>
        </p:spPr>
        <p:txBody>
          <a:bodyPr anchor="ctr"/>
          <a:lstStyle/>
          <a:p>
            <a:pPr>
              <a:defRPr/>
            </a:pPr>
            <a:r>
              <a:rPr lang="en-GB" b="1" dirty="0" smtClean="0"/>
              <a:t>Organisation</a:t>
            </a:r>
            <a:endParaRPr lang="en-US" b="1" dirty="0" smtClean="0"/>
          </a:p>
        </p:txBody>
      </p:sp>
      <p:sp>
        <p:nvSpPr>
          <p:cNvPr id="538627" name="Rectangle 3"/>
          <p:cNvSpPr>
            <a:spLocks noGrp="1" noChangeArrowheads="1"/>
          </p:cNvSpPr>
          <p:nvPr>
            <p:ph type="body" idx="4294967295"/>
          </p:nvPr>
        </p:nvSpPr>
        <p:spPr>
          <a:xfrm>
            <a:off x="250825" y="1700809"/>
            <a:ext cx="8713663" cy="5040559"/>
          </a:xfrm>
          <a:prstGeom prst="rect">
            <a:avLst/>
          </a:prstGeom>
        </p:spPr>
        <p:txBody>
          <a:bodyPr>
            <a:noAutofit/>
          </a:bodyPr>
          <a:lstStyle/>
          <a:p>
            <a:pPr marL="533400" indent="-533400">
              <a:defRPr/>
            </a:pPr>
            <a:r>
              <a:rPr lang="en-GB" dirty="0" smtClean="0"/>
              <a:t>Central </a:t>
            </a:r>
            <a:r>
              <a:rPr lang="en-GB" dirty="0"/>
              <a:t>source of guidance and advice within the company on matters of business ethics and good </a:t>
            </a:r>
            <a:r>
              <a:rPr lang="en-GB" dirty="0" smtClean="0"/>
              <a:t>governance</a:t>
            </a:r>
          </a:p>
          <a:p>
            <a:pPr marL="0" indent="0">
              <a:buNone/>
              <a:defRPr/>
            </a:pPr>
            <a:endParaRPr lang="en-GB" sz="1200" dirty="0" smtClean="0"/>
          </a:p>
          <a:p>
            <a:pPr marL="533400" indent="-533400">
              <a:defRPr/>
            </a:pPr>
            <a:r>
              <a:rPr lang="en-GB" dirty="0" smtClean="0"/>
              <a:t>Monitors incidents of non-compliance and reports to the Board</a:t>
            </a:r>
          </a:p>
          <a:p>
            <a:pPr marL="0" indent="0">
              <a:buNone/>
              <a:defRPr/>
            </a:pPr>
            <a:endParaRPr lang="en-GB" sz="1200" dirty="0"/>
          </a:p>
          <a:p>
            <a:pPr marL="533400" indent="-533400">
              <a:defRPr/>
            </a:pPr>
            <a:r>
              <a:rPr lang="en-GB" dirty="0" smtClean="0"/>
              <a:t>Complies with the fiduciary and other duties of Directors</a:t>
            </a:r>
          </a:p>
          <a:p>
            <a:pPr marL="0" indent="0">
              <a:buNone/>
              <a:defRPr/>
            </a:pPr>
            <a:endParaRPr lang="en-GB" sz="1200" dirty="0"/>
          </a:p>
          <a:p>
            <a:pPr marL="533400" indent="-533400">
              <a:defRPr/>
            </a:pPr>
            <a:r>
              <a:rPr lang="en-GB" dirty="0" smtClean="0"/>
              <a:t>Administers alterations to constitution</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400" y="6021288"/>
            <a:ext cx="537120" cy="537120"/>
          </a:xfrm>
          <a:prstGeom prst="rect">
            <a:avLst/>
          </a:prstGeom>
        </p:spPr>
      </p:pic>
    </p:spTree>
    <p:extLst>
      <p:ext uri="{BB962C8B-B14F-4D97-AF65-F5344CB8AC3E}">
        <p14:creationId xmlns:p14="http://schemas.microsoft.com/office/powerpoint/2010/main" val="3844901254"/>
      </p:ext>
    </p:extLst>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a:xfrm>
            <a:off x="755576" y="332656"/>
            <a:ext cx="8316416" cy="936104"/>
          </a:xfrm>
        </p:spPr>
        <p:txBody>
          <a:bodyPr anchor="ctr"/>
          <a:lstStyle/>
          <a:p>
            <a:pPr>
              <a:defRPr/>
            </a:pPr>
            <a:r>
              <a:rPr lang="en-GB" b="1" dirty="0"/>
              <a:t>Organisation</a:t>
            </a:r>
            <a:endParaRPr lang="en-US" b="1" dirty="0" smtClean="0"/>
          </a:p>
        </p:txBody>
      </p:sp>
      <p:sp>
        <p:nvSpPr>
          <p:cNvPr id="538627" name="Rectangle 3"/>
          <p:cNvSpPr>
            <a:spLocks noGrp="1" noChangeArrowheads="1"/>
          </p:cNvSpPr>
          <p:nvPr>
            <p:ph type="body" idx="4294967295"/>
          </p:nvPr>
        </p:nvSpPr>
        <p:spPr>
          <a:xfrm>
            <a:off x="250825" y="1556792"/>
            <a:ext cx="8458695" cy="5301209"/>
          </a:xfrm>
          <a:prstGeom prst="rect">
            <a:avLst/>
          </a:prstGeom>
        </p:spPr>
        <p:txBody>
          <a:bodyPr>
            <a:noAutofit/>
          </a:bodyPr>
          <a:lstStyle/>
          <a:p>
            <a:pPr marL="533400" indent="-533400">
              <a:lnSpc>
                <a:spcPct val="90000"/>
              </a:lnSpc>
              <a:defRPr/>
            </a:pPr>
            <a:r>
              <a:rPr lang="en-GB" dirty="0" smtClean="0"/>
              <a:t>Maintains statutory registers</a:t>
            </a:r>
          </a:p>
          <a:p>
            <a:pPr marL="0" indent="0">
              <a:lnSpc>
                <a:spcPct val="90000"/>
              </a:lnSpc>
              <a:buNone/>
              <a:defRPr/>
            </a:pPr>
            <a:endParaRPr lang="en-GB" sz="1200" dirty="0" smtClean="0"/>
          </a:p>
          <a:p>
            <a:pPr marL="533400" indent="-533400">
              <a:lnSpc>
                <a:spcPct val="90000"/>
              </a:lnSpc>
              <a:defRPr/>
            </a:pPr>
            <a:r>
              <a:rPr lang="en-GB" dirty="0" smtClean="0"/>
              <a:t>Completes </a:t>
            </a:r>
            <a:r>
              <a:rPr lang="en-GB" dirty="0"/>
              <a:t>and </a:t>
            </a:r>
            <a:r>
              <a:rPr lang="en-GB" dirty="0" smtClean="0"/>
              <a:t>files </a:t>
            </a:r>
            <a:r>
              <a:rPr lang="en-GB" dirty="0"/>
              <a:t>statutory </a:t>
            </a:r>
            <a:r>
              <a:rPr lang="en-GB" dirty="0" smtClean="0"/>
              <a:t>forms</a:t>
            </a:r>
            <a:endParaRPr lang="en-GB" dirty="0"/>
          </a:p>
          <a:p>
            <a:pPr marL="0" indent="0">
              <a:lnSpc>
                <a:spcPct val="90000"/>
              </a:lnSpc>
              <a:buNone/>
              <a:defRPr/>
            </a:pPr>
            <a:endParaRPr lang="en-GB" sz="1200" dirty="0"/>
          </a:p>
          <a:p>
            <a:pPr marL="533400" indent="-533400">
              <a:lnSpc>
                <a:spcPct val="90000"/>
              </a:lnSpc>
              <a:defRPr/>
            </a:pPr>
            <a:r>
              <a:rPr lang="en-GB" dirty="0" smtClean="0"/>
              <a:t>Reports and accounts</a:t>
            </a:r>
          </a:p>
          <a:p>
            <a:pPr marL="0" indent="0">
              <a:lnSpc>
                <a:spcPct val="90000"/>
              </a:lnSpc>
              <a:buNone/>
              <a:defRPr/>
            </a:pPr>
            <a:endParaRPr lang="en-GB" sz="1200" dirty="0"/>
          </a:p>
          <a:p>
            <a:pPr marL="533400" indent="-533400">
              <a:lnSpc>
                <a:spcPct val="90000"/>
              </a:lnSpc>
              <a:defRPr/>
            </a:pPr>
            <a:r>
              <a:rPr lang="en-GB" dirty="0" smtClean="0"/>
              <a:t>Meetings and resolutions</a:t>
            </a:r>
          </a:p>
          <a:p>
            <a:pPr marL="533400" indent="-533400">
              <a:lnSpc>
                <a:spcPct val="90000"/>
              </a:lnSpc>
              <a:defRPr/>
            </a:pPr>
            <a:endParaRPr lang="en-GB" sz="1200" dirty="0"/>
          </a:p>
          <a:p>
            <a:pPr marL="533400" indent="-533400">
              <a:lnSpc>
                <a:spcPct val="90000"/>
              </a:lnSpc>
              <a:defRPr/>
            </a:pPr>
            <a:r>
              <a:rPr lang="en-GB" dirty="0" smtClean="0"/>
              <a:t>Miscellaneous</a:t>
            </a:r>
          </a:p>
          <a:p>
            <a:pPr marL="892175" lvl="1" indent="-358775">
              <a:spcBef>
                <a:spcPts val="1200"/>
              </a:spcBef>
              <a:defRPr/>
            </a:pPr>
            <a:r>
              <a:rPr lang="en-GB" sz="2400" dirty="0" smtClean="0"/>
              <a:t>Company seal: safe </a:t>
            </a:r>
            <a:r>
              <a:rPr lang="en-GB" sz="2400" dirty="0"/>
              <a:t>custody and proper use of any company </a:t>
            </a:r>
            <a:r>
              <a:rPr lang="en-GB" sz="2400" dirty="0" smtClean="0"/>
              <a:t>seals</a:t>
            </a:r>
            <a:endParaRPr lang="en-GB" sz="2400" dirty="0"/>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400" y="6021288"/>
            <a:ext cx="537120" cy="537120"/>
          </a:xfrm>
          <a:prstGeom prst="rect">
            <a:avLst/>
          </a:prstGeom>
        </p:spPr>
      </p:pic>
    </p:spTree>
    <p:extLst>
      <p:ext uri="{BB962C8B-B14F-4D97-AF65-F5344CB8AC3E}">
        <p14:creationId xmlns:p14="http://schemas.microsoft.com/office/powerpoint/2010/main" val="3615675178"/>
      </p:ext>
    </p:extLst>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6" y="-164556"/>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251520" y="4005064"/>
            <a:ext cx="8496944" cy="1656184"/>
          </a:xfrm>
        </p:spPr>
        <p:txBody>
          <a:bodyPr>
            <a:noAutofit/>
          </a:bodyPr>
          <a:lstStyle/>
          <a:p>
            <a:pPr fontAlgn="auto">
              <a:lnSpc>
                <a:spcPct val="90000"/>
              </a:lnSpc>
              <a:spcAft>
                <a:spcPts val="0"/>
              </a:spcAft>
              <a:buClr>
                <a:schemeClr val="accent5"/>
              </a:buClr>
              <a:defRPr/>
            </a:pPr>
            <a:r>
              <a:rPr lang="en-GB" sz="3600" i="0" dirty="0" smtClean="0"/>
              <a:t>Managing </a:t>
            </a:r>
            <a:r>
              <a:rPr lang="en-GB" sz="3600" i="0" dirty="0"/>
              <a:t>key relationships </a:t>
            </a: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5" y="2924945"/>
            <a:ext cx="9154886" cy="1296144"/>
          </a:xfrm>
          <a:prstGeom prst="rect">
            <a:avLst/>
          </a:prstGeom>
        </p:spPr>
      </p:pic>
      <p:pic>
        <p:nvPicPr>
          <p:cNvPr id="7" name="Picture 6" descr="logo motif.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4728" y="4941168"/>
            <a:ext cx="1803400" cy="1803400"/>
          </a:xfrm>
          <a:prstGeom prst="rect">
            <a:avLst/>
          </a:prstGeom>
        </p:spPr>
      </p:pic>
    </p:spTree>
    <p:extLst>
      <p:ext uri="{BB962C8B-B14F-4D97-AF65-F5344CB8AC3E}">
        <p14:creationId xmlns:p14="http://schemas.microsoft.com/office/powerpoint/2010/main" val="3858619339"/>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a:xfrm>
            <a:off x="683568" y="188913"/>
            <a:ext cx="8146554" cy="1007839"/>
          </a:xfrm>
        </p:spPr>
        <p:txBody>
          <a:bodyPr anchor="ctr"/>
          <a:lstStyle/>
          <a:p>
            <a:pPr>
              <a:defRPr/>
            </a:pPr>
            <a:r>
              <a:rPr lang="en-GB" b="1" dirty="0"/>
              <a:t>C</a:t>
            </a:r>
            <a:r>
              <a:rPr lang="en-GB" sz="4400" b="1" dirty="0" smtClean="0">
                <a:latin typeface="Arial Unicode MS" pitchFamily="34" charset="-128"/>
                <a:ea typeface="Arial Unicode MS" pitchFamily="34" charset="-128"/>
                <a:cs typeface="Arial Unicode MS" pitchFamily="34" charset="-128"/>
              </a:rPr>
              <a:t>hair and Directors</a:t>
            </a:r>
          </a:p>
        </p:txBody>
      </p:sp>
      <p:sp>
        <p:nvSpPr>
          <p:cNvPr id="411651" name="Rectangle 3"/>
          <p:cNvSpPr>
            <a:spLocks noGrp="1" noChangeArrowheads="1"/>
          </p:cNvSpPr>
          <p:nvPr>
            <p:ph type="body" idx="4294967295"/>
          </p:nvPr>
        </p:nvSpPr>
        <p:spPr>
          <a:xfrm>
            <a:off x="179512" y="1556792"/>
            <a:ext cx="8784976" cy="5301208"/>
          </a:xfrm>
          <a:prstGeom prst="rect">
            <a:avLst/>
          </a:prstGeom>
        </p:spPr>
        <p:txBody>
          <a:bodyPr>
            <a:normAutofit/>
          </a:bodyPr>
          <a:lstStyle/>
          <a:p>
            <a:pPr marL="533400" indent="-533400">
              <a:defRPr/>
            </a:pPr>
            <a:r>
              <a:rPr lang="en-GB" dirty="0"/>
              <a:t>Ensures that </a:t>
            </a:r>
            <a:r>
              <a:rPr lang="en-GB" dirty="0" smtClean="0"/>
              <a:t>Directors contribute </a:t>
            </a:r>
            <a:r>
              <a:rPr lang="en-GB" dirty="0"/>
              <a:t>fully at Board meetings and Committees</a:t>
            </a:r>
          </a:p>
          <a:p>
            <a:pPr marL="892175" lvl="1" indent="-358775">
              <a:spcBef>
                <a:spcPts val="1200"/>
              </a:spcBef>
              <a:buClr>
                <a:schemeClr val="tx1"/>
              </a:buClr>
              <a:defRPr/>
            </a:pPr>
            <a:r>
              <a:rPr lang="en-GB" sz="2300" dirty="0"/>
              <a:t>...but allows new </a:t>
            </a:r>
            <a:r>
              <a:rPr lang="en-GB" sz="2300" dirty="0" smtClean="0"/>
              <a:t>Directors time </a:t>
            </a:r>
            <a:r>
              <a:rPr lang="en-GB" sz="2300" dirty="0"/>
              <a:t>for familiarisation</a:t>
            </a:r>
          </a:p>
          <a:p>
            <a:pPr marL="892175" lvl="1" indent="-360000">
              <a:spcBef>
                <a:spcPts val="1200"/>
              </a:spcBef>
              <a:buClr>
                <a:schemeClr val="tx1"/>
              </a:buClr>
              <a:defRPr/>
            </a:pPr>
            <a:r>
              <a:rPr lang="en-GB" sz="2300" dirty="0"/>
              <a:t>Informal feedback and encouragement</a:t>
            </a:r>
          </a:p>
          <a:p>
            <a:pPr marL="892175" lvl="1" indent="-360000">
              <a:spcBef>
                <a:spcPts val="1200"/>
              </a:spcBef>
              <a:defRPr/>
            </a:pPr>
            <a:r>
              <a:rPr lang="en-GB" sz="2300" dirty="0"/>
              <a:t>Doesn’t dominate/allow individual </a:t>
            </a:r>
            <a:r>
              <a:rPr lang="en-GB" sz="2300" dirty="0" smtClean="0"/>
              <a:t>Directors to </a:t>
            </a:r>
            <a:r>
              <a:rPr lang="en-GB" sz="2300" dirty="0"/>
              <a:t>dominate</a:t>
            </a:r>
          </a:p>
          <a:p>
            <a:pPr>
              <a:buFont typeface="Monotype Sorts" pitchFamily="2" charset="2"/>
              <a:buNone/>
              <a:defRPr/>
            </a:pPr>
            <a:endParaRPr lang="en-GB" sz="1800" dirty="0"/>
          </a:p>
          <a:p>
            <a:pPr marL="533400" indent="-533400">
              <a:defRPr/>
            </a:pPr>
            <a:r>
              <a:rPr lang="en-GB" dirty="0"/>
              <a:t>Fosters a team approach</a:t>
            </a:r>
          </a:p>
          <a:p>
            <a:pPr marL="892175" lvl="1" indent="-358775">
              <a:spcBef>
                <a:spcPts val="1200"/>
              </a:spcBef>
              <a:buClr>
                <a:schemeClr val="tx1"/>
              </a:buClr>
              <a:defRPr/>
            </a:pPr>
            <a:r>
              <a:rPr lang="en-GB" sz="2300" dirty="0"/>
              <a:t>Councillors and independents</a:t>
            </a:r>
          </a:p>
          <a:p>
            <a:pPr marL="892175" lvl="1" indent="-358775">
              <a:spcBef>
                <a:spcPts val="1200"/>
              </a:spcBef>
              <a:buClr>
                <a:schemeClr val="tx1"/>
              </a:buClr>
              <a:defRPr/>
            </a:pPr>
            <a:r>
              <a:rPr lang="en-GB" sz="2300" dirty="0"/>
              <a:t>Executives and </a:t>
            </a:r>
            <a:r>
              <a:rPr lang="en-GB" sz="2300" dirty="0" smtClean="0"/>
              <a:t>Non-Executives</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3352" y="6165304"/>
            <a:ext cx="537120" cy="537120"/>
          </a:xfrm>
          <a:prstGeom prst="rect">
            <a:avLst/>
          </a:prstGeom>
        </p:spPr>
      </p:pic>
    </p:spTree>
    <p:extLst>
      <p:ext uri="{BB962C8B-B14F-4D97-AF65-F5344CB8AC3E}">
        <p14:creationId xmlns:p14="http://schemas.microsoft.com/office/powerpoint/2010/main" val="1812511532"/>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ChangeArrowheads="1"/>
          </p:cNvSpPr>
          <p:nvPr>
            <p:ph type="title"/>
          </p:nvPr>
        </p:nvSpPr>
        <p:spPr>
          <a:xfrm>
            <a:off x="971600" y="115888"/>
            <a:ext cx="7992888" cy="1080864"/>
          </a:xfrm>
        </p:spPr>
        <p:txBody>
          <a:bodyPr anchor="ctr"/>
          <a:lstStyle/>
          <a:p>
            <a:pPr>
              <a:defRPr/>
            </a:pPr>
            <a:r>
              <a:rPr lang="en-GB" b="1" dirty="0" smtClean="0"/>
              <a:t>Director</a:t>
            </a:r>
            <a:r>
              <a:rPr lang="en-GB" sz="4400" b="1" dirty="0" smtClean="0">
                <a:latin typeface="Arial Unicode MS" pitchFamily="34" charset="-128"/>
                <a:ea typeface="Arial Unicode MS" pitchFamily="34" charset="-128"/>
                <a:cs typeface="Arial Unicode MS" pitchFamily="34" charset="-128"/>
              </a:rPr>
              <a:t>s and other Directors</a:t>
            </a:r>
          </a:p>
        </p:txBody>
      </p:sp>
      <p:sp>
        <p:nvSpPr>
          <p:cNvPr id="715779" name="Rectangle 3"/>
          <p:cNvSpPr>
            <a:spLocks noGrp="1" noChangeArrowheads="1"/>
          </p:cNvSpPr>
          <p:nvPr>
            <p:ph type="body" idx="4294967295"/>
          </p:nvPr>
        </p:nvSpPr>
        <p:spPr>
          <a:xfrm>
            <a:off x="395536" y="1412776"/>
            <a:ext cx="8640960" cy="5445225"/>
          </a:xfrm>
          <a:prstGeom prst="rect">
            <a:avLst/>
          </a:prstGeom>
        </p:spPr>
        <p:txBody>
          <a:bodyPr>
            <a:normAutofit/>
          </a:bodyPr>
          <a:lstStyle/>
          <a:p>
            <a:pPr marL="533400" indent="-533400">
              <a:buClr>
                <a:schemeClr val="tx1"/>
              </a:buClr>
              <a:buFont typeface="Wingdings" pitchFamily="2" charset="2"/>
              <a:buChar char="Ø"/>
              <a:defRPr/>
            </a:pPr>
            <a:r>
              <a:rPr lang="en-GB" sz="2800" dirty="0" smtClean="0">
                <a:latin typeface="Arial Unicode MS" pitchFamily="34" charset="-128"/>
                <a:ea typeface="Arial Unicode MS" pitchFamily="34" charset="-128"/>
                <a:cs typeface="Arial Unicode MS" pitchFamily="34" charset="-128"/>
              </a:rPr>
              <a:t>T</a:t>
            </a:r>
            <a:r>
              <a:rPr lang="en-GB" sz="2600" dirty="0" smtClean="0">
                <a:latin typeface="Arial Unicode MS" pitchFamily="34" charset="-128"/>
                <a:ea typeface="Arial Unicode MS" pitchFamily="34" charset="-128"/>
                <a:cs typeface="Arial Unicode MS" pitchFamily="34" charset="-128"/>
              </a:rPr>
              <a:t>here is only one category of Director</a:t>
            </a:r>
            <a:r>
              <a:rPr lang="en-GB" dirty="0" smtClean="0"/>
              <a:t> – appointed or elected, professional or not</a:t>
            </a:r>
            <a:endParaRPr lang="en-GB" sz="2600" dirty="0" smtClean="0">
              <a:latin typeface="Arial Unicode MS" pitchFamily="34" charset="-128"/>
              <a:ea typeface="Arial Unicode MS" pitchFamily="34" charset="-128"/>
              <a:cs typeface="Arial Unicode MS" pitchFamily="34" charset="-128"/>
            </a:endParaRPr>
          </a:p>
          <a:p>
            <a:pPr lvl="1">
              <a:spcBef>
                <a:spcPts val="1200"/>
              </a:spcBef>
              <a:buFontTx/>
              <a:buNone/>
              <a:defRPr/>
            </a:pPr>
            <a:endParaRPr lang="en-GB" sz="900" dirty="0" smtClean="0">
              <a:latin typeface="Arial Unicode MS" pitchFamily="34" charset="-128"/>
              <a:ea typeface="Arial Unicode MS" pitchFamily="34" charset="-128"/>
              <a:cs typeface="Arial Unicode MS" pitchFamily="34" charset="-128"/>
            </a:endParaRPr>
          </a:p>
          <a:p>
            <a:pPr marL="533400" indent="-533400">
              <a:defRPr/>
            </a:pPr>
            <a:r>
              <a:rPr lang="en-GB" sz="2600" dirty="0" smtClean="0">
                <a:latin typeface="Arial Unicode MS" pitchFamily="34" charset="-128"/>
                <a:ea typeface="Arial Unicode MS" pitchFamily="34" charset="-128"/>
                <a:cs typeface="Arial Unicode MS" pitchFamily="34" charset="-128"/>
              </a:rPr>
              <a:t>Directors </a:t>
            </a:r>
            <a:r>
              <a:rPr lang="en-GB" dirty="0"/>
              <a:t>should not operate in cliques inside or outside meetings or take direction on what to say or how to vote</a:t>
            </a:r>
          </a:p>
          <a:p>
            <a:pPr marL="0" indent="0">
              <a:buClr>
                <a:schemeClr val="tx1"/>
              </a:buClr>
              <a:buNone/>
              <a:defRPr/>
            </a:pPr>
            <a:endParaRPr lang="en-GB" sz="900" dirty="0" smtClean="0">
              <a:latin typeface="Arial Unicode MS" pitchFamily="34" charset="-128"/>
              <a:ea typeface="Arial Unicode MS" pitchFamily="34" charset="-128"/>
              <a:cs typeface="Arial Unicode MS" pitchFamily="34" charset="-128"/>
            </a:endParaRPr>
          </a:p>
          <a:p>
            <a:pPr marL="533400" indent="-533400">
              <a:buClr>
                <a:schemeClr val="tx1"/>
              </a:buClr>
              <a:buFont typeface="Wingdings" pitchFamily="2" charset="2"/>
              <a:buChar char="Ø"/>
              <a:defRPr/>
            </a:pPr>
            <a:r>
              <a:rPr lang="en-GB" sz="2600" dirty="0" smtClean="0">
                <a:latin typeface="Arial Unicode MS" pitchFamily="34" charset="-128"/>
                <a:ea typeface="Arial Unicode MS" pitchFamily="34" charset="-128"/>
                <a:cs typeface="Arial Unicode MS" pitchFamily="34" charset="-128"/>
              </a:rPr>
              <a:t>Directors should show respect to fellow Directors and the role they play, treating them with courtesy</a:t>
            </a:r>
          </a:p>
          <a:p>
            <a:pPr marL="0" indent="0">
              <a:buClr>
                <a:schemeClr val="tx1"/>
              </a:buClr>
              <a:buNone/>
              <a:defRPr/>
            </a:pPr>
            <a:endParaRPr lang="en-GB" sz="900" dirty="0" smtClean="0">
              <a:latin typeface="Arial Unicode MS" pitchFamily="34" charset="-128"/>
              <a:ea typeface="Arial Unicode MS" pitchFamily="34" charset="-128"/>
              <a:cs typeface="Arial Unicode MS" pitchFamily="34" charset="-128"/>
            </a:endParaRPr>
          </a:p>
          <a:p>
            <a:pPr marL="533400" indent="-533400">
              <a:buClr>
                <a:schemeClr val="tx1"/>
              </a:buClr>
              <a:buFont typeface="Wingdings" pitchFamily="2" charset="2"/>
              <a:buChar char="Ø"/>
              <a:defRPr/>
            </a:pPr>
            <a:r>
              <a:rPr lang="en-GB" sz="2600" dirty="0" smtClean="0">
                <a:latin typeface="Arial Unicode MS" pitchFamily="34" charset="-128"/>
                <a:ea typeface="Arial Unicode MS" pitchFamily="34" charset="-128"/>
                <a:cs typeface="Arial Unicode MS" pitchFamily="34" charset="-128"/>
              </a:rPr>
              <a:t>Remain loyal to fellow Directors and the Board when meeting staff, users, stakeholders etc.</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400" y="6132240"/>
            <a:ext cx="537120" cy="537120"/>
          </a:xfrm>
          <a:prstGeom prst="rect">
            <a:avLst/>
          </a:prstGeom>
        </p:spPr>
      </p:pic>
    </p:spTree>
    <p:extLst>
      <p:ext uri="{BB962C8B-B14F-4D97-AF65-F5344CB8AC3E}">
        <p14:creationId xmlns:p14="http://schemas.microsoft.com/office/powerpoint/2010/main" val="1092290965"/>
      </p:ext>
    </p:extLst>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a:xfrm>
            <a:off x="611560" y="188913"/>
            <a:ext cx="8362578" cy="1007839"/>
          </a:xfrm>
        </p:spPr>
        <p:txBody>
          <a:bodyPr anchor="ctr"/>
          <a:lstStyle/>
          <a:p>
            <a:pPr>
              <a:defRPr/>
            </a:pPr>
            <a:r>
              <a:rPr lang="en-GB" sz="4400" b="1" dirty="0" smtClean="0">
                <a:latin typeface="Arial Unicode MS" pitchFamily="34" charset="-128"/>
                <a:ea typeface="Arial Unicode MS" pitchFamily="34" charset="-128"/>
                <a:cs typeface="Arial Unicode MS" pitchFamily="34" charset="-128"/>
              </a:rPr>
              <a:t>Chair and Chief Executive</a:t>
            </a:r>
          </a:p>
        </p:txBody>
      </p:sp>
      <p:sp>
        <p:nvSpPr>
          <p:cNvPr id="411651" name="Rectangle 3"/>
          <p:cNvSpPr>
            <a:spLocks noGrp="1" noChangeArrowheads="1"/>
          </p:cNvSpPr>
          <p:nvPr>
            <p:ph type="body" idx="4294967295"/>
          </p:nvPr>
        </p:nvSpPr>
        <p:spPr>
          <a:xfrm>
            <a:off x="107504" y="1484784"/>
            <a:ext cx="8784976" cy="5373216"/>
          </a:xfrm>
          <a:prstGeom prst="rect">
            <a:avLst/>
          </a:prstGeom>
        </p:spPr>
        <p:txBody>
          <a:bodyPr>
            <a:normAutofit fontScale="92500"/>
          </a:bodyPr>
          <a:lstStyle/>
          <a:p>
            <a:pPr marL="533400" indent="-533400">
              <a:lnSpc>
                <a:spcPct val="110000"/>
              </a:lnSpc>
              <a:buClr>
                <a:schemeClr val="tx1"/>
              </a:buClr>
              <a:buFont typeface="Wingdings" pitchFamily="2" charset="2"/>
              <a:buChar char="Ø"/>
              <a:defRPr/>
            </a:pPr>
            <a:r>
              <a:rPr lang="en-GB" sz="2800" dirty="0" smtClean="0">
                <a:latin typeface="Arial Unicode MS" pitchFamily="34" charset="-128"/>
                <a:ea typeface="Arial Unicode MS" pitchFamily="34" charset="-128"/>
                <a:cs typeface="Arial Unicode MS" pitchFamily="34" charset="-128"/>
              </a:rPr>
              <a:t>Chair should develop </a:t>
            </a:r>
            <a:r>
              <a:rPr lang="en-GB" sz="2800" dirty="0">
                <a:latin typeface="Arial Unicode MS" pitchFamily="34" charset="-128"/>
                <a:ea typeface="Arial Unicode MS" pitchFamily="34" charset="-128"/>
                <a:cs typeface="Arial Unicode MS" pitchFamily="34" charset="-128"/>
              </a:rPr>
              <a:t>an effective working relationship with the </a:t>
            </a:r>
            <a:r>
              <a:rPr lang="en-GB" sz="2800" dirty="0" smtClean="0">
                <a:latin typeface="Arial Unicode MS" pitchFamily="34" charset="-128"/>
                <a:ea typeface="Arial Unicode MS" pitchFamily="34" charset="-128"/>
                <a:cs typeface="Arial Unicode MS" pitchFamily="34" charset="-128"/>
              </a:rPr>
              <a:t>Chief Executive</a:t>
            </a:r>
          </a:p>
          <a:p>
            <a:pPr marL="892175" lvl="1" indent="-358775">
              <a:lnSpc>
                <a:spcPct val="110000"/>
              </a:lnSpc>
              <a:spcBef>
                <a:spcPts val="1200"/>
              </a:spcBef>
              <a:buClr>
                <a:schemeClr val="tx1"/>
              </a:buClr>
              <a:defRPr/>
            </a:pPr>
            <a:r>
              <a:rPr lang="en-GB" sz="2600" dirty="0" smtClean="0">
                <a:solidFill>
                  <a:srgbClr val="FFFFFF"/>
                </a:solidFill>
                <a:latin typeface="Arial Unicode MS" pitchFamily="34" charset="-128"/>
                <a:ea typeface="Arial Unicode MS" pitchFamily="34" charset="-128"/>
                <a:cs typeface="Arial Unicode MS" pitchFamily="34" charset="-128"/>
              </a:rPr>
              <a:t>Nature </a:t>
            </a:r>
            <a:r>
              <a:rPr lang="en-GB" sz="2600" dirty="0">
                <a:solidFill>
                  <a:srgbClr val="FFFFFF"/>
                </a:solidFill>
                <a:latin typeface="Arial Unicode MS" pitchFamily="34" charset="-128"/>
                <a:ea typeface="Arial Unicode MS" pitchFamily="34" charset="-128"/>
                <a:cs typeface="Arial Unicode MS" pitchFamily="34" charset="-128"/>
              </a:rPr>
              <a:t>of the relationship is as important as </a:t>
            </a:r>
            <a:r>
              <a:rPr lang="en-GB" sz="2600" dirty="0" smtClean="0">
                <a:solidFill>
                  <a:srgbClr val="FFFFFF"/>
                </a:solidFill>
                <a:latin typeface="Arial Unicode MS" pitchFamily="34" charset="-128"/>
                <a:ea typeface="Arial Unicode MS" pitchFamily="34" charset="-128"/>
                <a:cs typeface="Arial Unicode MS" pitchFamily="34" charset="-128"/>
              </a:rPr>
              <a:t>definition </a:t>
            </a:r>
            <a:r>
              <a:rPr lang="en-GB" sz="2600" dirty="0">
                <a:solidFill>
                  <a:srgbClr val="FFFFFF"/>
                </a:solidFill>
                <a:latin typeface="Arial Unicode MS" pitchFamily="34" charset="-128"/>
                <a:ea typeface="Arial Unicode MS" pitchFamily="34" charset="-128"/>
                <a:cs typeface="Arial Unicode MS" pitchFamily="34" charset="-128"/>
              </a:rPr>
              <a:t>of roles - characterised by openness and integrity</a:t>
            </a:r>
          </a:p>
          <a:p>
            <a:pPr marL="892175" lvl="1" indent="-358775">
              <a:lnSpc>
                <a:spcPct val="110000"/>
              </a:lnSpc>
              <a:spcBef>
                <a:spcPts val="1200"/>
              </a:spcBef>
              <a:buClr>
                <a:schemeClr val="tx1"/>
              </a:buClr>
              <a:defRPr/>
            </a:pPr>
            <a:r>
              <a:rPr lang="en-GB" sz="2600" dirty="0">
                <a:solidFill>
                  <a:srgbClr val="FFFFFF"/>
                </a:solidFill>
                <a:latin typeface="Arial Unicode MS" pitchFamily="34" charset="-128"/>
                <a:ea typeface="Arial Unicode MS" pitchFamily="34" charset="-128"/>
                <a:cs typeface="Arial Unicode MS" pitchFamily="34" charset="-128"/>
              </a:rPr>
              <a:t>The </a:t>
            </a:r>
            <a:r>
              <a:rPr lang="en-GB" sz="2600" dirty="0" smtClean="0">
                <a:solidFill>
                  <a:srgbClr val="FFFFFF"/>
                </a:solidFill>
                <a:latin typeface="Arial Unicode MS" pitchFamily="34" charset="-128"/>
                <a:ea typeface="Arial Unicode MS" pitchFamily="34" charset="-128"/>
                <a:cs typeface="Arial Unicode MS" pitchFamily="34" charset="-128"/>
              </a:rPr>
              <a:t>Chair </a:t>
            </a:r>
            <a:r>
              <a:rPr lang="en-GB" sz="2600" dirty="0">
                <a:solidFill>
                  <a:srgbClr val="FFFFFF"/>
                </a:solidFill>
                <a:latin typeface="Arial Unicode MS" pitchFamily="34" charset="-128"/>
                <a:ea typeface="Arial Unicode MS" pitchFamily="34" charset="-128"/>
                <a:cs typeface="Arial Unicode MS" pitchFamily="34" charset="-128"/>
              </a:rPr>
              <a:t>should </a:t>
            </a:r>
            <a:r>
              <a:rPr lang="en-GB" sz="2600" spc="30" dirty="0"/>
              <a:t>support</a:t>
            </a:r>
            <a:r>
              <a:rPr lang="en-GB" sz="2600" dirty="0">
                <a:solidFill>
                  <a:srgbClr val="FFFFFF"/>
                </a:solidFill>
                <a:latin typeface="Arial Unicode MS" pitchFamily="34" charset="-128"/>
                <a:ea typeface="Arial Unicode MS" pitchFamily="34" charset="-128"/>
                <a:cs typeface="Arial Unicode MS" pitchFamily="34" charset="-128"/>
              </a:rPr>
              <a:t>, advise, act as confidant(e)</a:t>
            </a:r>
          </a:p>
          <a:p>
            <a:pPr marL="0" indent="0">
              <a:lnSpc>
                <a:spcPct val="110000"/>
              </a:lnSpc>
              <a:buClr>
                <a:schemeClr val="tx1"/>
              </a:buClr>
              <a:buNone/>
              <a:defRPr/>
            </a:pPr>
            <a:r>
              <a:rPr lang="en-GB" sz="2800" dirty="0" smtClean="0">
                <a:latin typeface="Arial Unicode MS" pitchFamily="34" charset="-128"/>
                <a:ea typeface="Arial Unicode MS" pitchFamily="34" charset="-128"/>
                <a:cs typeface="Arial Unicode MS" pitchFamily="34" charset="-128"/>
              </a:rPr>
              <a:t>	</a:t>
            </a:r>
            <a:r>
              <a:rPr lang="en-GB" dirty="0" smtClean="0">
                <a:latin typeface="Arial Unicode MS" pitchFamily="34" charset="-128"/>
                <a:ea typeface="Arial Unicode MS" pitchFamily="34" charset="-128"/>
                <a:cs typeface="Arial Unicode MS" pitchFamily="34" charset="-128"/>
              </a:rPr>
              <a:t>…but</a:t>
            </a:r>
          </a:p>
          <a:p>
            <a:pPr marL="892175" indent="-358775">
              <a:lnSpc>
                <a:spcPct val="110000"/>
              </a:lnSpc>
              <a:buClr>
                <a:schemeClr val="tx1"/>
              </a:buClr>
              <a:buFont typeface="Arial" pitchFamily="34" charset="0"/>
              <a:buChar char="•"/>
              <a:defRPr/>
            </a:pPr>
            <a:r>
              <a:rPr lang="en-GB" dirty="0" smtClean="0">
                <a:latin typeface="Arial Unicode MS" pitchFamily="34" charset="-128"/>
                <a:ea typeface="Arial Unicode MS" pitchFamily="34" charset="-128"/>
                <a:cs typeface="Arial Unicode MS" pitchFamily="34" charset="-128"/>
              </a:rPr>
              <a:t>The relationship should not become too cosy</a:t>
            </a:r>
          </a:p>
          <a:p>
            <a:pPr marL="892175" indent="-358775">
              <a:lnSpc>
                <a:spcPct val="110000"/>
              </a:lnSpc>
              <a:buClr>
                <a:schemeClr val="tx1"/>
              </a:buClr>
              <a:buFont typeface="Arial" pitchFamily="34" charset="0"/>
              <a:buChar char="•"/>
              <a:defRPr/>
            </a:pPr>
            <a:r>
              <a:rPr lang="en-GB" dirty="0" smtClean="0">
                <a:latin typeface="Arial Unicode MS" pitchFamily="34" charset="-128"/>
                <a:ea typeface="Arial Unicode MS" pitchFamily="34" charset="-128"/>
                <a:cs typeface="Arial Unicode MS" pitchFamily="34" charset="-128"/>
              </a:rPr>
              <a:t>Chair must lead the Board in challenge and scrutiny – holding the Chief Executive to account for performance</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3352" y="6165304"/>
            <a:ext cx="537120" cy="537120"/>
          </a:xfrm>
          <a:prstGeom prst="rect">
            <a:avLst/>
          </a:prstGeom>
        </p:spPr>
      </p:pic>
    </p:spTree>
    <p:extLst>
      <p:ext uri="{BB962C8B-B14F-4D97-AF65-F5344CB8AC3E}">
        <p14:creationId xmlns:p14="http://schemas.microsoft.com/office/powerpoint/2010/main" val="3081493945"/>
      </p:ext>
    </p:extLst>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050"/>
          <p:cNvSpPr>
            <a:spLocks noGrp="1" noChangeArrowheads="1"/>
          </p:cNvSpPr>
          <p:nvPr>
            <p:ph type="title"/>
          </p:nvPr>
        </p:nvSpPr>
        <p:spPr>
          <a:xfrm>
            <a:off x="827584" y="115889"/>
            <a:ext cx="7560766" cy="1008855"/>
          </a:xfrm>
        </p:spPr>
        <p:txBody>
          <a:bodyPr anchor="ctr"/>
          <a:lstStyle/>
          <a:p>
            <a:pPr>
              <a:defRPr/>
            </a:pPr>
            <a:r>
              <a:rPr lang="en-GB" sz="4400" b="1" dirty="0" smtClean="0">
                <a:latin typeface="Arial Unicode MS" pitchFamily="34" charset="-128"/>
                <a:ea typeface="Arial Unicode MS" pitchFamily="34" charset="-128"/>
                <a:cs typeface="Arial Unicode MS" pitchFamily="34" charset="-128"/>
              </a:rPr>
              <a:t>Directors and staff</a:t>
            </a:r>
          </a:p>
        </p:txBody>
      </p:sp>
      <p:sp>
        <p:nvSpPr>
          <p:cNvPr id="414723" name="Rectangle 2051"/>
          <p:cNvSpPr>
            <a:spLocks noGrp="1" noChangeArrowheads="1"/>
          </p:cNvSpPr>
          <p:nvPr>
            <p:ph type="body" idx="4294967295"/>
          </p:nvPr>
        </p:nvSpPr>
        <p:spPr>
          <a:xfrm>
            <a:off x="323528" y="1484784"/>
            <a:ext cx="8568952" cy="5373216"/>
          </a:xfrm>
          <a:prstGeom prst="rect">
            <a:avLst/>
          </a:prstGeom>
        </p:spPr>
        <p:txBody>
          <a:bodyPr>
            <a:normAutofit/>
          </a:bodyPr>
          <a:lstStyle/>
          <a:p>
            <a:pPr marL="533400" indent="-533400">
              <a:lnSpc>
                <a:spcPct val="110000"/>
              </a:lnSpc>
              <a:spcBef>
                <a:spcPts val="600"/>
              </a:spcBef>
              <a:buClr>
                <a:schemeClr val="tx1"/>
              </a:buClr>
              <a:buFont typeface="Wingdings" pitchFamily="2" charset="2"/>
              <a:buChar char="Ø"/>
              <a:defRPr/>
            </a:pPr>
            <a:r>
              <a:rPr lang="en-GB" sz="2600" dirty="0" smtClean="0">
                <a:latin typeface="Arial Unicode MS" pitchFamily="34" charset="-128"/>
                <a:ea typeface="Arial Unicode MS" pitchFamily="34" charset="-128"/>
                <a:cs typeface="Arial Unicode MS" pitchFamily="34" charset="-128"/>
              </a:rPr>
              <a:t>Individual Directors should not instruct the Chief Executive or members of staff. Board should protect Chief Executive and staff from individual Directors </a:t>
            </a:r>
          </a:p>
          <a:p>
            <a:pPr marL="533400" lvl="1" indent="-533400">
              <a:lnSpc>
                <a:spcPct val="110000"/>
              </a:lnSpc>
              <a:buClr>
                <a:schemeClr val="tx1"/>
              </a:buClr>
              <a:buNone/>
              <a:defRPr/>
            </a:pPr>
            <a:endParaRPr lang="en-GB" sz="1200" dirty="0" smtClean="0">
              <a:latin typeface="Arial Unicode MS" pitchFamily="34" charset="-128"/>
              <a:ea typeface="Arial Unicode MS" pitchFamily="34" charset="-128"/>
              <a:cs typeface="Arial Unicode MS" pitchFamily="34" charset="-128"/>
            </a:endParaRPr>
          </a:p>
          <a:p>
            <a:pPr marL="533400" indent="-533400">
              <a:lnSpc>
                <a:spcPct val="110000"/>
              </a:lnSpc>
              <a:spcBef>
                <a:spcPts val="600"/>
              </a:spcBef>
              <a:defRPr/>
            </a:pPr>
            <a:r>
              <a:rPr lang="en-GB" dirty="0" smtClean="0"/>
              <a:t>Directors should ‘constructively’ challenge the Chief Executive and managers but not be confrontational (catch them out!)</a:t>
            </a:r>
          </a:p>
          <a:p>
            <a:pPr marL="0" indent="0">
              <a:lnSpc>
                <a:spcPct val="110000"/>
              </a:lnSpc>
              <a:spcBef>
                <a:spcPts val="600"/>
              </a:spcBef>
              <a:buNone/>
              <a:defRPr/>
            </a:pPr>
            <a:endParaRPr lang="en-GB" sz="1400" dirty="0" smtClean="0"/>
          </a:p>
          <a:p>
            <a:pPr marL="533400" indent="-533400">
              <a:lnSpc>
                <a:spcPct val="110000"/>
              </a:lnSpc>
              <a:spcBef>
                <a:spcPts val="600"/>
              </a:spcBef>
              <a:defRPr/>
            </a:pPr>
            <a:r>
              <a:rPr lang="en-GB" sz="2600" dirty="0" smtClean="0">
                <a:latin typeface="Arial Unicode MS" pitchFamily="34" charset="-128"/>
                <a:ea typeface="Arial Unicode MS" pitchFamily="34" charset="-128"/>
                <a:cs typeface="Arial Unicode MS" pitchFamily="34" charset="-128"/>
              </a:rPr>
              <a:t>Manage relationship with staff carefully –  not too distant or </a:t>
            </a:r>
            <a:r>
              <a:rPr lang="en-GB" dirty="0" smtClean="0"/>
              <a:t>too approachable.  Directors should not lobby, or be lobbied by, staff and/or become seen as a way around the Chief Executive</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368" y="6204248"/>
            <a:ext cx="537120" cy="537120"/>
          </a:xfrm>
          <a:prstGeom prst="rect">
            <a:avLst/>
          </a:prstGeom>
        </p:spPr>
      </p:pic>
    </p:spTree>
    <p:extLst>
      <p:ext uri="{BB962C8B-B14F-4D97-AF65-F5344CB8AC3E}">
        <p14:creationId xmlns:p14="http://schemas.microsoft.com/office/powerpoint/2010/main" val="2154298956"/>
      </p:ext>
    </p:extLst>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a:xfrm>
            <a:off x="611560" y="0"/>
            <a:ext cx="8460432" cy="1196752"/>
          </a:xfrm>
        </p:spPr>
        <p:txBody>
          <a:bodyPr/>
          <a:lstStyle/>
          <a:p>
            <a:pPr>
              <a:defRPr/>
            </a:pPr>
            <a:r>
              <a:rPr lang="en-GB" b="1" dirty="0" smtClean="0"/>
              <a:t>Organisation and the Council</a:t>
            </a:r>
          </a:p>
        </p:txBody>
      </p:sp>
      <p:sp>
        <p:nvSpPr>
          <p:cNvPr id="574467" name="Rectangle 3"/>
          <p:cNvSpPr>
            <a:spLocks noGrp="1" noChangeArrowheads="1"/>
          </p:cNvSpPr>
          <p:nvPr>
            <p:ph type="body" idx="4294967295"/>
          </p:nvPr>
        </p:nvSpPr>
        <p:spPr>
          <a:xfrm>
            <a:off x="107504" y="1340768"/>
            <a:ext cx="8928992" cy="5517233"/>
          </a:xfrm>
          <a:prstGeom prst="rect">
            <a:avLst/>
          </a:prstGeom>
        </p:spPr>
        <p:txBody>
          <a:bodyPr>
            <a:normAutofit lnSpcReduction="10000"/>
          </a:bodyPr>
          <a:lstStyle/>
          <a:p>
            <a:pPr marL="533400" indent="-533400">
              <a:lnSpc>
                <a:spcPct val="110000"/>
              </a:lnSpc>
              <a:defRPr/>
            </a:pPr>
            <a:r>
              <a:rPr lang="en-GB" dirty="0" smtClean="0"/>
              <a:t>Board should ensure this relationship is working well</a:t>
            </a:r>
          </a:p>
          <a:p>
            <a:pPr marL="892175" lvl="1" indent="-358775">
              <a:lnSpc>
                <a:spcPct val="110000"/>
              </a:lnSpc>
              <a:spcBef>
                <a:spcPts val="1200"/>
              </a:spcBef>
              <a:defRPr/>
            </a:pPr>
            <a:r>
              <a:rPr lang="en-GB" sz="2400" dirty="0" smtClean="0"/>
              <a:t>Full and open communication both ways</a:t>
            </a:r>
          </a:p>
          <a:p>
            <a:pPr marL="892175" lvl="1" indent="-358775">
              <a:lnSpc>
                <a:spcPct val="110000"/>
              </a:lnSpc>
              <a:spcBef>
                <a:spcPts val="1200"/>
              </a:spcBef>
              <a:defRPr/>
            </a:pPr>
            <a:r>
              <a:rPr lang="en-GB" sz="2400" dirty="0" smtClean="0"/>
              <a:t>The Council has confidence in you!</a:t>
            </a:r>
          </a:p>
          <a:p>
            <a:pPr marL="1235075" lvl="2" indent="-342900">
              <a:lnSpc>
                <a:spcPct val="110000"/>
              </a:lnSpc>
              <a:spcBef>
                <a:spcPts val="1200"/>
              </a:spcBef>
              <a:buFont typeface="Courier New" pitchFamily="49" charset="0"/>
              <a:buChar char="o"/>
              <a:defRPr/>
            </a:pPr>
            <a:r>
              <a:rPr lang="en-GB" sz="2300" dirty="0" smtClean="0"/>
              <a:t>Good </a:t>
            </a:r>
            <a:r>
              <a:rPr lang="en-GB" sz="2300" dirty="0"/>
              <a:t>news stories/rule of no </a:t>
            </a:r>
            <a:r>
              <a:rPr lang="en-GB" sz="2300" dirty="0" smtClean="0"/>
              <a:t>surprises</a:t>
            </a:r>
          </a:p>
          <a:p>
            <a:pPr marL="1235075" lvl="2" indent="-342900">
              <a:lnSpc>
                <a:spcPct val="110000"/>
              </a:lnSpc>
              <a:spcBef>
                <a:spcPts val="1200"/>
              </a:spcBef>
              <a:buFont typeface="Courier New" pitchFamily="49" charset="0"/>
              <a:buChar char="o"/>
              <a:defRPr/>
            </a:pPr>
            <a:r>
              <a:rPr lang="en-GB" sz="2300" dirty="0" smtClean="0"/>
              <a:t>Your governance </a:t>
            </a:r>
            <a:r>
              <a:rPr lang="en-GB" sz="2300" dirty="0"/>
              <a:t>is </a:t>
            </a:r>
            <a:r>
              <a:rPr lang="en-GB" sz="2300" dirty="0" smtClean="0"/>
              <a:t>fit for purpose, compliance </a:t>
            </a:r>
            <a:r>
              <a:rPr lang="en-GB" sz="2300" dirty="0"/>
              <a:t>with </a:t>
            </a:r>
            <a:r>
              <a:rPr lang="en-GB" sz="2300" dirty="0" smtClean="0"/>
              <a:t>the corporate governance framework </a:t>
            </a:r>
            <a:r>
              <a:rPr lang="en-GB" sz="2300" dirty="0"/>
              <a:t>and </a:t>
            </a:r>
            <a:r>
              <a:rPr lang="en-GB" sz="2300" dirty="0" smtClean="0"/>
              <a:t>a culture </a:t>
            </a:r>
            <a:r>
              <a:rPr lang="en-GB" sz="2300" dirty="0"/>
              <a:t>of innovation </a:t>
            </a:r>
            <a:r>
              <a:rPr lang="en-GB" sz="2300" dirty="0" smtClean="0"/>
              <a:t>and delivery</a:t>
            </a:r>
          </a:p>
          <a:p>
            <a:pPr marL="1235075" lvl="2" indent="-342900">
              <a:lnSpc>
                <a:spcPct val="110000"/>
              </a:lnSpc>
              <a:spcBef>
                <a:spcPts val="1200"/>
              </a:spcBef>
              <a:buFont typeface="Courier New" pitchFamily="49" charset="0"/>
              <a:buChar char="o"/>
              <a:defRPr/>
            </a:pPr>
            <a:r>
              <a:rPr lang="en-GB" sz="2300" dirty="0" smtClean="0"/>
              <a:t>Avoid excessive interference or unrealistic expectations</a:t>
            </a:r>
            <a:endParaRPr lang="en-GB" sz="2300" dirty="0"/>
          </a:p>
          <a:p>
            <a:pPr marL="892175" lvl="1" indent="-358775">
              <a:lnSpc>
                <a:spcPct val="110000"/>
              </a:lnSpc>
              <a:spcBef>
                <a:spcPts val="1200"/>
              </a:spcBef>
              <a:defRPr/>
            </a:pPr>
            <a:r>
              <a:rPr lang="en-GB" sz="2400" dirty="0" smtClean="0"/>
              <a:t>Use Directors as advocates and ambassadors</a:t>
            </a:r>
          </a:p>
          <a:p>
            <a:pPr marL="892175" lvl="1" indent="-358775">
              <a:lnSpc>
                <a:spcPct val="110000"/>
              </a:lnSpc>
              <a:spcBef>
                <a:spcPts val="1200"/>
              </a:spcBef>
              <a:defRPr/>
            </a:pPr>
            <a:r>
              <a:rPr lang="en-GB" sz="2400" dirty="0" smtClean="0"/>
              <a:t>Review </a:t>
            </a:r>
            <a:r>
              <a:rPr lang="en-GB" sz="2400" dirty="0"/>
              <a:t>operation of the relationship </a:t>
            </a:r>
            <a:r>
              <a:rPr lang="en-GB" sz="2400" dirty="0" smtClean="0"/>
              <a:t>periodically and address any issues</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5360" y="6165304"/>
            <a:ext cx="537120" cy="537120"/>
          </a:xfrm>
          <a:prstGeom prst="rect">
            <a:avLst/>
          </a:prstGeom>
        </p:spPr>
      </p:pic>
    </p:spTree>
    <p:extLst>
      <p:ext uri="{BB962C8B-B14F-4D97-AF65-F5344CB8AC3E}">
        <p14:creationId xmlns:p14="http://schemas.microsoft.com/office/powerpoint/2010/main" val="3076730988"/>
      </p:ext>
    </p:extLst>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6" y="24963"/>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971600" y="4005064"/>
            <a:ext cx="7776864" cy="1656184"/>
          </a:xfrm>
        </p:spPr>
        <p:txBody>
          <a:bodyPr>
            <a:noAutofit/>
          </a:bodyPr>
          <a:lstStyle/>
          <a:p>
            <a:pPr fontAlgn="auto">
              <a:spcAft>
                <a:spcPts val="0"/>
              </a:spcAft>
              <a:buClr>
                <a:schemeClr val="accent5"/>
              </a:buClr>
              <a:defRPr/>
            </a:pPr>
            <a:r>
              <a:rPr lang="en-GB" sz="3600" i="0" dirty="0"/>
              <a:t>Scandal and how to avoid it! </a:t>
            </a:r>
            <a:endParaRPr lang="en-GB" sz="3600" i="0" dirty="0" smtClean="0"/>
          </a:p>
          <a:p>
            <a:pPr fontAlgn="auto">
              <a:spcAft>
                <a:spcPts val="0"/>
              </a:spcAft>
              <a:buClr>
                <a:schemeClr val="accent5"/>
              </a:buClr>
              <a:defRPr/>
            </a:pPr>
            <a:r>
              <a:rPr lang="en-GB" sz="3600" i="0" dirty="0" smtClean="0"/>
              <a:t>Ethical standards</a:t>
            </a:r>
            <a:r>
              <a:rPr lang="en-GB" sz="3600" i="0" dirty="0"/>
              <a:t> </a:t>
            </a:r>
            <a:r>
              <a:rPr lang="en-GB" sz="3600" i="0" dirty="0" smtClean="0"/>
              <a:t>in practice</a:t>
            </a:r>
            <a:endParaRPr lang="en-GB" sz="3600" i="0" dirty="0"/>
          </a:p>
        </p:txBody>
      </p:sp>
      <p:sp>
        <p:nvSpPr>
          <p:cNvPr id="3" name="TextBox 2"/>
          <p:cNvSpPr txBox="1"/>
          <p:nvPr/>
        </p:nvSpPr>
        <p:spPr>
          <a:xfrm>
            <a:off x="971600" y="2093367"/>
            <a:ext cx="7488832" cy="707886"/>
          </a:xfrm>
          <a:prstGeom prst="rect">
            <a:avLst/>
          </a:prstGeom>
          <a:noFill/>
        </p:spPr>
        <p:txBody>
          <a:bodyPr wrap="square" rtlCol="0">
            <a:spAutoFit/>
          </a:bodyPr>
          <a:lstStyle/>
          <a:p>
            <a:pPr algn="ctr"/>
            <a:r>
              <a:rPr lang="en-US" sz="4000" dirty="0" smtClean="0">
                <a:latin typeface="Arial Unicode MS" pitchFamily="34" charset="-128"/>
                <a:ea typeface="Arial Unicode MS" pitchFamily="34" charset="-128"/>
                <a:cs typeface="Arial Unicode MS" pitchFamily="34" charset="-128"/>
              </a:rPr>
              <a:t>Session 2</a:t>
            </a:r>
            <a:endParaRPr lang="en-US" sz="4000" dirty="0">
              <a:latin typeface="Arial Unicode MS" pitchFamily="34" charset="-128"/>
              <a:ea typeface="Arial Unicode MS" pitchFamily="34" charset="-128"/>
              <a:cs typeface="Arial Unicode MS" pitchFamily="34" charset="-128"/>
            </a:endParaRP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5" y="2924944"/>
            <a:ext cx="9154886" cy="1574161"/>
          </a:xfrm>
          <a:prstGeom prst="rect">
            <a:avLst/>
          </a:prstGeom>
        </p:spPr>
      </p:pic>
      <p:pic>
        <p:nvPicPr>
          <p:cNvPr id="7" name="Picture 6" descr="logo motif.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4728" y="4941168"/>
            <a:ext cx="1803400" cy="1803400"/>
          </a:xfrm>
          <a:prstGeom prst="rect">
            <a:avLst/>
          </a:prstGeom>
        </p:spPr>
      </p:pic>
    </p:spTree>
    <p:extLst>
      <p:ext uri="{BB962C8B-B14F-4D97-AF65-F5344CB8AC3E}">
        <p14:creationId xmlns:p14="http://schemas.microsoft.com/office/powerpoint/2010/main" val="1888208678"/>
      </p:ext>
    </p:extLst>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ChangeArrowheads="1"/>
          </p:cNvSpPr>
          <p:nvPr>
            <p:ph type="title"/>
          </p:nvPr>
        </p:nvSpPr>
        <p:spPr>
          <a:xfrm>
            <a:off x="683568" y="188913"/>
            <a:ext cx="8136904" cy="863823"/>
          </a:xfrm>
        </p:spPr>
        <p:txBody>
          <a:bodyPr/>
          <a:lstStyle/>
          <a:p>
            <a:pPr>
              <a:defRPr/>
            </a:pPr>
            <a:r>
              <a:rPr lang="en-GB" b="1" dirty="0" smtClean="0"/>
              <a:t>Key principles</a:t>
            </a:r>
          </a:p>
        </p:txBody>
      </p:sp>
      <p:sp>
        <p:nvSpPr>
          <p:cNvPr id="716803" name="Rectangle 3"/>
          <p:cNvSpPr>
            <a:spLocks noGrp="1" noChangeArrowheads="1"/>
          </p:cNvSpPr>
          <p:nvPr>
            <p:ph type="body" idx="4294967295"/>
          </p:nvPr>
        </p:nvSpPr>
        <p:spPr>
          <a:xfrm>
            <a:off x="179512" y="1268760"/>
            <a:ext cx="8856984" cy="5589240"/>
          </a:xfrm>
          <a:prstGeom prst="rect">
            <a:avLst/>
          </a:prstGeom>
        </p:spPr>
        <p:txBody>
          <a:bodyPr>
            <a:normAutofit/>
          </a:bodyPr>
          <a:lstStyle/>
          <a:p>
            <a:pPr marL="533400" indent="-533400">
              <a:defRPr/>
            </a:pPr>
            <a:r>
              <a:rPr lang="en-GB" dirty="0" smtClean="0"/>
              <a:t>Selflessness</a:t>
            </a:r>
          </a:p>
          <a:p>
            <a:pPr marL="531813" lvl="1" indent="0">
              <a:buNone/>
              <a:defRPr/>
            </a:pPr>
            <a:r>
              <a:rPr lang="en-GB" sz="2400" dirty="0" smtClean="0"/>
              <a:t>Take decisions solely in terms of the public interest.  You must not act in order to gain financial or other material benefit for yourself, family or friends</a:t>
            </a:r>
          </a:p>
          <a:p>
            <a:pPr lvl="1">
              <a:buFontTx/>
              <a:buNone/>
              <a:defRPr/>
            </a:pPr>
            <a:endParaRPr lang="en-GB" sz="800" dirty="0" smtClean="0"/>
          </a:p>
          <a:p>
            <a:pPr marL="533400" indent="-533400">
              <a:defRPr/>
            </a:pPr>
            <a:r>
              <a:rPr lang="en-GB" dirty="0" smtClean="0"/>
              <a:t>Integrity</a:t>
            </a:r>
          </a:p>
          <a:p>
            <a:pPr marL="531813" lvl="1" indent="0">
              <a:buNone/>
              <a:defRPr/>
            </a:pPr>
            <a:r>
              <a:rPr lang="en-GB" sz="2400" dirty="0" smtClean="0"/>
              <a:t>Do not place yourself under any financial or other obligation to any individual or organisation that might reasonably be thought to influence you in the performance of your duties</a:t>
            </a:r>
          </a:p>
          <a:p>
            <a:pPr lvl="1">
              <a:buFontTx/>
              <a:buNone/>
              <a:defRPr/>
            </a:pPr>
            <a:endParaRPr lang="en-GB" sz="800" dirty="0" smtClean="0"/>
          </a:p>
          <a:p>
            <a:pPr marL="533400" indent="-533400">
              <a:defRPr/>
            </a:pPr>
            <a:r>
              <a:rPr lang="en-GB" dirty="0" smtClean="0"/>
              <a:t>Objectivity</a:t>
            </a:r>
          </a:p>
          <a:p>
            <a:pPr marL="531813" lvl="1" indent="0">
              <a:buNone/>
              <a:defRPr/>
            </a:pPr>
            <a:r>
              <a:rPr lang="en-GB" sz="2400" dirty="0" smtClean="0"/>
              <a:t>Make decisions solely on merit when carrying out public business (awarding of contracts, making appointments, recommending people for benefits)</a:t>
            </a:r>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7368" y="6204248"/>
            <a:ext cx="537120" cy="537120"/>
          </a:xfrm>
          <a:prstGeom prst="rect">
            <a:avLst/>
          </a:prstGeom>
        </p:spPr>
      </p:pic>
    </p:spTree>
    <p:extLst>
      <p:ext uri="{BB962C8B-B14F-4D97-AF65-F5344CB8AC3E}">
        <p14:creationId xmlns:p14="http://schemas.microsoft.com/office/powerpoint/2010/main" val="12330056"/>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51520" y="1556792"/>
            <a:ext cx="8247856" cy="5217640"/>
          </a:xfrm>
        </p:spPr>
        <p:txBody>
          <a:bodyPr>
            <a:normAutofit/>
          </a:bodyPr>
          <a:lstStyle/>
          <a:p>
            <a:pPr marL="533400" lvl="1" indent="-533400">
              <a:lnSpc>
                <a:spcPct val="105000"/>
              </a:lnSpc>
              <a:spcBef>
                <a:spcPts val="1200"/>
              </a:spcBef>
              <a:buClr>
                <a:schemeClr val="tx1"/>
              </a:buClr>
              <a:buFont typeface="Wingdings" pitchFamily="2" charset="2"/>
              <a:buChar char="Ø"/>
              <a:defRPr/>
            </a:pPr>
            <a:r>
              <a:rPr lang="en-GB" sz="2600" dirty="0" smtClean="0"/>
              <a:t>“Keeps its eye on the ball”</a:t>
            </a:r>
          </a:p>
          <a:p>
            <a:pPr marL="893763" lvl="2">
              <a:lnSpc>
                <a:spcPct val="105000"/>
              </a:lnSpc>
              <a:spcBef>
                <a:spcPts val="1200"/>
              </a:spcBef>
              <a:buFont typeface="Arial" pitchFamily="34" charset="0"/>
              <a:buChar char="•"/>
              <a:defRPr/>
            </a:pPr>
            <a:r>
              <a:rPr lang="en-GB" sz="2400" dirty="0" smtClean="0"/>
              <a:t>Ensures clarity of purpose and a focus on delivering outcomes for citizens and users</a:t>
            </a:r>
          </a:p>
          <a:p>
            <a:pPr marL="533400" lvl="2" indent="0">
              <a:lnSpc>
                <a:spcPct val="105000"/>
              </a:lnSpc>
              <a:spcBef>
                <a:spcPts val="1200"/>
              </a:spcBef>
              <a:buNone/>
              <a:defRPr/>
            </a:pPr>
            <a:r>
              <a:rPr lang="en-GB" sz="1000" dirty="0" smtClean="0"/>
              <a:t> </a:t>
            </a:r>
            <a:endParaRPr lang="en-GB" sz="1000" dirty="0"/>
          </a:p>
          <a:p>
            <a:pPr marL="533400" lvl="1" indent="-533400">
              <a:lnSpc>
                <a:spcPct val="105000"/>
              </a:lnSpc>
              <a:spcBef>
                <a:spcPts val="1200"/>
              </a:spcBef>
              <a:buClr>
                <a:schemeClr val="tx1"/>
              </a:buClr>
              <a:buFont typeface="Wingdings" pitchFamily="2" charset="2"/>
              <a:buChar char="Ø"/>
              <a:defRPr/>
            </a:pPr>
            <a:r>
              <a:rPr lang="en-GB" sz="2600" dirty="0" smtClean="0"/>
              <a:t>Provides </a:t>
            </a:r>
            <a:r>
              <a:rPr lang="en-GB" sz="2600" dirty="0"/>
              <a:t>strategic </a:t>
            </a:r>
            <a:r>
              <a:rPr lang="en-GB" sz="2600" dirty="0" smtClean="0"/>
              <a:t>direction to the organisation</a:t>
            </a:r>
            <a:endParaRPr lang="en-GB" sz="2600" dirty="0"/>
          </a:p>
          <a:p>
            <a:pPr lvl="1">
              <a:lnSpc>
                <a:spcPct val="105000"/>
              </a:lnSpc>
              <a:spcBef>
                <a:spcPts val="1200"/>
              </a:spcBef>
            </a:pPr>
            <a:r>
              <a:rPr lang="en-GB" sz="2300" dirty="0" smtClean="0"/>
              <a:t>Oversees </a:t>
            </a:r>
            <a:r>
              <a:rPr lang="en-GB" sz="2300" dirty="0"/>
              <a:t>development of </a:t>
            </a:r>
            <a:r>
              <a:rPr lang="en-GB" sz="2300" dirty="0" smtClean="0"/>
              <a:t>the Corporate Plan and approves an annual Business Plan</a:t>
            </a:r>
            <a:endParaRPr lang="en-GB" sz="2300" dirty="0"/>
          </a:p>
          <a:p>
            <a:pPr lvl="1">
              <a:lnSpc>
                <a:spcPct val="105000"/>
              </a:lnSpc>
              <a:spcBef>
                <a:spcPts val="1200"/>
              </a:spcBef>
            </a:pPr>
            <a:r>
              <a:rPr lang="en-GB" sz="2300" dirty="0" smtClean="0"/>
              <a:t>Ensures </a:t>
            </a:r>
            <a:r>
              <a:rPr lang="en-GB" sz="2300" dirty="0"/>
              <a:t>that the </a:t>
            </a:r>
            <a:r>
              <a:rPr lang="en-GB" sz="2300" dirty="0" smtClean="0"/>
              <a:t>Corporate Plan </a:t>
            </a:r>
            <a:r>
              <a:rPr lang="en-GB" sz="2300" dirty="0"/>
              <a:t>is robust, achievable and financially </a:t>
            </a:r>
            <a:r>
              <a:rPr lang="en-GB" sz="2300" dirty="0" smtClean="0"/>
              <a:t>sound</a:t>
            </a:r>
            <a:endParaRPr lang="en-GB" sz="2300" dirty="0"/>
          </a:p>
          <a:p>
            <a:pPr lvl="1">
              <a:lnSpc>
                <a:spcPct val="105000"/>
              </a:lnSpc>
              <a:spcBef>
                <a:spcPts val="1200"/>
              </a:spcBef>
              <a:buFont typeface="Arial" pitchFamily="34" charset="0"/>
              <a:buChar char="•"/>
              <a:defRPr/>
            </a:pPr>
            <a:r>
              <a:rPr lang="en-GB" sz="2300" dirty="0" smtClean="0"/>
              <a:t>Considers and understands </a:t>
            </a:r>
            <a:r>
              <a:rPr lang="en-GB" sz="2300" dirty="0"/>
              <a:t>the key business </a:t>
            </a:r>
            <a:r>
              <a:rPr lang="en-GB" sz="2300" dirty="0" smtClean="0"/>
              <a:t>risks facing the organisation (d</a:t>
            </a:r>
            <a:r>
              <a:rPr lang="en-GB" sz="2300" dirty="0" smtClean="0">
                <a:effectLst>
                  <a:outerShdw blurRad="38100" dist="38100" dir="2700000" algn="tl">
                    <a:srgbClr val="000000">
                      <a:alpha val="43137"/>
                    </a:srgbClr>
                  </a:outerShdw>
                </a:effectLst>
              </a:rPr>
              <a:t>evelops alternative scenarios)</a:t>
            </a:r>
            <a:endParaRPr lang="en-GB" sz="2300" dirty="0">
              <a:effectLst>
                <a:outerShdw blurRad="38100" dist="38100" dir="2700000" algn="tl">
                  <a:srgbClr val="000000">
                    <a:alpha val="43137"/>
                  </a:srgbClr>
                </a:outerShdw>
              </a:effectLst>
            </a:endParaRPr>
          </a:p>
        </p:txBody>
      </p:sp>
      <p:sp>
        <p:nvSpPr>
          <p:cNvPr id="3" name="Title 2"/>
          <p:cNvSpPr>
            <a:spLocks noGrp="1"/>
          </p:cNvSpPr>
          <p:nvPr>
            <p:ph type="title"/>
          </p:nvPr>
        </p:nvSpPr>
        <p:spPr>
          <a:xfrm>
            <a:off x="683568" y="188640"/>
            <a:ext cx="8568952" cy="1152128"/>
          </a:xfrm>
        </p:spPr>
        <p:txBody>
          <a:bodyPr anchor="ctr"/>
          <a:lstStyle/>
          <a:p>
            <a:pPr marL="0" indent="0">
              <a:lnSpc>
                <a:spcPct val="105000"/>
              </a:lnSpc>
              <a:spcBef>
                <a:spcPts val="1000"/>
              </a:spcBef>
            </a:pPr>
            <a:r>
              <a:rPr lang="en-US" b="1" dirty="0" smtClean="0"/>
              <a:t>Provides leadership and </a:t>
            </a:r>
            <a:r>
              <a:rPr lang="en-US" b="1" dirty="0"/>
              <a:t>direction</a:t>
            </a:r>
          </a:p>
        </p:txBody>
      </p:sp>
      <p:pic>
        <p:nvPicPr>
          <p:cNvPr id="5" name="Picture 4"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6712" y="-2763688"/>
            <a:ext cx="24431142" cy="3317078"/>
          </a:xfrm>
          <a:prstGeom prst="rect">
            <a:avLst/>
          </a:prstGeom>
        </p:spPr>
      </p:pic>
      <p:pic>
        <p:nvPicPr>
          <p:cNvPr id="7" name="Picture 6"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9376" y="6237312"/>
            <a:ext cx="537120" cy="537120"/>
          </a:xfrm>
          <a:prstGeom prst="rect">
            <a:avLst/>
          </a:prstGeom>
        </p:spPr>
      </p:pic>
    </p:spTree>
    <p:extLst>
      <p:ext uri="{BB962C8B-B14F-4D97-AF65-F5344CB8AC3E}">
        <p14:creationId xmlns:p14="http://schemas.microsoft.com/office/powerpoint/2010/main" val="3994545490"/>
      </p:ext>
    </p:extLst>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Rectangle 2"/>
          <p:cNvSpPr>
            <a:spLocks noGrp="1" noChangeArrowheads="1"/>
          </p:cNvSpPr>
          <p:nvPr>
            <p:ph type="title"/>
          </p:nvPr>
        </p:nvSpPr>
        <p:spPr>
          <a:xfrm>
            <a:off x="683568" y="116632"/>
            <a:ext cx="8136582" cy="1008112"/>
          </a:xfrm>
        </p:spPr>
        <p:txBody>
          <a:bodyPr/>
          <a:lstStyle/>
          <a:p>
            <a:pPr>
              <a:defRPr/>
            </a:pPr>
            <a:r>
              <a:rPr lang="en-GB" b="1" dirty="0"/>
              <a:t>Key principles</a:t>
            </a:r>
            <a:endParaRPr lang="en-GB" b="1" dirty="0" smtClean="0"/>
          </a:p>
        </p:txBody>
      </p:sp>
      <p:sp>
        <p:nvSpPr>
          <p:cNvPr id="717827" name="Rectangle 3"/>
          <p:cNvSpPr>
            <a:spLocks noGrp="1" noChangeArrowheads="1"/>
          </p:cNvSpPr>
          <p:nvPr>
            <p:ph type="body" idx="4294967295"/>
          </p:nvPr>
        </p:nvSpPr>
        <p:spPr>
          <a:xfrm>
            <a:off x="179512" y="1268760"/>
            <a:ext cx="8928992" cy="5544616"/>
          </a:xfrm>
          <a:prstGeom prst="rect">
            <a:avLst/>
          </a:prstGeom>
        </p:spPr>
        <p:txBody>
          <a:bodyPr>
            <a:normAutofit fontScale="92500" lnSpcReduction="20000"/>
          </a:bodyPr>
          <a:lstStyle/>
          <a:p>
            <a:pPr marL="533400" indent="-533400">
              <a:lnSpc>
                <a:spcPct val="120000"/>
              </a:lnSpc>
              <a:spcBef>
                <a:spcPts val="800"/>
              </a:spcBef>
              <a:defRPr/>
            </a:pPr>
            <a:r>
              <a:rPr lang="en-GB" sz="2800" dirty="0" smtClean="0"/>
              <a:t>Accountability and stewardship</a:t>
            </a:r>
          </a:p>
          <a:p>
            <a:pPr lvl="1" indent="0">
              <a:lnSpc>
                <a:spcPct val="120000"/>
              </a:lnSpc>
              <a:spcBef>
                <a:spcPts val="800"/>
              </a:spcBef>
              <a:buNone/>
              <a:defRPr/>
            </a:pPr>
            <a:r>
              <a:rPr lang="en-GB" sz="2500" dirty="0" smtClean="0"/>
              <a:t>Be accountable for your decisions and actions to the public.  Consider issues on their merits, taking account of the views of others and ensure that the company uses its resources prudently and in accordance with the law</a:t>
            </a:r>
          </a:p>
          <a:p>
            <a:pPr lvl="1" indent="0">
              <a:lnSpc>
                <a:spcPct val="120000"/>
              </a:lnSpc>
              <a:spcBef>
                <a:spcPts val="800"/>
              </a:spcBef>
              <a:buNone/>
              <a:defRPr/>
            </a:pPr>
            <a:endParaRPr lang="en-GB" sz="400" dirty="0" smtClean="0"/>
          </a:p>
          <a:p>
            <a:pPr marL="533400" indent="-533400">
              <a:lnSpc>
                <a:spcPct val="120000"/>
              </a:lnSpc>
              <a:spcBef>
                <a:spcPts val="800"/>
              </a:spcBef>
              <a:defRPr/>
            </a:pPr>
            <a:r>
              <a:rPr lang="en-GB" sz="2800" dirty="0" smtClean="0"/>
              <a:t>Openness</a:t>
            </a:r>
          </a:p>
          <a:p>
            <a:pPr lvl="1" indent="0">
              <a:lnSpc>
                <a:spcPct val="120000"/>
              </a:lnSpc>
              <a:spcBef>
                <a:spcPts val="800"/>
              </a:spcBef>
              <a:buNone/>
              <a:defRPr/>
            </a:pPr>
            <a:r>
              <a:rPr lang="en-GB" sz="2500" dirty="0" smtClean="0"/>
              <a:t>Be as open as possible about all decisions and actions, giving reasons for your decisions and restricting information only when the wider public interest clearly demands</a:t>
            </a:r>
          </a:p>
          <a:p>
            <a:pPr lvl="1" indent="-533400">
              <a:lnSpc>
                <a:spcPct val="120000"/>
              </a:lnSpc>
              <a:spcBef>
                <a:spcPts val="800"/>
              </a:spcBef>
              <a:buFontTx/>
              <a:buNone/>
              <a:defRPr/>
            </a:pPr>
            <a:endParaRPr lang="en-GB" sz="400" dirty="0" smtClean="0"/>
          </a:p>
          <a:p>
            <a:pPr marL="533400" indent="-533400">
              <a:lnSpc>
                <a:spcPct val="120000"/>
              </a:lnSpc>
              <a:spcBef>
                <a:spcPts val="800"/>
              </a:spcBef>
              <a:defRPr/>
            </a:pPr>
            <a:r>
              <a:rPr lang="en-GB" sz="2800" dirty="0" smtClean="0"/>
              <a:t>Honesty</a:t>
            </a:r>
          </a:p>
          <a:p>
            <a:pPr lvl="1" indent="0">
              <a:lnSpc>
                <a:spcPct val="120000"/>
              </a:lnSpc>
              <a:spcBef>
                <a:spcPts val="800"/>
              </a:spcBef>
              <a:buNone/>
              <a:defRPr/>
            </a:pPr>
            <a:r>
              <a:rPr lang="en-GB" sz="2500" dirty="0" smtClean="0"/>
              <a:t>Act honestly.  Declare private interests relating to public duties and resolve conflicts in a way that protects the public interest</a:t>
            </a:r>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1384" y="6348264"/>
            <a:ext cx="537120" cy="537120"/>
          </a:xfrm>
          <a:prstGeom prst="rect">
            <a:avLst/>
          </a:prstGeom>
        </p:spPr>
      </p:pic>
    </p:spTree>
    <p:extLst>
      <p:ext uri="{BB962C8B-B14F-4D97-AF65-F5344CB8AC3E}">
        <p14:creationId xmlns:p14="http://schemas.microsoft.com/office/powerpoint/2010/main" val="4119806234"/>
      </p:ext>
    </p:extLst>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ChangeArrowheads="1"/>
          </p:cNvSpPr>
          <p:nvPr>
            <p:ph type="title"/>
          </p:nvPr>
        </p:nvSpPr>
        <p:spPr>
          <a:xfrm>
            <a:off x="611560" y="188913"/>
            <a:ext cx="7848228" cy="1007839"/>
          </a:xfrm>
        </p:spPr>
        <p:txBody>
          <a:bodyPr/>
          <a:lstStyle/>
          <a:p>
            <a:pPr>
              <a:defRPr/>
            </a:pPr>
            <a:r>
              <a:rPr lang="en-GB" b="1" dirty="0"/>
              <a:t>Key principles</a:t>
            </a:r>
            <a:endParaRPr lang="en-GB" b="1" dirty="0" smtClean="0"/>
          </a:p>
        </p:txBody>
      </p:sp>
      <p:sp>
        <p:nvSpPr>
          <p:cNvPr id="779267" name="Rectangle 3"/>
          <p:cNvSpPr>
            <a:spLocks noGrp="1" noChangeArrowheads="1"/>
          </p:cNvSpPr>
          <p:nvPr>
            <p:ph type="body" idx="4294967295"/>
          </p:nvPr>
        </p:nvSpPr>
        <p:spPr>
          <a:xfrm>
            <a:off x="107504" y="1268760"/>
            <a:ext cx="8712968" cy="5544616"/>
          </a:xfrm>
          <a:prstGeom prst="rect">
            <a:avLst/>
          </a:prstGeom>
        </p:spPr>
        <p:txBody>
          <a:bodyPr>
            <a:normAutofit/>
          </a:bodyPr>
          <a:lstStyle/>
          <a:p>
            <a:pPr marL="533400" indent="-533400">
              <a:defRPr/>
            </a:pPr>
            <a:r>
              <a:rPr lang="en-GB" dirty="0" smtClean="0"/>
              <a:t>Leadership</a:t>
            </a:r>
          </a:p>
          <a:p>
            <a:pPr lvl="1" indent="0">
              <a:buNone/>
              <a:defRPr/>
            </a:pPr>
            <a:r>
              <a:rPr lang="en-GB" sz="2300" dirty="0" smtClean="0"/>
              <a:t>Promote and support these principles by leadership and example to maintain and strengthen the public’s trust and confidence in the integrity of the company and its Directors</a:t>
            </a:r>
          </a:p>
          <a:p>
            <a:pPr lvl="1">
              <a:buFontTx/>
              <a:buNone/>
              <a:defRPr/>
            </a:pPr>
            <a:endParaRPr lang="en-GB" sz="800" dirty="0" smtClean="0"/>
          </a:p>
          <a:p>
            <a:pPr marL="533400" indent="-533400">
              <a:defRPr/>
            </a:pPr>
            <a:r>
              <a:rPr lang="en-GB" dirty="0" smtClean="0"/>
              <a:t>Duty</a:t>
            </a:r>
            <a:endParaRPr lang="en-GB" dirty="0"/>
          </a:p>
          <a:p>
            <a:pPr lvl="1" indent="0">
              <a:buNone/>
              <a:defRPr/>
            </a:pPr>
            <a:r>
              <a:rPr lang="en-GB" sz="2300" dirty="0" smtClean="0"/>
              <a:t>Uphold the law and act in accordance with the law and the public trust placed in you.  Always act in the interests of the company and in accordance with its core functions and duties</a:t>
            </a:r>
          </a:p>
          <a:p>
            <a:pPr lvl="1" indent="0">
              <a:buNone/>
              <a:defRPr/>
            </a:pPr>
            <a:endParaRPr lang="en-GB" sz="800" dirty="0"/>
          </a:p>
          <a:p>
            <a:pPr marL="533400" indent="-533400">
              <a:defRPr/>
            </a:pPr>
            <a:r>
              <a:rPr lang="en-GB" dirty="0"/>
              <a:t>Respect</a:t>
            </a:r>
          </a:p>
          <a:p>
            <a:pPr lvl="1" indent="0">
              <a:buNone/>
              <a:defRPr/>
            </a:pPr>
            <a:r>
              <a:rPr lang="en-GB" sz="2300" dirty="0" smtClean="0"/>
              <a:t>Respect </a:t>
            </a:r>
            <a:r>
              <a:rPr lang="en-GB" sz="2300" dirty="0"/>
              <a:t>fellow </a:t>
            </a:r>
            <a:r>
              <a:rPr lang="en-GB" sz="2300" dirty="0" smtClean="0"/>
              <a:t>Directors and employees and the </a:t>
            </a:r>
            <a:r>
              <a:rPr lang="en-GB" sz="2300" dirty="0"/>
              <a:t>role they play, treating them with courtesy at all </a:t>
            </a:r>
            <a:r>
              <a:rPr lang="en-GB" sz="2300" dirty="0" smtClean="0"/>
              <a:t>times.  Respect members of the public when discharging your role  </a:t>
            </a:r>
            <a:endParaRPr lang="en-GB" sz="2300" dirty="0"/>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7368" y="6165304"/>
            <a:ext cx="537120" cy="537120"/>
          </a:xfrm>
          <a:prstGeom prst="rect">
            <a:avLst/>
          </a:prstGeom>
        </p:spPr>
      </p:pic>
    </p:spTree>
    <p:extLst>
      <p:ext uri="{BB962C8B-B14F-4D97-AF65-F5344CB8AC3E}">
        <p14:creationId xmlns:p14="http://schemas.microsoft.com/office/powerpoint/2010/main" val="29579754"/>
      </p:ext>
    </p:extLst>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94" y="78782"/>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539552" y="4077072"/>
            <a:ext cx="8208912" cy="1296144"/>
          </a:xfrm>
        </p:spPr>
        <p:txBody>
          <a:bodyPr>
            <a:noAutofit/>
          </a:bodyPr>
          <a:lstStyle/>
          <a:p>
            <a:pPr algn="ctr" fontAlgn="auto">
              <a:spcAft>
                <a:spcPts val="0"/>
              </a:spcAft>
              <a:buClr>
                <a:schemeClr val="accent5"/>
              </a:buClr>
              <a:buFont typeface="Arial" pitchFamily="34" charset="0"/>
              <a:buNone/>
              <a:defRPr/>
            </a:pPr>
            <a:r>
              <a:rPr lang="en-GB" sz="3600" i="0" dirty="0" smtClean="0">
                <a:latin typeface="Arial Unicode MS" pitchFamily="34" charset="-128"/>
                <a:ea typeface="Arial Unicode MS" pitchFamily="34" charset="-128"/>
                <a:cs typeface="Arial Unicode MS" pitchFamily="34" charset="-128"/>
              </a:rPr>
              <a:t>Conflicts of interest</a:t>
            </a: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24944"/>
            <a:ext cx="9179496" cy="1574161"/>
          </a:xfrm>
          <a:prstGeom prst="rect">
            <a:avLst/>
          </a:prstGeom>
        </p:spPr>
      </p:pic>
      <p:pic>
        <p:nvPicPr>
          <p:cNvPr id="7" name="Picture 6" descr="logo motif.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4728" y="4941168"/>
            <a:ext cx="1803400" cy="1803400"/>
          </a:xfrm>
          <a:prstGeom prst="rect">
            <a:avLst/>
          </a:prstGeom>
        </p:spPr>
      </p:pic>
    </p:spTree>
    <p:extLst>
      <p:ext uri="{BB962C8B-B14F-4D97-AF65-F5344CB8AC3E}">
        <p14:creationId xmlns:p14="http://schemas.microsoft.com/office/powerpoint/2010/main" val="4270307934"/>
      </p:ext>
    </p:extLst>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Grp="1" noChangeArrowheads="1"/>
          </p:cNvSpPr>
          <p:nvPr>
            <p:ph type="title"/>
          </p:nvPr>
        </p:nvSpPr>
        <p:spPr>
          <a:xfrm>
            <a:off x="755576" y="188640"/>
            <a:ext cx="7561337" cy="936104"/>
          </a:xfrm>
        </p:spPr>
        <p:txBody>
          <a:bodyPr anchor="ctr"/>
          <a:lstStyle/>
          <a:p>
            <a:pPr>
              <a:defRPr/>
            </a:pPr>
            <a:r>
              <a:rPr lang="en-GB" b="1" dirty="0" smtClean="0"/>
              <a:t>Registration of interests</a:t>
            </a:r>
            <a:endParaRPr lang="en-US" b="1" dirty="0" smtClean="0"/>
          </a:p>
        </p:txBody>
      </p:sp>
      <p:sp>
        <p:nvSpPr>
          <p:cNvPr id="672771" name="Rectangle 3"/>
          <p:cNvSpPr>
            <a:spLocks noGrp="1" noChangeArrowheads="1"/>
          </p:cNvSpPr>
          <p:nvPr>
            <p:ph type="body" idx="4294967295"/>
          </p:nvPr>
        </p:nvSpPr>
        <p:spPr>
          <a:xfrm>
            <a:off x="251520" y="1340768"/>
            <a:ext cx="8640960" cy="5517232"/>
          </a:xfrm>
          <a:prstGeom prst="rect">
            <a:avLst/>
          </a:prstGeom>
        </p:spPr>
        <p:txBody>
          <a:bodyPr>
            <a:normAutofit/>
          </a:bodyPr>
          <a:lstStyle/>
          <a:p>
            <a:pPr marL="533400" indent="-533400">
              <a:lnSpc>
                <a:spcPct val="110000"/>
              </a:lnSpc>
              <a:defRPr/>
            </a:pPr>
            <a:r>
              <a:rPr lang="en-GB" dirty="0" smtClean="0"/>
              <a:t>Maintain and allow the public access to a register of Director interests</a:t>
            </a:r>
          </a:p>
          <a:p>
            <a:pPr marL="892175" lvl="1" indent="-358775">
              <a:lnSpc>
                <a:spcPct val="110000"/>
              </a:lnSpc>
              <a:defRPr/>
            </a:pPr>
            <a:r>
              <a:rPr lang="en-GB" sz="2300" dirty="0" smtClean="0"/>
              <a:t>Register of staff interests</a:t>
            </a:r>
          </a:p>
          <a:p>
            <a:pPr lvl="1" indent="0">
              <a:lnSpc>
                <a:spcPct val="110000"/>
              </a:lnSpc>
              <a:buNone/>
              <a:defRPr/>
            </a:pPr>
            <a:endParaRPr lang="en-GB" sz="1100" dirty="0" smtClean="0"/>
          </a:p>
          <a:p>
            <a:pPr marL="533400" indent="-533400">
              <a:lnSpc>
                <a:spcPct val="110000"/>
              </a:lnSpc>
              <a:defRPr/>
            </a:pPr>
            <a:r>
              <a:rPr lang="en-GB" dirty="0" smtClean="0"/>
              <a:t>Seven categories </a:t>
            </a:r>
            <a:r>
              <a:rPr lang="en-GB" dirty="0"/>
              <a:t>of interests </a:t>
            </a:r>
            <a:r>
              <a:rPr lang="en-GB" dirty="0" smtClean="0"/>
              <a:t>have to </a:t>
            </a:r>
            <a:r>
              <a:rPr lang="en-GB" dirty="0"/>
              <a:t>be </a:t>
            </a:r>
            <a:r>
              <a:rPr lang="en-GB" dirty="0" smtClean="0"/>
              <a:t>registered</a:t>
            </a:r>
          </a:p>
          <a:p>
            <a:pPr marL="892175" lvl="1" indent="-358775">
              <a:lnSpc>
                <a:spcPct val="110000"/>
              </a:lnSpc>
              <a:defRPr/>
            </a:pPr>
            <a:r>
              <a:rPr lang="en-GB" sz="2300" dirty="0" smtClean="0"/>
              <a:t>Remuneration</a:t>
            </a:r>
            <a:endParaRPr lang="en-GB" sz="2300" dirty="0"/>
          </a:p>
          <a:p>
            <a:pPr marL="892175" lvl="1" indent="-358775">
              <a:lnSpc>
                <a:spcPct val="110000"/>
              </a:lnSpc>
              <a:defRPr/>
            </a:pPr>
            <a:r>
              <a:rPr lang="en-GB" sz="2300" dirty="0"/>
              <a:t>Related undertakings</a:t>
            </a:r>
          </a:p>
          <a:p>
            <a:pPr marL="892175" lvl="1" indent="-358775">
              <a:lnSpc>
                <a:spcPct val="110000"/>
              </a:lnSpc>
              <a:defRPr/>
            </a:pPr>
            <a:r>
              <a:rPr lang="en-GB" sz="2300" dirty="0" smtClean="0"/>
              <a:t>Contracts with the company</a:t>
            </a:r>
            <a:endParaRPr lang="en-GB" sz="2300" dirty="0"/>
          </a:p>
          <a:p>
            <a:pPr marL="892175" lvl="1" indent="-358775">
              <a:lnSpc>
                <a:spcPct val="110000"/>
              </a:lnSpc>
              <a:defRPr/>
            </a:pPr>
            <a:r>
              <a:rPr lang="en-GB" sz="2300" dirty="0"/>
              <a:t>Houses, land and </a:t>
            </a:r>
            <a:r>
              <a:rPr lang="en-GB" sz="2300" dirty="0" smtClean="0"/>
              <a:t>buildings (relevant)</a:t>
            </a:r>
            <a:endParaRPr lang="en-GB" sz="2300" dirty="0"/>
          </a:p>
          <a:p>
            <a:pPr marL="892175" lvl="1" indent="-358775">
              <a:lnSpc>
                <a:spcPct val="110000"/>
              </a:lnSpc>
              <a:defRPr/>
            </a:pPr>
            <a:r>
              <a:rPr lang="en-GB" sz="2300" dirty="0"/>
              <a:t>Shares and </a:t>
            </a:r>
            <a:r>
              <a:rPr lang="en-GB" sz="2300" dirty="0" smtClean="0"/>
              <a:t>securities (1% or £25,000)</a:t>
            </a:r>
            <a:endParaRPr lang="en-GB" sz="2300" dirty="0"/>
          </a:p>
          <a:p>
            <a:pPr marL="892175" lvl="1" indent="-358775">
              <a:lnSpc>
                <a:spcPct val="110000"/>
              </a:lnSpc>
              <a:defRPr/>
            </a:pPr>
            <a:r>
              <a:rPr lang="en-GB" sz="2300" dirty="0"/>
              <a:t>Gifts and hospitality</a:t>
            </a:r>
          </a:p>
          <a:p>
            <a:pPr marL="892175" lvl="1" indent="-358775">
              <a:lnSpc>
                <a:spcPct val="110000"/>
              </a:lnSpc>
              <a:defRPr/>
            </a:pPr>
            <a:r>
              <a:rPr lang="en-GB" sz="2300" dirty="0"/>
              <a:t>Non financial interests (clubs, societies, unions etc</a:t>
            </a:r>
            <a:r>
              <a:rPr lang="en-GB" sz="2300" dirty="0" smtClean="0"/>
              <a:t>.)</a:t>
            </a:r>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6204248"/>
            <a:ext cx="537120" cy="537120"/>
          </a:xfrm>
          <a:prstGeom prst="rect">
            <a:avLst/>
          </a:prstGeom>
        </p:spPr>
      </p:pic>
    </p:spTree>
    <p:extLst>
      <p:ext uri="{BB962C8B-B14F-4D97-AF65-F5344CB8AC3E}">
        <p14:creationId xmlns:p14="http://schemas.microsoft.com/office/powerpoint/2010/main" val="3237908657"/>
      </p:ext>
    </p:extLst>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ChangeArrowheads="1"/>
          </p:cNvSpPr>
          <p:nvPr>
            <p:ph type="title"/>
          </p:nvPr>
        </p:nvSpPr>
        <p:spPr>
          <a:xfrm>
            <a:off x="755576" y="188640"/>
            <a:ext cx="7277174" cy="936104"/>
          </a:xfrm>
        </p:spPr>
        <p:txBody>
          <a:bodyPr anchor="ctr"/>
          <a:lstStyle/>
          <a:p>
            <a:pPr>
              <a:defRPr/>
            </a:pPr>
            <a:r>
              <a:rPr lang="en-GB" b="1" dirty="0" smtClean="0"/>
              <a:t>Registration of interests</a:t>
            </a:r>
            <a:endParaRPr lang="en-US" b="1" dirty="0" smtClean="0"/>
          </a:p>
        </p:txBody>
      </p:sp>
      <p:sp>
        <p:nvSpPr>
          <p:cNvPr id="673795" name="Rectangle 3"/>
          <p:cNvSpPr>
            <a:spLocks noGrp="1" noChangeArrowheads="1"/>
          </p:cNvSpPr>
          <p:nvPr>
            <p:ph type="body" idx="4294967295"/>
          </p:nvPr>
        </p:nvSpPr>
        <p:spPr>
          <a:xfrm>
            <a:off x="251520" y="1412776"/>
            <a:ext cx="8652768" cy="5445224"/>
          </a:xfrm>
          <a:prstGeom prst="rect">
            <a:avLst/>
          </a:prstGeom>
        </p:spPr>
        <p:txBody>
          <a:bodyPr/>
          <a:lstStyle/>
          <a:p>
            <a:pPr marL="533400" indent="-533400">
              <a:defRPr/>
            </a:pPr>
            <a:r>
              <a:rPr lang="en-GB" dirty="0" smtClean="0"/>
              <a:t>Maintaining the register</a:t>
            </a:r>
          </a:p>
          <a:p>
            <a:pPr marL="892175" lvl="1" indent="-358775">
              <a:spcBef>
                <a:spcPts val="1200"/>
              </a:spcBef>
              <a:defRPr/>
            </a:pPr>
            <a:r>
              <a:rPr lang="en-GB" sz="2300" dirty="0" smtClean="0"/>
              <a:t>Directors should register their interests upon appointment and complete an annual update</a:t>
            </a:r>
          </a:p>
          <a:p>
            <a:pPr marL="892175" lvl="1" indent="-358775">
              <a:spcBef>
                <a:spcPts val="1200"/>
              </a:spcBef>
              <a:defRPr/>
            </a:pPr>
            <a:r>
              <a:rPr lang="en-GB" sz="2300" dirty="0" smtClean="0"/>
              <a:t>When changes to existing interests occur or a new interest is acquired, update register within one month (4.1)</a:t>
            </a:r>
          </a:p>
          <a:p>
            <a:pPr marL="892175" lvl="1" indent="-358775">
              <a:spcBef>
                <a:spcPts val="1200"/>
              </a:spcBef>
              <a:defRPr/>
            </a:pPr>
            <a:r>
              <a:rPr lang="en-GB" sz="2300" dirty="0" smtClean="0"/>
              <a:t>Information should be electronically registered (dated)</a:t>
            </a:r>
          </a:p>
          <a:p>
            <a:pPr marL="892175" lvl="1" indent="-358775">
              <a:spcBef>
                <a:spcPts val="1200"/>
              </a:spcBef>
              <a:defRPr/>
            </a:pPr>
            <a:r>
              <a:rPr lang="en-GB" sz="2300" dirty="0" smtClean="0"/>
              <a:t>Err on the side of registering more rather than less!</a:t>
            </a:r>
          </a:p>
          <a:p>
            <a:pPr lvl="1" indent="0">
              <a:spcBef>
                <a:spcPts val="1200"/>
              </a:spcBef>
              <a:buNone/>
              <a:defRPr/>
            </a:pPr>
            <a:endParaRPr lang="en-GB" sz="1600" dirty="0"/>
          </a:p>
          <a:p>
            <a:pPr marL="533400" indent="-533400">
              <a:defRPr/>
            </a:pPr>
            <a:r>
              <a:rPr lang="en-GB" dirty="0"/>
              <a:t>The </a:t>
            </a:r>
            <a:r>
              <a:rPr lang="en-GB" dirty="0" smtClean="0"/>
              <a:t>register </a:t>
            </a:r>
            <a:r>
              <a:rPr lang="en-GB" dirty="0"/>
              <a:t>should be held centrally and it is vital that the </a:t>
            </a:r>
            <a:r>
              <a:rPr lang="en-GB" dirty="0" smtClean="0"/>
              <a:t>Chair, Chief Executive </a:t>
            </a:r>
            <a:r>
              <a:rPr lang="en-GB" dirty="0"/>
              <a:t>and/or other key personnel are made aware of relevant interests (particularly in advance of meetings etc</a:t>
            </a:r>
            <a:r>
              <a:rPr lang="en-GB" dirty="0" smtClean="0"/>
              <a:t>.)</a:t>
            </a:r>
            <a:endParaRPr lang="en-GB" dirty="0"/>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7368" y="6204248"/>
            <a:ext cx="537120" cy="537120"/>
          </a:xfrm>
          <a:prstGeom prst="rect">
            <a:avLst/>
          </a:prstGeom>
        </p:spPr>
      </p:pic>
    </p:spTree>
    <p:extLst>
      <p:ext uri="{BB962C8B-B14F-4D97-AF65-F5344CB8AC3E}">
        <p14:creationId xmlns:p14="http://schemas.microsoft.com/office/powerpoint/2010/main" val="548929862"/>
      </p:ext>
    </p:extLst>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a:xfrm>
            <a:off x="755576" y="188913"/>
            <a:ext cx="7245424" cy="1007839"/>
          </a:xfrm>
        </p:spPr>
        <p:txBody>
          <a:bodyPr/>
          <a:lstStyle/>
          <a:p>
            <a:pPr>
              <a:defRPr/>
            </a:pPr>
            <a:r>
              <a:rPr lang="en-GB" b="1" dirty="0" smtClean="0"/>
              <a:t>Declaration of interests</a:t>
            </a:r>
          </a:p>
        </p:txBody>
      </p:sp>
      <p:sp>
        <p:nvSpPr>
          <p:cNvPr id="494595" name="Rectangle 3"/>
          <p:cNvSpPr>
            <a:spLocks noGrp="1" noChangeArrowheads="1"/>
          </p:cNvSpPr>
          <p:nvPr>
            <p:ph type="body" idx="4294967295"/>
          </p:nvPr>
        </p:nvSpPr>
        <p:spPr>
          <a:xfrm>
            <a:off x="251520" y="1484784"/>
            <a:ext cx="8784976" cy="5373216"/>
          </a:xfrm>
          <a:prstGeom prst="rect">
            <a:avLst/>
          </a:prstGeom>
        </p:spPr>
        <p:txBody>
          <a:bodyPr>
            <a:normAutofit/>
          </a:bodyPr>
          <a:lstStyle/>
          <a:p>
            <a:pPr marL="533400" indent="-533400">
              <a:lnSpc>
                <a:spcPct val="110000"/>
              </a:lnSpc>
              <a:defRPr/>
            </a:pPr>
            <a:r>
              <a:rPr lang="en-GB" dirty="0" smtClean="0"/>
              <a:t>Is there an interest?</a:t>
            </a:r>
          </a:p>
          <a:p>
            <a:pPr marL="892175" lvl="1" indent="-358775">
              <a:lnSpc>
                <a:spcPct val="110000"/>
              </a:lnSpc>
              <a:spcBef>
                <a:spcPts val="1200"/>
              </a:spcBef>
              <a:defRPr/>
            </a:pPr>
            <a:r>
              <a:rPr lang="en-GB" sz="2300" dirty="0" smtClean="0"/>
              <a:t>Includes </a:t>
            </a:r>
            <a:r>
              <a:rPr lang="en-GB" sz="2300" dirty="0"/>
              <a:t>interests of spouses, relatives and </a:t>
            </a:r>
            <a:r>
              <a:rPr lang="en-GB" sz="2300" dirty="0" smtClean="0"/>
              <a:t>friends etc.</a:t>
            </a:r>
            <a:endParaRPr lang="en-GB" sz="2300" dirty="0"/>
          </a:p>
          <a:p>
            <a:pPr lvl="1">
              <a:lnSpc>
                <a:spcPct val="110000"/>
              </a:lnSpc>
              <a:spcBef>
                <a:spcPts val="1200"/>
              </a:spcBef>
              <a:buFontTx/>
              <a:buNone/>
              <a:defRPr/>
            </a:pPr>
            <a:endParaRPr lang="en-GB" sz="1100" dirty="0" smtClean="0"/>
          </a:p>
          <a:p>
            <a:pPr marL="533400" indent="-533400">
              <a:lnSpc>
                <a:spcPct val="110000"/>
              </a:lnSpc>
              <a:defRPr/>
            </a:pPr>
            <a:r>
              <a:rPr lang="en-GB" dirty="0" smtClean="0"/>
              <a:t>Is that interest material?</a:t>
            </a:r>
          </a:p>
          <a:p>
            <a:pPr marL="892175" lvl="1" indent="-358775">
              <a:lnSpc>
                <a:spcPct val="110000"/>
              </a:lnSpc>
              <a:spcBef>
                <a:spcPts val="1200"/>
              </a:spcBef>
              <a:defRPr/>
            </a:pPr>
            <a:r>
              <a:rPr lang="en-GB" sz="2300" dirty="0" smtClean="0"/>
              <a:t>What would a reasonable and objective observer with knowledge of all the relevant facts think?</a:t>
            </a:r>
          </a:p>
          <a:p>
            <a:pPr marL="892175" lvl="1" indent="-358775">
              <a:lnSpc>
                <a:spcPct val="110000"/>
              </a:lnSpc>
              <a:spcBef>
                <a:spcPts val="1200"/>
              </a:spcBef>
              <a:defRPr/>
            </a:pPr>
            <a:r>
              <a:rPr lang="en-GB" sz="2300" dirty="0" smtClean="0"/>
              <a:t>Would it harm your ability to judge the company’s interest?</a:t>
            </a:r>
          </a:p>
          <a:p>
            <a:pPr marL="892175" lvl="1" indent="-358775">
              <a:lnSpc>
                <a:spcPct val="110000"/>
              </a:lnSpc>
              <a:spcBef>
                <a:spcPts val="1200"/>
              </a:spcBef>
              <a:defRPr/>
            </a:pPr>
            <a:r>
              <a:rPr lang="en-GB" sz="2300" dirty="0" smtClean="0"/>
              <a:t>In cases of doubt, obtain clarification in advance of meeting</a:t>
            </a:r>
          </a:p>
          <a:p>
            <a:pPr lvl="1">
              <a:lnSpc>
                <a:spcPct val="110000"/>
              </a:lnSpc>
              <a:spcBef>
                <a:spcPts val="1200"/>
              </a:spcBef>
              <a:defRPr/>
            </a:pPr>
            <a:endParaRPr lang="en-GB" sz="1100" dirty="0" smtClean="0"/>
          </a:p>
          <a:p>
            <a:pPr marL="533400" indent="-533400">
              <a:lnSpc>
                <a:spcPct val="110000"/>
              </a:lnSpc>
              <a:defRPr/>
            </a:pPr>
            <a:r>
              <a:rPr lang="en-GB" dirty="0"/>
              <a:t>Take advice but you are responsible for your own decisions and must accept the </a:t>
            </a:r>
            <a:r>
              <a:rPr lang="en-GB" dirty="0" smtClean="0"/>
              <a:t>consequences</a:t>
            </a:r>
            <a:endParaRPr lang="en-GB" dirty="0"/>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368" y="6132240"/>
            <a:ext cx="537120" cy="537120"/>
          </a:xfrm>
          <a:prstGeom prst="rect">
            <a:avLst/>
          </a:prstGeom>
        </p:spPr>
      </p:pic>
    </p:spTree>
    <p:extLst>
      <p:ext uri="{BB962C8B-B14F-4D97-AF65-F5344CB8AC3E}">
        <p14:creationId xmlns:p14="http://schemas.microsoft.com/office/powerpoint/2010/main" val="30331922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p:cNvSpPr>
            <a:spLocks noGrp="1" noChangeArrowheads="1"/>
          </p:cNvSpPr>
          <p:nvPr>
            <p:ph type="title"/>
          </p:nvPr>
        </p:nvSpPr>
        <p:spPr>
          <a:xfrm>
            <a:off x="683568" y="188640"/>
            <a:ext cx="7920682" cy="936104"/>
          </a:xfrm>
        </p:spPr>
        <p:txBody>
          <a:bodyPr anchor="ctr"/>
          <a:lstStyle/>
          <a:p>
            <a:pPr>
              <a:defRPr/>
            </a:pPr>
            <a:r>
              <a:rPr lang="en-GB" b="1" dirty="0" smtClean="0"/>
              <a:t>Declaration of interests</a:t>
            </a:r>
          </a:p>
        </p:txBody>
      </p:sp>
      <p:sp>
        <p:nvSpPr>
          <p:cNvPr id="675843" name="Rectangle 3"/>
          <p:cNvSpPr>
            <a:spLocks noGrp="1" noChangeArrowheads="1"/>
          </p:cNvSpPr>
          <p:nvPr>
            <p:ph type="body" idx="4294967295"/>
          </p:nvPr>
        </p:nvSpPr>
        <p:spPr>
          <a:xfrm>
            <a:off x="179388" y="1340768"/>
            <a:ext cx="8785225" cy="5517232"/>
          </a:xfrm>
          <a:prstGeom prst="rect">
            <a:avLst/>
          </a:prstGeom>
        </p:spPr>
        <p:txBody>
          <a:bodyPr>
            <a:normAutofit lnSpcReduction="10000"/>
          </a:bodyPr>
          <a:lstStyle/>
          <a:p>
            <a:pPr marL="533400" indent="-533400">
              <a:lnSpc>
                <a:spcPct val="110000"/>
              </a:lnSpc>
              <a:defRPr/>
            </a:pPr>
            <a:r>
              <a:rPr lang="en-GB" dirty="0" smtClean="0"/>
              <a:t>If it is a material interest, declare and withdraw</a:t>
            </a:r>
          </a:p>
          <a:p>
            <a:pPr marL="892175" lvl="1" indent="-358775">
              <a:lnSpc>
                <a:spcPct val="110000"/>
              </a:lnSpc>
              <a:spcBef>
                <a:spcPts val="1200"/>
              </a:spcBef>
              <a:defRPr/>
            </a:pPr>
            <a:r>
              <a:rPr lang="en-GB" sz="2300" dirty="0" smtClean="0"/>
              <a:t>If not, the Chair must intervene</a:t>
            </a:r>
          </a:p>
          <a:p>
            <a:pPr marL="892175" lvl="1" indent="-358775">
              <a:lnSpc>
                <a:spcPct val="110000"/>
              </a:lnSpc>
              <a:spcBef>
                <a:spcPts val="1200"/>
              </a:spcBef>
              <a:defRPr/>
            </a:pPr>
            <a:r>
              <a:rPr lang="en-GB" sz="2300" dirty="0" smtClean="0"/>
              <a:t>All financial interests are material unless the interest is so remote or insignificant that a reasonable person would not see it as likely to effect any influence</a:t>
            </a:r>
          </a:p>
          <a:p>
            <a:pPr marL="892175" lvl="1" indent="-358775">
              <a:lnSpc>
                <a:spcPct val="110000"/>
              </a:lnSpc>
              <a:spcBef>
                <a:spcPts val="1200"/>
              </a:spcBef>
              <a:defRPr/>
            </a:pPr>
            <a:r>
              <a:rPr lang="en-GB" sz="2300" dirty="0" smtClean="0"/>
              <a:t>Section 5.8.1 states “being a Councillor on a nominating body does not raise any issue of declaration of interest”</a:t>
            </a:r>
          </a:p>
          <a:p>
            <a:pPr lvl="1">
              <a:lnSpc>
                <a:spcPct val="110000"/>
              </a:lnSpc>
              <a:spcBef>
                <a:spcPts val="1200"/>
              </a:spcBef>
              <a:buFontTx/>
              <a:buNone/>
              <a:defRPr/>
            </a:pPr>
            <a:endParaRPr lang="en-GB" sz="1000" dirty="0" smtClean="0"/>
          </a:p>
          <a:p>
            <a:pPr marL="533400" indent="-533400">
              <a:lnSpc>
                <a:spcPct val="110000"/>
              </a:lnSpc>
              <a:defRPr/>
            </a:pPr>
            <a:r>
              <a:rPr lang="en-GB" dirty="0" smtClean="0"/>
              <a:t>Making a declaration</a:t>
            </a:r>
          </a:p>
          <a:p>
            <a:pPr marL="892175" lvl="1" indent="-358775">
              <a:lnSpc>
                <a:spcPct val="110000"/>
              </a:lnSpc>
              <a:spcBef>
                <a:spcPts val="1200"/>
              </a:spcBef>
              <a:defRPr/>
            </a:pPr>
            <a:r>
              <a:rPr lang="en-GB" sz="2300" dirty="0" smtClean="0"/>
              <a:t>Declarations (written or verbal) - “I declare an interest”</a:t>
            </a:r>
          </a:p>
          <a:p>
            <a:pPr marL="892175" lvl="1" indent="-358775">
              <a:lnSpc>
                <a:spcPct val="110000"/>
              </a:lnSpc>
              <a:spcBef>
                <a:spcPts val="1200"/>
              </a:spcBef>
              <a:defRPr/>
            </a:pPr>
            <a:r>
              <a:rPr lang="en-GB" sz="2300" dirty="0" smtClean="0"/>
              <a:t>Declare at outset or as soon as reasonably practical</a:t>
            </a:r>
          </a:p>
          <a:p>
            <a:pPr marL="892175" lvl="1" indent="-358775">
              <a:lnSpc>
                <a:spcPct val="110000"/>
              </a:lnSpc>
              <a:spcBef>
                <a:spcPts val="1200"/>
              </a:spcBef>
              <a:defRPr/>
            </a:pPr>
            <a:r>
              <a:rPr lang="en-GB" sz="2300" dirty="0" smtClean="0"/>
              <a:t>Declaration and resulting action should be </a:t>
            </a:r>
            <a:r>
              <a:rPr lang="en-GB" sz="2300" dirty="0" err="1" smtClean="0"/>
              <a:t>minuted</a:t>
            </a:r>
            <a:endParaRPr lang="en-GB" sz="2300" dirty="0" smtClean="0"/>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7368" y="6060232"/>
            <a:ext cx="537120" cy="537120"/>
          </a:xfrm>
          <a:prstGeom prst="rect">
            <a:avLst/>
          </a:prstGeom>
        </p:spPr>
      </p:pic>
    </p:spTree>
    <p:extLst>
      <p:ext uri="{BB962C8B-B14F-4D97-AF65-F5344CB8AC3E}">
        <p14:creationId xmlns:p14="http://schemas.microsoft.com/office/powerpoint/2010/main" val="2382724495"/>
      </p:ext>
    </p:extLst>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Grp="1" noChangeArrowheads="1"/>
          </p:cNvSpPr>
          <p:nvPr>
            <p:ph type="title"/>
          </p:nvPr>
        </p:nvSpPr>
        <p:spPr>
          <a:xfrm>
            <a:off x="755576" y="260350"/>
            <a:ext cx="7777237" cy="936402"/>
          </a:xfrm>
        </p:spPr>
        <p:txBody>
          <a:bodyPr/>
          <a:lstStyle/>
          <a:p>
            <a:pPr>
              <a:defRPr/>
            </a:pPr>
            <a:r>
              <a:rPr lang="en-GB" b="1" dirty="0" smtClean="0"/>
              <a:t>Handling conflicts of interest</a:t>
            </a:r>
            <a:endParaRPr lang="en-US" b="1" dirty="0" smtClean="0"/>
          </a:p>
        </p:txBody>
      </p:sp>
      <p:sp>
        <p:nvSpPr>
          <p:cNvPr id="635907" name="Rectangle 3"/>
          <p:cNvSpPr>
            <a:spLocks noGrp="1" noChangeArrowheads="1"/>
          </p:cNvSpPr>
          <p:nvPr>
            <p:ph type="body" idx="4294967295"/>
          </p:nvPr>
        </p:nvSpPr>
        <p:spPr>
          <a:xfrm>
            <a:off x="250824" y="1556792"/>
            <a:ext cx="8713664" cy="5184576"/>
          </a:xfrm>
          <a:prstGeom prst="rect">
            <a:avLst/>
          </a:prstGeom>
        </p:spPr>
        <p:txBody>
          <a:bodyPr>
            <a:normAutofit fontScale="92500"/>
          </a:bodyPr>
          <a:lstStyle/>
          <a:p>
            <a:pPr marL="533400" indent="-533400">
              <a:lnSpc>
                <a:spcPct val="105000"/>
              </a:lnSpc>
              <a:defRPr/>
            </a:pPr>
            <a:r>
              <a:rPr lang="en-GB" sz="2800" dirty="0" smtClean="0"/>
              <a:t>Director with a financial/material interest</a:t>
            </a:r>
          </a:p>
          <a:p>
            <a:pPr marL="892175" lvl="1" indent="-358775">
              <a:lnSpc>
                <a:spcPct val="115000"/>
              </a:lnSpc>
              <a:defRPr/>
            </a:pPr>
            <a:r>
              <a:rPr lang="en-GB" sz="2500" dirty="0" smtClean="0"/>
              <a:t>Should not be on a Committee if, or likely to be, a significant or habitual recipient</a:t>
            </a:r>
          </a:p>
          <a:p>
            <a:pPr marL="892175" lvl="1" indent="-358775">
              <a:lnSpc>
                <a:spcPct val="115000"/>
              </a:lnSpc>
              <a:defRPr/>
            </a:pPr>
            <a:r>
              <a:rPr lang="en-GB" sz="2500" dirty="0" smtClean="0"/>
              <a:t>Should not be bidding at all for work with the company as a supplier during Board tenure</a:t>
            </a:r>
          </a:p>
          <a:p>
            <a:pPr marL="892175" lvl="1" indent="-358775">
              <a:lnSpc>
                <a:spcPct val="115000"/>
              </a:lnSpc>
              <a:defRPr/>
            </a:pPr>
            <a:r>
              <a:rPr lang="en-GB" sz="2500" dirty="0" smtClean="0"/>
              <a:t>Should not receive papers relating to their application in advance of the meeting, be copied in on e-mails, correspondence etc., or receive [full] minutes afterwards</a:t>
            </a:r>
          </a:p>
          <a:p>
            <a:pPr marL="892175" lvl="1" indent="-358775">
              <a:lnSpc>
                <a:spcPct val="115000"/>
              </a:lnSpc>
              <a:defRPr/>
            </a:pPr>
            <a:r>
              <a:rPr lang="en-GB" sz="2500" dirty="0" smtClean="0"/>
              <a:t>Should be absent for the discussion and decision</a:t>
            </a:r>
          </a:p>
          <a:p>
            <a:pPr marL="892175" lvl="1" indent="-358775">
              <a:lnSpc>
                <a:spcPct val="115000"/>
              </a:lnSpc>
              <a:defRPr/>
            </a:pPr>
            <a:r>
              <a:rPr lang="en-GB" sz="2500" dirty="0" smtClean="0"/>
              <a:t>Should not use their position to try and improperly influence the decision in their absence</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8424" y="6204248"/>
            <a:ext cx="537120" cy="537120"/>
          </a:xfrm>
          <a:prstGeom prst="rect">
            <a:avLst/>
          </a:prstGeom>
        </p:spPr>
      </p:pic>
    </p:spTree>
    <p:extLst>
      <p:ext uri="{BB962C8B-B14F-4D97-AF65-F5344CB8AC3E}">
        <p14:creationId xmlns:p14="http://schemas.microsoft.com/office/powerpoint/2010/main" val="209039055"/>
      </p:ext>
    </p:extLst>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ChangeArrowheads="1"/>
          </p:cNvSpPr>
          <p:nvPr>
            <p:ph type="title"/>
          </p:nvPr>
        </p:nvSpPr>
        <p:spPr>
          <a:xfrm>
            <a:off x="611882" y="332656"/>
            <a:ext cx="8280598" cy="936104"/>
          </a:xfrm>
        </p:spPr>
        <p:txBody>
          <a:bodyPr anchor="ctr"/>
          <a:lstStyle/>
          <a:p>
            <a:pPr>
              <a:defRPr/>
            </a:pPr>
            <a:r>
              <a:rPr lang="en-GB" b="1" dirty="0" smtClean="0"/>
              <a:t>Handling conflicts of interest</a:t>
            </a:r>
            <a:endParaRPr lang="en-US" b="1" dirty="0" smtClean="0"/>
          </a:p>
        </p:txBody>
      </p:sp>
      <p:sp>
        <p:nvSpPr>
          <p:cNvPr id="778243" name="Rectangle 3"/>
          <p:cNvSpPr>
            <a:spLocks noGrp="1" noChangeArrowheads="1"/>
          </p:cNvSpPr>
          <p:nvPr>
            <p:ph type="body" idx="4294967295"/>
          </p:nvPr>
        </p:nvSpPr>
        <p:spPr>
          <a:xfrm>
            <a:off x="107504" y="1484784"/>
            <a:ext cx="9036495" cy="5373216"/>
          </a:xfrm>
          <a:prstGeom prst="rect">
            <a:avLst/>
          </a:prstGeom>
        </p:spPr>
        <p:txBody>
          <a:bodyPr>
            <a:normAutofit fontScale="92500"/>
          </a:bodyPr>
          <a:lstStyle/>
          <a:p>
            <a:pPr marL="533400" indent="-533400">
              <a:lnSpc>
                <a:spcPct val="110000"/>
              </a:lnSpc>
              <a:spcBef>
                <a:spcPts val="700"/>
              </a:spcBef>
              <a:defRPr/>
            </a:pPr>
            <a:r>
              <a:rPr lang="en-GB" sz="2800" dirty="0"/>
              <a:t>Material transactions with related parties should be disclosed in financial statements (FRS 8)</a:t>
            </a:r>
            <a:endParaRPr lang="en-US" sz="2800" dirty="0"/>
          </a:p>
          <a:p>
            <a:pPr marL="533400" indent="-533400">
              <a:lnSpc>
                <a:spcPct val="110000"/>
              </a:lnSpc>
              <a:spcBef>
                <a:spcPts val="700"/>
              </a:spcBef>
              <a:buFont typeface="Monotype Sorts" pitchFamily="2" charset="2"/>
              <a:buNone/>
              <a:defRPr/>
            </a:pPr>
            <a:endParaRPr lang="en-GB" sz="1000" dirty="0" smtClean="0"/>
          </a:p>
          <a:p>
            <a:pPr marL="533400" indent="-533400">
              <a:lnSpc>
                <a:spcPct val="110000"/>
              </a:lnSpc>
              <a:spcBef>
                <a:spcPts val="700"/>
              </a:spcBef>
              <a:defRPr/>
            </a:pPr>
            <a:r>
              <a:rPr lang="en-GB" sz="2800" dirty="0" smtClean="0"/>
              <a:t>Principles </a:t>
            </a:r>
            <a:r>
              <a:rPr lang="en-GB" sz="2800" dirty="0"/>
              <a:t>apply to appointments, discipline, promotion, pay adjustments </a:t>
            </a:r>
          </a:p>
          <a:p>
            <a:pPr marL="533400" indent="-533400">
              <a:lnSpc>
                <a:spcPct val="110000"/>
              </a:lnSpc>
              <a:spcBef>
                <a:spcPts val="700"/>
              </a:spcBef>
              <a:defRPr/>
            </a:pPr>
            <a:endParaRPr lang="en-GB" sz="1000" dirty="0" smtClean="0"/>
          </a:p>
          <a:p>
            <a:pPr marL="533400" indent="-533400">
              <a:lnSpc>
                <a:spcPct val="110000"/>
              </a:lnSpc>
              <a:spcBef>
                <a:spcPts val="700"/>
              </a:spcBef>
              <a:defRPr/>
            </a:pPr>
            <a:r>
              <a:rPr lang="en-GB" sz="2800" dirty="0" smtClean="0"/>
              <a:t>If conflicts of interest are a big risk, develop a specific policy and provide training</a:t>
            </a:r>
          </a:p>
          <a:p>
            <a:pPr marL="0" indent="0">
              <a:lnSpc>
                <a:spcPct val="110000"/>
              </a:lnSpc>
              <a:spcBef>
                <a:spcPts val="700"/>
              </a:spcBef>
              <a:buFont typeface="Monotype Sorts" pitchFamily="2" charset="2"/>
              <a:buNone/>
              <a:defRPr/>
            </a:pPr>
            <a:endParaRPr lang="en-GB" sz="1400" dirty="0"/>
          </a:p>
          <a:p>
            <a:pPr marL="533400" indent="-533400">
              <a:lnSpc>
                <a:spcPct val="110000"/>
              </a:lnSpc>
              <a:spcBef>
                <a:spcPts val="700"/>
              </a:spcBef>
              <a:defRPr/>
            </a:pPr>
            <a:r>
              <a:rPr lang="en-GB" sz="2800" dirty="0"/>
              <a:t>Cultural issues</a:t>
            </a:r>
          </a:p>
          <a:p>
            <a:pPr marL="892175" lvl="1" indent="-358775">
              <a:lnSpc>
                <a:spcPct val="110000"/>
              </a:lnSpc>
              <a:spcBef>
                <a:spcPts val="700"/>
              </a:spcBef>
              <a:defRPr/>
            </a:pPr>
            <a:r>
              <a:rPr lang="en-GB" sz="2500" dirty="0" smtClean="0"/>
              <a:t>A </a:t>
            </a:r>
            <a:r>
              <a:rPr lang="en-GB" sz="2500" dirty="0"/>
              <a:t>culture where staff are prepared to challenge bad practice?</a:t>
            </a:r>
          </a:p>
          <a:p>
            <a:pPr marL="892175" lvl="1" indent="-358775">
              <a:lnSpc>
                <a:spcPct val="110000"/>
              </a:lnSpc>
              <a:spcBef>
                <a:spcPts val="700"/>
              </a:spcBef>
              <a:defRPr/>
            </a:pPr>
            <a:r>
              <a:rPr lang="en-GB" sz="2500" dirty="0"/>
              <a:t>Openness and transparency is key</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3352" y="6204248"/>
            <a:ext cx="537120" cy="537120"/>
          </a:xfrm>
          <a:prstGeom prst="rect">
            <a:avLst/>
          </a:prstGeom>
        </p:spPr>
      </p:pic>
    </p:spTree>
    <p:extLst>
      <p:ext uri="{BB962C8B-B14F-4D97-AF65-F5344CB8AC3E}">
        <p14:creationId xmlns:p14="http://schemas.microsoft.com/office/powerpoint/2010/main" val="511719054"/>
      </p:ext>
    </p:extLst>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ChangeArrowheads="1"/>
          </p:cNvSpPr>
          <p:nvPr>
            <p:ph type="title"/>
          </p:nvPr>
        </p:nvSpPr>
        <p:spPr>
          <a:xfrm>
            <a:off x="683568" y="260648"/>
            <a:ext cx="7632848" cy="936104"/>
          </a:xfrm>
        </p:spPr>
        <p:txBody>
          <a:bodyPr anchor="ctr"/>
          <a:lstStyle/>
          <a:p>
            <a:pPr>
              <a:defRPr/>
            </a:pPr>
            <a:r>
              <a:rPr lang="en-GB" b="1" dirty="0" smtClean="0"/>
              <a:t>Ten guiding principles</a:t>
            </a:r>
            <a:endParaRPr lang="en-US" b="1" dirty="0" smtClean="0"/>
          </a:p>
        </p:txBody>
      </p:sp>
      <p:sp>
        <p:nvSpPr>
          <p:cNvPr id="778243" name="Rectangle 3"/>
          <p:cNvSpPr>
            <a:spLocks noGrp="1" noChangeArrowheads="1"/>
          </p:cNvSpPr>
          <p:nvPr>
            <p:ph type="body" idx="4294967295"/>
          </p:nvPr>
        </p:nvSpPr>
        <p:spPr>
          <a:xfrm>
            <a:off x="250825" y="1340768"/>
            <a:ext cx="8569325" cy="5517232"/>
          </a:xfrm>
          <a:prstGeom prst="rect">
            <a:avLst/>
          </a:prstGeom>
        </p:spPr>
        <p:txBody>
          <a:bodyPr>
            <a:normAutofit lnSpcReduction="10000"/>
          </a:bodyPr>
          <a:lstStyle/>
          <a:p>
            <a:pPr marL="533400" indent="-533400">
              <a:lnSpc>
                <a:spcPct val="110000"/>
              </a:lnSpc>
              <a:defRPr/>
            </a:pPr>
            <a:r>
              <a:rPr lang="en-GB" dirty="0" smtClean="0"/>
              <a:t>Take personal responsibility</a:t>
            </a:r>
          </a:p>
          <a:p>
            <a:pPr marL="533400" indent="-533400">
              <a:lnSpc>
                <a:spcPct val="110000"/>
              </a:lnSpc>
              <a:defRPr/>
            </a:pPr>
            <a:r>
              <a:rPr lang="en-GB" dirty="0" smtClean="0"/>
              <a:t>Put [the organisation] first</a:t>
            </a:r>
          </a:p>
          <a:p>
            <a:pPr marL="533400" indent="-533400">
              <a:lnSpc>
                <a:spcPct val="110000"/>
              </a:lnSpc>
              <a:defRPr/>
            </a:pPr>
            <a:r>
              <a:rPr lang="en-GB" dirty="0" smtClean="0"/>
              <a:t>Be open and transparent</a:t>
            </a:r>
          </a:p>
          <a:p>
            <a:pPr marL="533400" indent="-533400">
              <a:lnSpc>
                <a:spcPct val="110000"/>
              </a:lnSpc>
              <a:defRPr/>
            </a:pPr>
            <a:r>
              <a:rPr lang="en-GB" dirty="0" smtClean="0"/>
              <a:t>Be aware of public perception</a:t>
            </a:r>
          </a:p>
          <a:p>
            <a:pPr marL="533400" indent="-533400">
              <a:lnSpc>
                <a:spcPct val="110000"/>
              </a:lnSpc>
              <a:defRPr/>
            </a:pPr>
            <a:r>
              <a:rPr lang="en-GB" dirty="0" smtClean="0"/>
              <a:t>If conflicted, play no part</a:t>
            </a:r>
          </a:p>
          <a:p>
            <a:pPr marL="533400" indent="-533400">
              <a:lnSpc>
                <a:spcPct val="110000"/>
              </a:lnSpc>
              <a:defRPr/>
            </a:pPr>
            <a:r>
              <a:rPr lang="en-GB" dirty="0" smtClean="0"/>
              <a:t>Declare and refer every time</a:t>
            </a:r>
          </a:p>
          <a:p>
            <a:pPr marL="533400" indent="-533400">
              <a:lnSpc>
                <a:spcPct val="110000"/>
              </a:lnSpc>
              <a:defRPr/>
            </a:pPr>
            <a:r>
              <a:rPr lang="en-GB" dirty="0" smtClean="0"/>
              <a:t>Escalate</a:t>
            </a:r>
          </a:p>
          <a:p>
            <a:pPr marL="533400" indent="-533400">
              <a:lnSpc>
                <a:spcPct val="110000"/>
              </a:lnSpc>
              <a:defRPr/>
            </a:pPr>
            <a:r>
              <a:rPr lang="en-GB" dirty="0" smtClean="0"/>
              <a:t>Document everything</a:t>
            </a:r>
          </a:p>
          <a:p>
            <a:pPr marL="533400" indent="-533400">
              <a:lnSpc>
                <a:spcPct val="110000"/>
              </a:lnSpc>
              <a:defRPr/>
            </a:pPr>
            <a:r>
              <a:rPr lang="en-GB" dirty="0"/>
              <a:t>Take </a:t>
            </a:r>
            <a:r>
              <a:rPr lang="en-GB" dirty="0" smtClean="0"/>
              <a:t>advice</a:t>
            </a:r>
          </a:p>
          <a:p>
            <a:pPr marL="533400" indent="-533400">
              <a:lnSpc>
                <a:spcPct val="110000"/>
              </a:lnSpc>
              <a:defRPr/>
            </a:pPr>
            <a:r>
              <a:rPr lang="en-GB" dirty="0"/>
              <a:t>If in doubt, </a:t>
            </a:r>
            <a:r>
              <a:rPr lang="en-GB" dirty="0" smtClean="0"/>
              <a:t>get out!</a:t>
            </a:r>
            <a:endParaRPr lang="en-GB" dirty="0"/>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3352" y="6132240"/>
            <a:ext cx="537120" cy="537120"/>
          </a:xfrm>
          <a:prstGeom prst="rect">
            <a:avLst/>
          </a:prstGeom>
        </p:spPr>
      </p:pic>
    </p:spTree>
    <p:extLst>
      <p:ext uri="{BB962C8B-B14F-4D97-AF65-F5344CB8AC3E}">
        <p14:creationId xmlns:p14="http://schemas.microsoft.com/office/powerpoint/2010/main" val="856713143"/>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683568" y="188640"/>
            <a:ext cx="8460432" cy="1008112"/>
          </a:xfrm>
          <a:noFill/>
        </p:spPr>
        <p:txBody>
          <a:bodyPr anchor="ctr"/>
          <a:lstStyle/>
          <a:p>
            <a:r>
              <a:rPr lang="en-GB" b="1" dirty="0" smtClean="0"/>
              <a:t>Monitors performance</a:t>
            </a:r>
            <a:endParaRPr lang="en-US" b="1" dirty="0"/>
          </a:p>
        </p:txBody>
      </p:sp>
      <p:sp>
        <p:nvSpPr>
          <p:cNvPr id="48131" name="Rectangle 3"/>
          <p:cNvSpPr>
            <a:spLocks noGrp="1" noChangeArrowheads="1"/>
          </p:cNvSpPr>
          <p:nvPr>
            <p:ph type="body" idx="4294967295"/>
          </p:nvPr>
        </p:nvSpPr>
        <p:spPr>
          <a:xfrm>
            <a:off x="179512" y="1412776"/>
            <a:ext cx="8856984" cy="5445224"/>
          </a:xfrm>
          <a:noFill/>
        </p:spPr>
        <p:txBody>
          <a:bodyPr>
            <a:normAutofit/>
          </a:bodyPr>
          <a:lstStyle/>
          <a:p>
            <a:pPr marL="533400" indent="-533400">
              <a:lnSpc>
                <a:spcPct val="110000"/>
              </a:lnSpc>
              <a:defRPr/>
            </a:pPr>
            <a:r>
              <a:rPr lang="en-US" dirty="0" smtClean="0"/>
              <a:t>Monitors performance and results</a:t>
            </a:r>
          </a:p>
          <a:p>
            <a:pPr marL="892175" lvl="1" indent="-358775">
              <a:lnSpc>
                <a:spcPct val="110000"/>
              </a:lnSpc>
              <a:spcBef>
                <a:spcPts val="1200"/>
              </a:spcBef>
              <a:defRPr/>
            </a:pPr>
            <a:r>
              <a:rPr lang="en-US" sz="2300" dirty="0" smtClean="0"/>
              <a:t>Sets a few high level targets and indicators </a:t>
            </a:r>
            <a:r>
              <a:rPr lang="en-US" sz="2300" dirty="0"/>
              <a:t>against which success </a:t>
            </a:r>
            <a:r>
              <a:rPr lang="en-US" sz="2300" dirty="0" smtClean="0"/>
              <a:t>can be measured</a:t>
            </a:r>
          </a:p>
          <a:p>
            <a:pPr marL="892175" lvl="1" indent="-358775">
              <a:lnSpc>
                <a:spcPct val="110000"/>
              </a:lnSpc>
              <a:spcBef>
                <a:spcPts val="1200"/>
              </a:spcBef>
              <a:defRPr/>
            </a:pPr>
            <a:r>
              <a:rPr lang="en-US" sz="2300" dirty="0" smtClean="0"/>
              <a:t>Receives </a:t>
            </a:r>
            <a:r>
              <a:rPr lang="en-GB" sz="2300" dirty="0" smtClean="0"/>
              <a:t>comprehensive and accurate information to enable the Board to monitor performance</a:t>
            </a:r>
          </a:p>
          <a:p>
            <a:pPr marL="892175" lvl="1" indent="-358775">
              <a:lnSpc>
                <a:spcPct val="110000"/>
              </a:lnSpc>
              <a:spcBef>
                <a:spcPts val="1200"/>
              </a:spcBef>
              <a:defRPr/>
            </a:pPr>
            <a:r>
              <a:rPr lang="en-GB" sz="2300" dirty="0" smtClean="0"/>
              <a:t>Focuses </a:t>
            </a:r>
            <a:r>
              <a:rPr lang="en-GB" sz="2300" dirty="0"/>
              <a:t>its scrutiny on the critical not the merely interesting</a:t>
            </a:r>
          </a:p>
          <a:p>
            <a:pPr marL="892175" indent="-358775">
              <a:lnSpc>
                <a:spcPct val="120000"/>
              </a:lnSpc>
              <a:buClr>
                <a:schemeClr val="tx1"/>
              </a:buClr>
              <a:buFont typeface="Arial" pitchFamily="34" charset="0"/>
              <a:buChar char="•"/>
              <a:defRPr/>
            </a:pPr>
            <a:r>
              <a:rPr lang="en-GB" sz="2300" dirty="0" smtClean="0"/>
              <a:t>Gets assurance from internal and external sources including ‘service users’ and staff</a:t>
            </a:r>
            <a:endParaRPr lang="en-GB" sz="2300" dirty="0"/>
          </a:p>
          <a:p>
            <a:pPr marL="892175" indent="-358775" eaLnBrk="1" hangingPunct="1">
              <a:lnSpc>
                <a:spcPct val="110000"/>
              </a:lnSpc>
              <a:buFont typeface="Arial" pitchFamily="34" charset="0"/>
              <a:buChar char="•"/>
              <a:defRPr/>
            </a:pPr>
            <a:r>
              <a:rPr lang="en-GB" sz="2300" dirty="0" smtClean="0"/>
              <a:t>Takes appropriate </a:t>
            </a:r>
            <a:r>
              <a:rPr lang="en-GB" sz="2300" dirty="0"/>
              <a:t>corrective action </a:t>
            </a:r>
            <a:r>
              <a:rPr lang="en-GB" sz="2300" dirty="0" smtClean="0"/>
              <a:t>to </a:t>
            </a:r>
            <a:r>
              <a:rPr lang="en-GB" sz="2300" dirty="0"/>
              <a:t>address areas of concern (is prepared to take </a:t>
            </a:r>
            <a:r>
              <a:rPr lang="en-GB" sz="2300" dirty="0" smtClean="0"/>
              <a:t>difficult, unpopular decisions)</a:t>
            </a:r>
          </a:p>
          <a:p>
            <a:pPr marL="892175" indent="-358775" eaLnBrk="1" hangingPunct="1">
              <a:lnSpc>
                <a:spcPct val="110000"/>
              </a:lnSpc>
              <a:buFont typeface="Arial" pitchFamily="34" charset="0"/>
              <a:buChar char="•"/>
              <a:defRPr/>
            </a:pPr>
            <a:r>
              <a:rPr lang="en-GB" sz="2300" dirty="0" smtClean="0"/>
              <a:t>Ensures </a:t>
            </a:r>
            <a:r>
              <a:rPr lang="en-GB" sz="2300" dirty="0"/>
              <a:t>good financial </a:t>
            </a:r>
            <a:r>
              <a:rPr lang="en-GB" sz="2300" dirty="0" smtClean="0"/>
              <a:t>stewardship</a:t>
            </a:r>
            <a:endParaRPr lang="en-GB" sz="2300" dirty="0"/>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8424" y="6204248"/>
            <a:ext cx="537120" cy="537120"/>
          </a:xfrm>
          <a:prstGeom prst="rect">
            <a:avLst/>
          </a:prstGeom>
        </p:spPr>
      </p:pic>
    </p:spTree>
    <p:extLst>
      <p:ext uri="{BB962C8B-B14F-4D97-AF65-F5344CB8AC3E}">
        <p14:creationId xmlns:p14="http://schemas.microsoft.com/office/powerpoint/2010/main" val="39329348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76145"/>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611560" y="4077072"/>
            <a:ext cx="8136904" cy="1296144"/>
          </a:xfrm>
        </p:spPr>
        <p:txBody>
          <a:bodyPr>
            <a:noAutofit/>
          </a:bodyPr>
          <a:lstStyle/>
          <a:p>
            <a:pPr algn="ctr" fontAlgn="auto">
              <a:spcAft>
                <a:spcPts val="0"/>
              </a:spcAft>
              <a:buClr>
                <a:schemeClr val="accent5"/>
              </a:buClr>
              <a:buFont typeface="Arial" pitchFamily="34" charset="0"/>
              <a:buNone/>
              <a:defRPr/>
            </a:pPr>
            <a:r>
              <a:rPr lang="en-GB" sz="3600" i="0" dirty="0" smtClean="0">
                <a:latin typeface="Arial Unicode MS" pitchFamily="34" charset="-128"/>
                <a:ea typeface="Arial Unicode MS" pitchFamily="34" charset="-128"/>
                <a:cs typeface="Arial Unicode MS" pitchFamily="34" charset="-128"/>
              </a:rPr>
              <a:t>Gifts and hospitality</a:t>
            </a: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953342"/>
            <a:ext cx="9179496" cy="1574161"/>
          </a:xfrm>
          <a:prstGeom prst="rect">
            <a:avLst/>
          </a:prstGeom>
        </p:spPr>
      </p:pic>
      <p:pic>
        <p:nvPicPr>
          <p:cNvPr id="7" name="Picture 6" descr="logo motif.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4728" y="4941168"/>
            <a:ext cx="1803400" cy="1803400"/>
          </a:xfrm>
          <a:prstGeom prst="rect">
            <a:avLst/>
          </a:prstGeom>
        </p:spPr>
      </p:pic>
    </p:spTree>
    <p:extLst>
      <p:ext uri="{BB962C8B-B14F-4D97-AF65-F5344CB8AC3E}">
        <p14:creationId xmlns:p14="http://schemas.microsoft.com/office/powerpoint/2010/main" val="2581677321"/>
      </p:ext>
    </p:extLst>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2"/>
          <p:cNvSpPr>
            <a:spLocks noGrp="1" noChangeArrowheads="1"/>
          </p:cNvSpPr>
          <p:nvPr>
            <p:ph type="title"/>
          </p:nvPr>
        </p:nvSpPr>
        <p:spPr>
          <a:xfrm>
            <a:off x="683568" y="260350"/>
            <a:ext cx="7849245" cy="1339850"/>
          </a:xfrm>
        </p:spPr>
        <p:txBody>
          <a:bodyPr/>
          <a:lstStyle/>
          <a:p>
            <a:pPr>
              <a:defRPr/>
            </a:pPr>
            <a:r>
              <a:rPr lang="en-GB" b="1" dirty="0" smtClean="0"/>
              <a:t>Gifts and hospitality</a:t>
            </a:r>
            <a:endParaRPr lang="en-US" b="1" dirty="0" smtClean="0"/>
          </a:p>
        </p:txBody>
      </p:sp>
      <p:sp>
        <p:nvSpPr>
          <p:cNvPr id="688131" name="Rectangle 3"/>
          <p:cNvSpPr>
            <a:spLocks noGrp="1" noChangeArrowheads="1"/>
          </p:cNvSpPr>
          <p:nvPr>
            <p:ph type="body" idx="4294967295"/>
          </p:nvPr>
        </p:nvSpPr>
        <p:spPr>
          <a:xfrm>
            <a:off x="179388" y="1700808"/>
            <a:ext cx="8856662" cy="5040560"/>
          </a:xfrm>
          <a:prstGeom prst="rect">
            <a:avLst/>
          </a:prstGeom>
        </p:spPr>
        <p:txBody>
          <a:bodyPr>
            <a:normAutofit fontScale="92500"/>
          </a:bodyPr>
          <a:lstStyle/>
          <a:p>
            <a:pPr marL="533400" indent="-533400">
              <a:defRPr/>
            </a:pPr>
            <a:r>
              <a:rPr lang="en-GB" sz="2800" dirty="0" smtClean="0"/>
              <a:t>What is a gift?</a:t>
            </a:r>
          </a:p>
          <a:p>
            <a:pPr marL="892175" lvl="1" indent="-358775">
              <a:spcBef>
                <a:spcPts val="1200"/>
              </a:spcBef>
              <a:defRPr/>
            </a:pPr>
            <a:r>
              <a:rPr lang="en-GB" sz="2500" dirty="0" smtClean="0"/>
              <a:t>A gift can be a service provided below normal cost, debt relief etc. (3.7)</a:t>
            </a:r>
          </a:p>
          <a:p>
            <a:pPr marL="892175" lvl="1" indent="-358775">
              <a:spcBef>
                <a:spcPts val="1200"/>
              </a:spcBef>
              <a:defRPr/>
            </a:pPr>
            <a:r>
              <a:rPr lang="en-GB" sz="2500" dirty="0" smtClean="0"/>
              <a:t>In certain circumstances, it may be given to a family member or company/partnership (3.7)</a:t>
            </a:r>
          </a:p>
          <a:p>
            <a:pPr>
              <a:buFont typeface="Monotype Sorts" pitchFamily="2" charset="2"/>
              <a:buNone/>
              <a:defRPr/>
            </a:pPr>
            <a:endParaRPr lang="en-GB" sz="1800" dirty="0" smtClean="0"/>
          </a:p>
          <a:p>
            <a:pPr marL="533400" indent="-533400">
              <a:defRPr/>
            </a:pPr>
            <a:r>
              <a:rPr lang="en-GB" sz="2800" dirty="0" smtClean="0"/>
              <a:t>There is a presumption against accepting gifts (3.9)</a:t>
            </a:r>
          </a:p>
          <a:p>
            <a:pPr marL="533400" indent="-533400">
              <a:buFont typeface="Monotype Sorts" pitchFamily="2" charset="2"/>
              <a:buNone/>
              <a:defRPr/>
            </a:pPr>
            <a:endParaRPr lang="en-GB" sz="1800" dirty="0" smtClean="0"/>
          </a:p>
          <a:p>
            <a:pPr marL="533400" indent="-533400">
              <a:defRPr/>
            </a:pPr>
            <a:r>
              <a:rPr lang="en-GB" sz="2800" dirty="0" smtClean="0"/>
              <a:t>Gifts or hospitality should never be sought (3.8)</a:t>
            </a:r>
          </a:p>
          <a:p>
            <a:pPr marL="533400" indent="-533400">
              <a:buFont typeface="Monotype Sorts" pitchFamily="2" charset="2"/>
              <a:buNone/>
              <a:defRPr/>
            </a:pPr>
            <a:endParaRPr lang="en-GB" sz="1400" dirty="0"/>
          </a:p>
          <a:p>
            <a:pPr marL="533400" indent="-533400">
              <a:defRPr/>
            </a:pPr>
            <a:r>
              <a:rPr lang="en-GB" sz="2800" dirty="0" smtClean="0"/>
              <a:t>Covered by the Bribery Act 2010</a:t>
            </a:r>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1344" y="6132240"/>
            <a:ext cx="537120" cy="537120"/>
          </a:xfrm>
          <a:prstGeom prst="rect">
            <a:avLst/>
          </a:prstGeom>
        </p:spPr>
      </p:pic>
    </p:spTree>
    <p:extLst>
      <p:ext uri="{BB962C8B-B14F-4D97-AF65-F5344CB8AC3E}">
        <p14:creationId xmlns:p14="http://schemas.microsoft.com/office/powerpoint/2010/main" val="1386716771"/>
      </p:ext>
    </p:extLst>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2"/>
          <p:cNvSpPr>
            <a:spLocks noGrp="1" noChangeArrowheads="1"/>
          </p:cNvSpPr>
          <p:nvPr>
            <p:ph type="title"/>
          </p:nvPr>
        </p:nvSpPr>
        <p:spPr>
          <a:xfrm>
            <a:off x="755576" y="260350"/>
            <a:ext cx="7848674" cy="1152426"/>
          </a:xfrm>
        </p:spPr>
        <p:txBody>
          <a:bodyPr/>
          <a:lstStyle/>
          <a:p>
            <a:pPr>
              <a:defRPr/>
            </a:pPr>
            <a:r>
              <a:rPr lang="en-GB" b="1" dirty="0" smtClean="0"/>
              <a:t>Gifts and hospitality</a:t>
            </a:r>
            <a:endParaRPr lang="en-US" b="1" dirty="0" smtClean="0"/>
          </a:p>
        </p:txBody>
      </p:sp>
      <p:sp>
        <p:nvSpPr>
          <p:cNvPr id="688131" name="Rectangle 3"/>
          <p:cNvSpPr>
            <a:spLocks noGrp="1" noChangeArrowheads="1"/>
          </p:cNvSpPr>
          <p:nvPr>
            <p:ph type="body" idx="4294967295"/>
          </p:nvPr>
        </p:nvSpPr>
        <p:spPr>
          <a:xfrm>
            <a:off x="179388" y="1628800"/>
            <a:ext cx="8785225" cy="5184576"/>
          </a:xfrm>
          <a:prstGeom prst="rect">
            <a:avLst/>
          </a:prstGeom>
        </p:spPr>
        <p:txBody>
          <a:bodyPr>
            <a:normAutofit/>
          </a:bodyPr>
          <a:lstStyle/>
          <a:p>
            <a:pPr marL="533400" indent="-533400">
              <a:defRPr/>
            </a:pPr>
            <a:r>
              <a:rPr lang="en-GB" dirty="0" smtClean="0"/>
              <a:t>All offers of gifts or hospitality (accepted or declined) should be recorded in a central gifts and hospitality register (councillors must also include details in the register of interests)</a:t>
            </a:r>
          </a:p>
          <a:p>
            <a:pPr marL="0" indent="0">
              <a:buFont typeface="Monotype Sorts" pitchFamily="2" charset="2"/>
              <a:buNone/>
              <a:defRPr/>
            </a:pPr>
            <a:endParaRPr lang="en-GB" sz="1400" dirty="0" smtClean="0"/>
          </a:p>
          <a:p>
            <a:pPr marL="533400" indent="-533400">
              <a:defRPr/>
            </a:pPr>
            <a:r>
              <a:rPr lang="en-GB" dirty="0" smtClean="0"/>
              <a:t>Five key considerations</a:t>
            </a:r>
          </a:p>
          <a:p>
            <a:pPr marL="892175" lvl="1" indent="-358775">
              <a:spcBef>
                <a:spcPts val="1200"/>
              </a:spcBef>
              <a:defRPr/>
            </a:pPr>
            <a:r>
              <a:rPr lang="en-GB" sz="2400" dirty="0" smtClean="0"/>
              <a:t>Relationship</a:t>
            </a:r>
          </a:p>
          <a:p>
            <a:pPr marL="892175" lvl="1" indent="-358775">
              <a:spcBef>
                <a:spcPts val="1200"/>
              </a:spcBef>
              <a:defRPr/>
            </a:pPr>
            <a:r>
              <a:rPr lang="en-GB" sz="2400" dirty="0" smtClean="0"/>
              <a:t>Legitimate interest</a:t>
            </a:r>
          </a:p>
          <a:p>
            <a:pPr marL="892175" lvl="1" indent="-358775">
              <a:spcBef>
                <a:spcPts val="1200"/>
              </a:spcBef>
              <a:defRPr/>
            </a:pPr>
            <a:r>
              <a:rPr lang="en-GB" sz="2400" dirty="0" smtClean="0"/>
              <a:t>Value</a:t>
            </a:r>
          </a:p>
          <a:p>
            <a:pPr marL="892175" lvl="1" indent="-358775">
              <a:spcBef>
                <a:spcPts val="1200"/>
              </a:spcBef>
              <a:defRPr/>
            </a:pPr>
            <a:r>
              <a:rPr lang="en-GB" sz="2400" dirty="0" smtClean="0"/>
              <a:t>Frequency</a:t>
            </a:r>
          </a:p>
          <a:p>
            <a:pPr marL="892175" lvl="1" indent="-358775">
              <a:spcBef>
                <a:spcPts val="1200"/>
              </a:spcBef>
              <a:defRPr/>
            </a:pPr>
            <a:r>
              <a:rPr lang="en-GB" sz="2400" dirty="0" smtClean="0"/>
              <a:t>Reputation</a:t>
            </a:r>
          </a:p>
          <a:p>
            <a:pPr>
              <a:lnSpc>
                <a:spcPct val="95000"/>
              </a:lnSpc>
              <a:buFont typeface="Monotype Sorts" pitchFamily="2" charset="2"/>
              <a:buNone/>
              <a:defRPr/>
            </a:pPr>
            <a:endParaRPr lang="en-GB" sz="1800" dirty="0" smtClean="0"/>
          </a:p>
          <a:p>
            <a:pPr>
              <a:lnSpc>
                <a:spcPct val="95000"/>
              </a:lnSpc>
              <a:buFont typeface="Monotype Sorts" pitchFamily="2" charset="2"/>
              <a:buNone/>
              <a:defRPr/>
            </a:pPr>
            <a:endParaRPr lang="en-GB" sz="1800" dirty="0" smtClean="0"/>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6060232"/>
            <a:ext cx="537120" cy="537120"/>
          </a:xfrm>
          <a:prstGeom prst="rect">
            <a:avLst/>
          </a:prstGeom>
        </p:spPr>
      </p:pic>
    </p:spTree>
    <p:extLst>
      <p:ext uri="{BB962C8B-B14F-4D97-AF65-F5344CB8AC3E}">
        <p14:creationId xmlns:p14="http://schemas.microsoft.com/office/powerpoint/2010/main" val="1743838703"/>
      </p:ext>
    </p:extLst>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p:cNvSpPr>
            <a:spLocks noGrp="1" noChangeArrowheads="1"/>
          </p:cNvSpPr>
          <p:nvPr>
            <p:ph type="title"/>
          </p:nvPr>
        </p:nvSpPr>
        <p:spPr>
          <a:xfrm>
            <a:off x="827584" y="188913"/>
            <a:ext cx="7776666" cy="1151855"/>
          </a:xfrm>
        </p:spPr>
        <p:txBody>
          <a:bodyPr/>
          <a:lstStyle/>
          <a:p>
            <a:pPr>
              <a:defRPr/>
            </a:pPr>
            <a:r>
              <a:rPr lang="en-GB" b="1" dirty="0" smtClean="0"/>
              <a:t>Relationship</a:t>
            </a:r>
          </a:p>
        </p:txBody>
      </p:sp>
      <p:sp>
        <p:nvSpPr>
          <p:cNvPr id="689155" name="Rectangle 3"/>
          <p:cNvSpPr>
            <a:spLocks noGrp="1" noChangeArrowheads="1"/>
          </p:cNvSpPr>
          <p:nvPr>
            <p:ph type="body" idx="4294967295"/>
          </p:nvPr>
        </p:nvSpPr>
        <p:spPr>
          <a:xfrm>
            <a:off x="250825" y="1484784"/>
            <a:ext cx="8785225" cy="5373216"/>
          </a:xfrm>
          <a:prstGeom prst="rect">
            <a:avLst/>
          </a:prstGeom>
        </p:spPr>
        <p:txBody>
          <a:bodyPr>
            <a:normAutofit/>
          </a:bodyPr>
          <a:lstStyle/>
          <a:p>
            <a:pPr marL="533400" indent="-533400">
              <a:lnSpc>
                <a:spcPct val="110000"/>
              </a:lnSpc>
              <a:defRPr/>
            </a:pPr>
            <a:r>
              <a:rPr lang="en-GB" dirty="0" smtClean="0"/>
              <a:t>Consider whether the acceptance of a gift or hospitality might influence </a:t>
            </a:r>
            <a:r>
              <a:rPr lang="en-GB" b="1" dirty="0" smtClean="0"/>
              <a:t>or appear to</a:t>
            </a:r>
            <a:r>
              <a:rPr lang="en-GB" dirty="0" smtClean="0"/>
              <a:t> influence an official decision or action</a:t>
            </a:r>
          </a:p>
          <a:p>
            <a:pPr marL="892175" lvl="1" indent="-358775">
              <a:lnSpc>
                <a:spcPct val="110000"/>
              </a:lnSpc>
              <a:spcBef>
                <a:spcPts val="1200"/>
              </a:spcBef>
              <a:defRPr/>
            </a:pPr>
            <a:r>
              <a:rPr lang="en-GB" sz="2400" dirty="0" smtClean="0"/>
              <a:t>Supplier/potential supplier, contractor or someone awaiting a decision </a:t>
            </a:r>
            <a:r>
              <a:rPr lang="en-GB" sz="2400" dirty="0" err="1" smtClean="0"/>
              <a:t>vs</a:t>
            </a:r>
            <a:r>
              <a:rPr lang="en-GB" sz="2400" dirty="0" smtClean="0"/>
              <a:t> member of public (3.10)</a:t>
            </a:r>
          </a:p>
          <a:p>
            <a:pPr marL="892175" lvl="1" indent="-358775">
              <a:lnSpc>
                <a:spcPct val="110000"/>
              </a:lnSpc>
              <a:spcBef>
                <a:spcPts val="1200"/>
              </a:spcBef>
              <a:defRPr/>
            </a:pPr>
            <a:r>
              <a:rPr lang="en-GB" sz="2400" dirty="0" smtClean="0"/>
              <a:t>Site </a:t>
            </a:r>
            <a:r>
              <a:rPr lang="en-GB" sz="2400" dirty="0"/>
              <a:t>visits </a:t>
            </a:r>
            <a:r>
              <a:rPr lang="en-GB" sz="2400" dirty="0" smtClean="0"/>
              <a:t>– pay your own way (3.10)</a:t>
            </a:r>
          </a:p>
          <a:p>
            <a:pPr marL="892175" lvl="1" indent="-358775">
              <a:lnSpc>
                <a:spcPct val="110000"/>
              </a:lnSpc>
              <a:spcBef>
                <a:spcPts val="1200"/>
              </a:spcBef>
              <a:defRPr/>
            </a:pPr>
            <a:r>
              <a:rPr lang="en-GB" sz="2400" dirty="0" smtClean="0"/>
              <a:t>Staff involved in procurement or monitoring of contracts</a:t>
            </a:r>
          </a:p>
          <a:p>
            <a:pPr marL="457200" lvl="1" indent="0">
              <a:lnSpc>
                <a:spcPct val="110000"/>
              </a:lnSpc>
              <a:spcBef>
                <a:spcPts val="1200"/>
              </a:spcBef>
              <a:buFontTx/>
              <a:buNone/>
              <a:defRPr/>
            </a:pPr>
            <a:endParaRPr lang="en-GB" sz="1200" dirty="0" smtClean="0"/>
          </a:p>
          <a:p>
            <a:pPr marL="533400" indent="-533400">
              <a:lnSpc>
                <a:spcPct val="110000"/>
              </a:lnSpc>
              <a:defRPr/>
            </a:pPr>
            <a:r>
              <a:rPr lang="en-GB" dirty="0" smtClean="0"/>
              <a:t>Offers of hospitality are usually acceptable if there is a genuine need to impart information or represent </a:t>
            </a:r>
            <a:r>
              <a:rPr lang="en-GB" dirty="0"/>
              <a:t>the </a:t>
            </a:r>
            <a:r>
              <a:rPr lang="en-GB" dirty="0" smtClean="0"/>
              <a:t>organisation in </a:t>
            </a:r>
            <a:r>
              <a:rPr lang="en-GB" dirty="0"/>
              <a:t>the </a:t>
            </a:r>
            <a:r>
              <a:rPr lang="en-GB" dirty="0" smtClean="0"/>
              <a:t>community etc. (3.11)</a:t>
            </a:r>
            <a:endParaRPr lang="en-GB" dirty="0"/>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1344" y="6276256"/>
            <a:ext cx="537120" cy="537120"/>
          </a:xfrm>
          <a:prstGeom prst="rect">
            <a:avLst/>
          </a:prstGeom>
        </p:spPr>
      </p:pic>
    </p:spTree>
    <p:extLst>
      <p:ext uri="{BB962C8B-B14F-4D97-AF65-F5344CB8AC3E}">
        <p14:creationId xmlns:p14="http://schemas.microsoft.com/office/powerpoint/2010/main" val="303053861"/>
      </p:ext>
    </p:extLst>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p:cNvSpPr>
            <a:spLocks noGrp="1" noChangeArrowheads="1"/>
          </p:cNvSpPr>
          <p:nvPr>
            <p:ph type="title"/>
          </p:nvPr>
        </p:nvSpPr>
        <p:spPr>
          <a:xfrm>
            <a:off x="827584" y="333375"/>
            <a:ext cx="7173416" cy="935385"/>
          </a:xfrm>
        </p:spPr>
        <p:txBody>
          <a:bodyPr/>
          <a:lstStyle/>
          <a:p>
            <a:pPr>
              <a:defRPr/>
            </a:pPr>
            <a:r>
              <a:rPr lang="en-GB" b="1" dirty="0" smtClean="0"/>
              <a:t>Value</a:t>
            </a:r>
          </a:p>
        </p:txBody>
      </p:sp>
      <p:sp>
        <p:nvSpPr>
          <p:cNvPr id="689155" name="Rectangle 3"/>
          <p:cNvSpPr>
            <a:spLocks noGrp="1" noChangeArrowheads="1"/>
          </p:cNvSpPr>
          <p:nvPr>
            <p:ph type="body" idx="4294967295"/>
          </p:nvPr>
        </p:nvSpPr>
        <p:spPr>
          <a:xfrm>
            <a:off x="250825" y="1412776"/>
            <a:ext cx="8713663" cy="5445224"/>
          </a:xfrm>
          <a:prstGeom prst="rect">
            <a:avLst/>
          </a:prstGeom>
        </p:spPr>
        <p:txBody>
          <a:bodyPr>
            <a:normAutofit/>
          </a:bodyPr>
          <a:lstStyle/>
          <a:p>
            <a:pPr lvl="1" indent="-533400">
              <a:lnSpc>
                <a:spcPct val="105000"/>
              </a:lnSpc>
              <a:spcBef>
                <a:spcPts val="1200"/>
              </a:spcBef>
              <a:buSzPct val="75000"/>
              <a:buFont typeface="Wingdings" pitchFamily="2" charset="2"/>
              <a:buChar char="Ø"/>
              <a:defRPr/>
            </a:pPr>
            <a:r>
              <a:rPr lang="en-GB" sz="2600" dirty="0" smtClean="0"/>
              <a:t>Seasonal, promotional and trivial gifts are generally acceptable </a:t>
            </a:r>
          </a:p>
          <a:p>
            <a:pPr marL="892175" lvl="1" indent="-358775">
              <a:lnSpc>
                <a:spcPct val="105000"/>
              </a:lnSpc>
              <a:spcBef>
                <a:spcPts val="1200"/>
              </a:spcBef>
              <a:defRPr/>
            </a:pPr>
            <a:r>
              <a:rPr lang="en-GB" sz="2300" dirty="0" smtClean="0"/>
              <a:t>Seasonal items include diaries, calendars, small items of office equipment</a:t>
            </a:r>
          </a:p>
          <a:p>
            <a:pPr marL="892175" lvl="1" indent="-358775">
              <a:lnSpc>
                <a:spcPct val="105000"/>
              </a:lnSpc>
              <a:spcBef>
                <a:spcPts val="1200"/>
              </a:spcBef>
              <a:defRPr/>
            </a:pPr>
            <a:r>
              <a:rPr lang="en-GB" sz="2300" dirty="0" smtClean="0"/>
              <a:t>Trivial is defined as less than £50 but no cash etc. (3.9 (</a:t>
            </a:r>
            <a:r>
              <a:rPr lang="en-GB" sz="2300" dirty="0" err="1" smtClean="0"/>
              <a:t>i</a:t>
            </a:r>
            <a:r>
              <a:rPr lang="en-GB" sz="2300" dirty="0" smtClean="0"/>
              <a:t>))</a:t>
            </a:r>
          </a:p>
          <a:p>
            <a:pPr marL="892175" lvl="1" indent="-358775">
              <a:lnSpc>
                <a:spcPct val="105000"/>
              </a:lnSpc>
              <a:spcBef>
                <a:spcPts val="1200"/>
              </a:spcBef>
              <a:defRPr/>
            </a:pPr>
            <a:r>
              <a:rPr lang="en-GB" sz="2300" dirty="0" smtClean="0"/>
              <a:t>Gift offered to the organisation is more acceptable than one to an individual staff member or Director (3.9 (iii))</a:t>
            </a:r>
          </a:p>
          <a:p>
            <a:pPr marL="892175" lvl="1" indent="-358775">
              <a:lnSpc>
                <a:spcPct val="105000"/>
              </a:lnSpc>
              <a:spcBef>
                <a:spcPts val="1200"/>
              </a:spcBef>
              <a:defRPr/>
            </a:pPr>
            <a:r>
              <a:rPr lang="en-GB" sz="2300" dirty="0" smtClean="0"/>
              <a:t>Reasonable hospitality such as lunch during or as a result of a business meeting (inappropriate to refuse) is more acceptable than more expensive social </a:t>
            </a:r>
            <a:r>
              <a:rPr lang="en-GB" sz="2300" dirty="0"/>
              <a:t>functions (3.9 </a:t>
            </a:r>
            <a:r>
              <a:rPr lang="en-GB" sz="2300" dirty="0" smtClean="0"/>
              <a:t>(ii))</a:t>
            </a:r>
            <a:endParaRPr lang="en-GB" sz="2300" dirty="0"/>
          </a:p>
          <a:p>
            <a:pPr marL="892175" lvl="1" indent="-358775">
              <a:lnSpc>
                <a:spcPct val="105000"/>
              </a:lnSpc>
              <a:spcBef>
                <a:spcPts val="1200"/>
              </a:spcBef>
              <a:defRPr/>
            </a:pPr>
            <a:r>
              <a:rPr lang="en-GB" sz="2300" dirty="0" smtClean="0"/>
              <a:t>Take care when giver stands to benefit from a decision, grant, contract (present or future) even if less than £50</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368" y="6204248"/>
            <a:ext cx="537120" cy="537120"/>
          </a:xfrm>
          <a:prstGeom prst="rect">
            <a:avLst/>
          </a:prstGeom>
        </p:spPr>
      </p:pic>
    </p:spTree>
    <p:extLst>
      <p:ext uri="{BB962C8B-B14F-4D97-AF65-F5344CB8AC3E}">
        <p14:creationId xmlns:p14="http://schemas.microsoft.com/office/powerpoint/2010/main" val="2348041958"/>
      </p:ext>
    </p:extLst>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Rectangle 2"/>
          <p:cNvSpPr>
            <a:spLocks noGrp="1" noChangeArrowheads="1"/>
          </p:cNvSpPr>
          <p:nvPr>
            <p:ph type="title"/>
          </p:nvPr>
        </p:nvSpPr>
        <p:spPr>
          <a:xfrm>
            <a:off x="467544" y="260350"/>
            <a:ext cx="8496944" cy="1152426"/>
          </a:xfrm>
        </p:spPr>
        <p:txBody>
          <a:bodyPr/>
          <a:lstStyle/>
          <a:p>
            <a:pPr>
              <a:defRPr/>
            </a:pPr>
            <a:r>
              <a:rPr lang="en-GB" b="1" dirty="0" smtClean="0"/>
              <a:t>Legitimate interest and frequency</a:t>
            </a:r>
          </a:p>
        </p:txBody>
      </p:sp>
      <p:sp>
        <p:nvSpPr>
          <p:cNvPr id="690179" name="Rectangle 3"/>
          <p:cNvSpPr>
            <a:spLocks noGrp="1" noChangeArrowheads="1"/>
          </p:cNvSpPr>
          <p:nvPr>
            <p:ph type="body" idx="4294967295"/>
          </p:nvPr>
        </p:nvSpPr>
        <p:spPr>
          <a:xfrm>
            <a:off x="107950" y="1556792"/>
            <a:ext cx="8856663" cy="5112296"/>
          </a:xfrm>
          <a:prstGeom prst="rect">
            <a:avLst/>
          </a:prstGeom>
        </p:spPr>
        <p:txBody>
          <a:bodyPr>
            <a:normAutofit/>
          </a:bodyPr>
          <a:lstStyle/>
          <a:p>
            <a:pPr marL="533400" indent="-533400">
              <a:lnSpc>
                <a:spcPct val="110000"/>
              </a:lnSpc>
              <a:defRPr/>
            </a:pPr>
            <a:r>
              <a:rPr lang="en-GB" dirty="0" smtClean="0"/>
              <a:t>What is the reason for the contact on both sides?</a:t>
            </a:r>
          </a:p>
          <a:p>
            <a:pPr marL="892175" lvl="1" indent="-358775">
              <a:lnSpc>
                <a:spcPct val="110000"/>
              </a:lnSpc>
              <a:defRPr/>
            </a:pPr>
            <a:r>
              <a:rPr lang="en-GB" sz="2300" dirty="0" smtClean="0"/>
              <a:t>Is this contact likely to benefit the organisation?</a:t>
            </a:r>
          </a:p>
          <a:p>
            <a:pPr marL="892175" lvl="1" indent="-358775">
              <a:lnSpc>
                <a:spcPct val="110000"/>
              </a:lnSpc>
              <a:defRPr/>
            </a:pPr>
            <a:r>
              <a:rPr lang="en-GB" sz="2300" dirty="0" smtClean="0"/>
              <a:t>Are the motives of the other party suspect (e.g. the timing is potentially problematic)?</a:t>
            </a:r>
          </a:p>
          <a:p>
            <a:pPr marL="457200" lvl="1" indent="0">
              <a:lnSpc>
                <a:spcPct val="110000"/>
              </a:lnSpc>
              <a:buFontTx/>
              <a:buNone/>
              <a:defRPr/>
            </a:pPr>
            <a:endParaRPr lang="en-GB" sz="1400" dirty="0" smtClean="0"/>
          </a:p>
          <a:p>
            <a:pPr marL="533400" indent="-533400">
              <a:lnSpc>
                <a:spcPct val="110000"/>
              </a:lnSpc>
              <a:defRPr/>
            </a:pPr>
            <a:r>
              <a:rPr lang="en-GB" dirty="0" smtClean="0"/>
              <a:t>Avoid repeated hospitality and gifts from the same source (3.12)</a:t>
            </a:r>
          </a:p>
          <a:p>
            <a:pPr marL="0" indent="0">
              <a:lnSpc>
                <a:spcPct val="110000"/>
              </a:lnSpc>
              <a:buNone/>
              <a:defRPr/>
            </a:pPr>
            <a:endParaRPr lang="en-GB" sz="1400" dirty="0" smtClean="0"/>
          </a:p>
          <a:p>
            <a:pPr marL="533400" indent="-533400">
              <a:lnSpc>
                <a:spcPct val="110000"/>
              </a:lnSpc>
              <a:defRPr/>
            </a:pPr>
            <a:r>
              <a:rPr lang="en-GB" dirty="0" smtClean="0"/>
              <a:t>Legitimate interest may justify isolated acceptance of, for example, an invitation to a public, cultural, sporting  or social event</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400" y="6204248"/>
            <a:ext cx="537120" cy="537120"/>
          </a:xfrm>
          <a:prstGeom prst="rect">
            <a:avLst/>
          </a:prstGeom>
        </p:spPr>
      </p:pic>
    </p:spTree>
    <p:extLst>
      <p:ext uri="{BB962C8B-B14F-4D97-AF65-F5344CB8AC3E}">
        <p14:creationId xmlns:p14="http://schemas.microsoft.com/office/powerpoint/2010/main" val="3639011191"/>
      </p:ext>
    </p:extLst>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Rectangle 2"/>
          <p:cNvSpPr>
            <a:spLocks noGrp="1" noChangeArrowheads="1"/>
          </p:cNvSpPr>
          <p:nvPr>
            <p:ph type="title"/>
          </p:nvPr>
        </p:nvSpPr>
        <p:spPr>
          <a:xfrm>
            <a:off x="683568" y="260351"/>
            <a:ext cx="7200850" cy="936401"/>
          </a:xfrm>
        </p:spPr>
        <p:txBody>
          <a:bodyPr/>
          <a:lstStyle/>
          <a:p>
            <a:pPr>
              <a:defRPr/>
            </a:pPr>
            <a:r>
              <a:rPr lang="en-GB" b="1" dirty="0" smtClean="0"/>
              <a:t>Reputation</a:t>
            </a:r>
          </a:p>
        </p:txBody>
      </p:sp>
      <p:sp>
        <p:nvSpPr>
          <p:cNvPr id="690179" name="Rectangle 3"/>
          <p:cNvSpPr>
            <a:spLocks noGrp="1" noChangeArrowheads="1"/>
          </p:cNvSpPr>
          <p:nvPr>
            <p:ph type="body" idx="4294967295"/>
          </p:nvPr>
        </p:nvSpPr>
        <p:spPr>
          <a:xfrm>
            <a:off x="179512" y="1340768"/>
            <a:ext cx="8818040" cy="5688632"/>
          </a:xfrm>
          <a:prstGeom prst="rect">
            <a:avLst/>
          </a:prstGeom>
        </p:spPr>
        <p:txBody>
          <a:bodyPr>
            <a:normAutofit fontScale="92500" lnSpcReduction="20000"/>
          </a:bodyPr>
          <a:lstStyle/>
          <a:p>
            <a:pPr marL="533400" indent="-533400">
              <a:lnSpc>
                <a:spcPct val="120000"/>
              </a:lnSpc>
              <a:defRPr/>
            </a:pPr>
            <a:r>
              <a:rPr lang="en-GB" sz="2800" dirty="0" smtClean="0"/>
              <a:t>Is the person or organisation offering the gift or hospitality a potential source of embarrassment?</a:t>
            </a:r>
          </a:p>
          <a:p>
            <a:pPr marL="892175" lvl="1" indent="-358775">
              <a:lnSpc>
                <a:spcPct val="120000"/>
              </a:lnSpc>
              <a:spcBef>
                <a:spcPts val="1200"/>
              </a:spcBef>
              <a:defRPr/>
            </a:pPr>
            <a:r>
              <a:rPr lang="en-GB" sz="2500" dirty="0" smtClean="0"/>
              <a:t>Under investigation by a regulator or inspector</a:t>
            </a:r>
          </a:p>
          <a:p>
            <a:pPr marL="892175" lvl="1" indent="-358775">
              <a:lnSpc>
                <a:spcPct val="120000"/>
              </a:lnSpc>
              <a:spcBef>
                <a:spcPts val="1200"/>
              </a:spcBef>
              <a:defRPr/>
            </a:pPr>
            <a:r>
              <a:rPr lang="en-GB" sz="2500" dirty="0" smtClean="0"/>
              <a:t>A track record of trying to gain undue influence through hospitality or inappropriate lobbying</a:t>
            </a:r>
          </a:p>
          <a:p>
            <a:pPr marL="892175" lvl="1" indent="-358775">
              <a:lnSpc>
                <a:spcPct val="120000"/>
              </a:lnSpc>
              <a:spcBef>
                <a:spcPts val="1200"/>
              </a:spcBef>
              <a:defRPr/>
            </a:pPr>
            <a:r>
              <a:rPr lang="en-GB" sz="2500" dirty="0" smtClean="0"/>
              <a:t>Could acceptance be </a:t>
            </a:r>
            <a:r>
              <a:rPr lang="en-GB" sz="2500" dirty="0"/>
              <a:t>seen as supporting that </a:t>
            </a:r>
            <a:r>
              <a:rPr lang="en-GB" sz="2500" dirty="0" smtClean="0"/>
              <a:t>person/body?</a:t>
            </a:r>
            <a:endParaRPr lang="en-GB" sz="2500" dirty="0"/>
          </a:p>
          <a:p>
            <a:pPr marL="457200" lvl="1" indent="0">
              <a:lnSpc>
                <a:spcPct val="120000"/>
              </a:lnSpc>
              <a:spcBef>
                <a:spcPts val="1200"/>
              </a:spcBef>
              <a:buFontTx/>
              <a:buNone/>
              <a:defRPr/>
            </a:pPr>
            <a:endParaRPr lang="en-GB" sz="1400" dirty="0" smtClean="0"/>
          </a:p>
          <a:p>
            <a:pPr marL="533400" indent="-533400">
              <a:lnSpc>
                <a:spcPct val="120000"/>
              </a:lnSpc>
              <a:defRPr/>
            </a:pPr>
            <a:r>
              <a:rPr lang="en-GB" sz="2800" dirty="0" smtClean="0"/>
              <a:t>All offers </a:t>
            </a:r>
            <a:r>
              <a:rPr lang="en-GB" sz="2800" dirty="0"/>
              <a:t>of gifts </a:t>
            </a:r>
            <a:r>
              <a:rPr lang="en-GB" sz="2800" dirty="0" smtClean="0"/>
              <a:t>etc. </a:t>
            </a:r>
            <a:r>
              <a:rPr lang="en-GB" sz="2800" dirty="0"/>
              <a:t>should be </a:t>
            </a:r>
            <a:r>
              <a:rPr lang="en-GB" sz="2800" dirty="0" smtClean="0"/>
              <a:t>open and transparent</a:t>
            </a:r>
          </a:p>
          <a:p>
            <a:pPr marL="0" indent="0">
              <a:lnSpc>
                <a:spcPct val="120000"/>
              </a:lnSpc>
              <a:buFont typeface="Monotype Sorts" pitchFamily="2" charset="2"/>
              <a:buNone/>
              <a:defRPr/>
            </a:pPr>
            <a:endParaRPr lang="en-GB" sz="1400" dirty="0"/>
          </a:p>
          <a:p>
            <a:pPr marL="533400" indent="-533400">
              <a:lnSpc>
                <a:spcPct val="120000"/>
              </a:lnSpc>
              <a:defRPr/>
            </a:pPr>
            <a:r>
              <a:rPr lang="en-GB" sz="2800" dirty="0" smtClean="0"/>
              <a:t>Same principles apply to offers of sponsorship</a:t>
            </a:r>
          </a:p>
          <a:p>
            <a:pPr marL="892175" lvl="1" indent="-358775">
              <a:lnSpc>
                <a:spcPct val="120000"/>
              </a:lnSpc>
              <a:spcBef>
                <a:spcPts val="1200"/>
              </a:spcBef>
              <a:defRPr/>
            </a:pPr>
            <a:r>
              <a:rPr lang="en-GB" sz="2500" dirty="0" smtClean="0"/>
              <a:t>Take care to avoid undue influence or allowing </a:t>
            </a:r>
            <a:r>
              <a:rPr lang="en-GB" sz="2500" dirty="0"/>
              <a:t>existing </a:t>
            </a:r>
            <a:r>
              <a:rPr lang="en-GB" sz="2500" dirty="0" smtClean="0"/>
              <a:t>suppliers/contractors to reinforce their position</a:t>
            </a:r>
            <a:endParaRPr lang="en-GB" sz="2500" dirty="0"/>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5360" y="6204248"/>
            <a:ext cx="537120" cy="537120"/>
          </a:xfrm>
          <a:prstGeom prst="rect">
            <a:avLst/>
          </a:prstGeom>
        </p:spPr>
      </p:pic>
    </p:spTree>
    <p:extLst>
      <p:ext uri="{BB962C8B-B14F-4D97-AF65-F5344CB8AC3E}">
        <p14:creationId xmlns:p14="http://schemas.microsoft.com/office/powerpoint/2010/main" val="1418028995"/>
      </p:ext>
    </p:extLst>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2"/>
          <p:cNvSpPr>
            <a:spLocks noGrp="1" noChangeArrowheads="1"/>
          </p:cNvSpPr>
          <p:nvPr>
            <p:ph type="title"/>
          </p:nvPr>
        </p:nvSpPr>
        <p:spPr>
          <a:xfrm>
            <a:off x="755576" y="260350"/>
            <a:ext cx="7992566" cy="1081088"/>
          </a:xfrm>
        </p:spPr>
        <p:txBody>
          <a:bodyPr/>
          <a:lstStyle/>
          <a:p>
            <a:pPr>
              <a:defRPr/>
            </a:pPr>
            <a:r>
              <a:rPr lang="en-GB" b="1" dirty="0" smtClean="0"/>
              <a:t>Gifts and hospitality</a:t>
            </a:r>
          </a:p>
        </p:txBody>
      </p:sp>
      <p:sp>
        <p:nvSpPr>
          <p:cNvPr id="713731" name="Rectangle 3"/>
          <p:cNvSpPr>
            <a:spLocks noGrp="1" noChangeArrowheads="1"/>
          </p:cNvSpPr>
          <p:nvPr>
            <p:ph type="body" idx="4294967295"/>
          </p:nvPr>
        </p:nvSpPr>
        <p:spPr>
          <a:xfrm>
            <a:off x="250825" y="1628800"/>
            <a:ext cx="8893175" cy="5112567"/>
          </a:xfrm>
          <a:prstGeom prst="rect">
            <a:avLst/>
          </a:prstGeom>
        </p:spPr>
        <p:txBody>
          <a:bodyPr>
            <a:normAutofit fontScale="92500"/>
          </a:bodyPr>
          <a:lstStyle/>
          <a:p>
            <a:pPr marL="533400" indent="-533400">
              <a:lnSpc>
                <a:spcPct val="105000"/>
              </a:lnSpc>
              <a:spcBef>
                <a:spcPts val="600"/>
              </a:spcBef>
              <a:defRPr/>
            </a:pPr>
            <a:r>
              <a:rPr lang="en-GB" sz="2800" dirty="0" smtClean="0"/>
              <a:t>Offers of fees for speaking engagements should be declined or surrendered to the organisation</a:t>
            </a:r>
          </a:p>
          <a:p>
            <a:pPr marL="533400" indent="-533400">
              <a:lnSpc>
                <a:spcPct val="105000"/>
              </a:lnSpc>
              <a:spcBef>
                <a:spcPts val="600"/>
              </a:spcBef>
              <a:buFont typeface="Monotype Sorts" pitchFamily="2" charset="2"/>
              <a:buNone/>
              <a:defRPr/>
            </a:pPr>
            <a:endParaRPr lang="en-GB" sz="1200" dirty="0" smtClean="0"/>
          </a:p>
          <a:p>
            <a:pPr marL="533400" indent="-533400">
              <a:lnSpc>
                <a:spcPct val="105000"/>
              </a:lnSpc>
              <a:spcBef>
                <a:spcPts val="600"/>
              </a:spcBef>
              <a:defRPr/>
            </a:pPr>
            <a:r>
              <a:rPr lang="en-GB" sz="2800" dirty="0" smtClean="0"/>
              <a:t>Benefits gained from publicly-funded activity (air miles, hotel vouchers) to be used on business or lost</a:t>
            </a:r>
          </a:p>
          <a:p>
            <a:pPr marL="533400" indent="-533400">
              <a:lnSpc>
                <a:spcPct val="105000"/>
              </a:lnSpc>
              <a:spcBef>
                <a:spcPts val="600"/>
              </a:spcBef>
              <a:buFont typeface="Monotype Sorts" pitchFamily="2" charset="2"/>
              <a:buNone/>
              <a:defRPr/>
            </a:pPr>
            <a:endParaRPr lang="en-GB" sz="1200" dirty="0" smtClean="0"/>
          </a:p>
          <a:p>
            <a:pPr marL="533400" indent="-533400">
              <a:lnSpc>
                <a:spcPct val="105000"/>
              </a:lnSpc>
              <a:spcBef>
                <a:spcPts val="600"/>
              </a:spcBef>
              <a:defRPr/>
            </a:pPr>
            <a:r>
              <a:rPr lang="en-GB" sz="2800" dirty="0" smtClean="0"/>
              <a:t>Ensure guidance on the offering/acceptance of gifts and hospitality is kept up-to-date and complied with</a:t>
            </a:r>
          </a:p>
          <a:p>
            <a:pPr marL="533400" indent="-533400">
              <a:lnSpc>
                <a:spcPct val="105000"/>
              </a:lnSpc>
              <a:spcBef>
                <a:spcPts val="600"/>
              </a:spcBef>
              <a:buFont typeface="Monotype Sorts" pitchFamily="2" charset="2"/>
              <a:buNone/>
              <a:defRPr/>
            </a:pPr>
            <a:endParaRPr lang="en-GB" sz="1200" dirty="0" smtClean="0"/>
          </a:p>
          <a:p>
            <a:pPr marL="533400" indent="-533400">
              <a:lnSpc>
                <a:spcPct val="105000"/>
              </a:lnSpc>
              <a:spcBef>
                <a:spcPts val="600"/>
              </a:spcBef>
              <a:defRPr/>
            </a:pPr>
            <a:r>
              <a:rPr lang="en-GB" sz="2800" dirty="0" smtClean="0"/>
              <a:t>If in doubt, talk to Chair/Standards Officer.  If still in doubt, decline but if you reject a gift etc., be sensitive</a:t>
            </a:r>
            <a:endParaRPr lang="en-GB" sz="2800" dirty="0"/>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2400" y="6132240"/>
            <a:ext cx="537120" cy="537120"/>
          </a:xfrm>
          <a:prstGeom prst="rect">
            <a:avLst/>
          </a:prstGeom>
        </p:spPr>
      </p:pic>
    </p:spTree>
    <p:extLst>
      <p:ext uri="{BB962C8B-B14F-4D97-AF65-F5344CB8AC3E}">
        <p14:creationId xmlns:p14="http://schemas.microsoft.com/office/powerpoint/2010/main" val="3252407789"/>
      </p:ext>
    </p:extLst>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2"/>
          <p:cNvSpPr>
            <a:spLocks noGrp="1" noChangeArrowheads="1"/>
          </p:cNvSpPr>
          <p:nvPr>
            <p:ph type="title"/>
          </p:nvPr>
        </p:nvSpPr>
        <p:spPr>
          <a:xfrm>
            <a:off x="755576" y="333375"/>
            <a:ext cx="7920112" cy="935385"/>
          </a:xfrm>
        </p:spPr>
        <p:txBody>
          <a:bodyPr/>
          <a:lstStyle/>
          <a:p>
            <a:pPr>
              <a:defRPr/>
            </a:pPr>
            <a:r>
              <a:rPr lang="en-GB" b="1" dirty="0" smtClean="0"/>
              <a:t>General rule on hospitality</a:t>
            </a:r>
          </a:p>
        </p:txBody>
      </p:sp>
      <p:sp>
        <p:nvSpPr>
          <p:cNvPr id="713731" name="Rectangle 3"/>
          <p:cNvSpPr>
            <a:spLocks noGrp="1" noChangeArrowheads="1"/>
          </p:cNvSpPr>
          <p:nvPr>
            <p:ph type="body" idx="4294967295"/>
          </p:nvPr>
        </p:nvSpPr>
        <p:spPr>
          <a:xfrm>
            <a:off x="250825" y="1556791"/>
            <a:ext cx="8785671" cy="5112569"/>
          </a:xfrm>
          <a:prstGeom prst="rect">
            <a:avLst/>
          </a:prstGeom>
        </p:spPr>
        <p:txBody>
          <a:bodyPr/>
          <a:lstStyle/>
          <a:p>
            <a:pPr marL="533400" indent="-533400">
              <a:lnSpc>
                <a:spcPct val="114000"/>
              </a:lnSpc>
              <a:defRPr/>
            </a:pPr>
            <a:r>
              <a:rPr lang="en-GB" dirty="0" smtClean="0"/>
              <a:t>Directors may accept the occasional offer of modest, proportionate hospitality but must consider whether:</a:t>
            </a:r>
          </a:p>
          <a:p>
            <a:pPr marL="892175" lvl="1" indent="-358775">
              <a:lnSpc>
                <a:spcPct val="114000"/>
              </a:lnSpc>
              <a:spcBef>
                <a:spcPts val="1200"/>
              </a:spcBef>
              <a:defRPr/>
            </a:pPr>
            <a:r>
              <a:rPr lang="en-GB" sz="2300" dirty="0" smtClean="0"/>
              <a:t>Acceptance will further the aims of the organisation</a:t>
            </a:r>
          </a:p>
          <a:p>
            <a:pPr marL="892175" lvl="1" indent="-358775">
              <a:lnSpc>
                <a:spcPct val="114000"/>
              </a:lnSpc>
              <a:spcBef>
                <a:spcPts val="1200"/>
              </a:spcBef>
              <a:defRPr/>
            </a:pPr>
            <a:r>
              <a:rPr lang="en-GB" sz="2300" dirty="0" smtClean="0"/>
              <a:t>The level is reasonable in the circumstances (and would be considered reasonable by an objective observer)</a:t>
            </a:r>
          </a:p>
          <a:p>
            <a:pPr marL="892175" lvl="1" indent="-358775">
              <a:lnSpc>
                <a:spcPct val="114000"/>
              </a:lnSpc>
              <a:spcBef>
                <a:spcPts val="1200"/>
              </a:spcBef>
              <a:defRPr/>
            </a:pPr>
            <a:r>
              <a:rPr lang="en-GB" sz="2300" dirty="0" smtClean="0"/>
              <a:t>It has been openly </a:t>
            </a:r>
            <a:r>
              <a:rPr lang="en-GB" sz="2300" dirty="0"/>
              <a:t>offered </a:t>
            </a:r>
            <a:endParaRPr lang="en-GB" sz="2300" dirty="0" smtClean="0"/>
          </a:p>
          <a:p>
            <a:pPr marL="892175" lvl="1" indent="-358775">
              <a:lnSpc>
                <a:spcPct val="114000"/>
              </a:lnSpc>
              <a:spcBef>
                <a:spcPts val="1200"/>
              </a:spcBef>
              <a:defRPr/>
            </a:pPr>
            <a:r>
              <a:rPr lang="en-GB" sz="2300" dirty="0" smtClean="0"/>
              <a:t>Other Directors and/or </a:t>
            </a:r>
            <a:r>
              <a:rPr lang="en-GB" sz="2300" dirty="0"/>
              <a:t>staff will be there (how many)?</a:t>
            </a:r>
            <a:endParaRPr lang="en-GB" sz="2300" dirty="0" smtClean="0"/>
          </a:p>
          <a:p>
            <a:pPr marL="892175" lvl="1" indent="-358775">
              <a:lnSpc>
                <a:spcPct val="114000"/>
              </a:lnSpc>
              <a:spcBef>
                <a:spcPts val="1200"/>
              </a:spcBef>
              <a:defRPr/>
            </a:pPr>
            <a:r>
              <a:rPr lang="en-GB" sz="2300" dirty="0" smtClean="0"/>
              <a:t>It could not be construed as a form of inducement and will not put the person under any obligation to those offering it</a:t>
            </a:r>
          </a:p>
          <a:p>
            <a:pPr marL="457200" lvl="1" indent="0">
              <a:buFontTx/>
              <a:buNone/>
              <a:defRPr/>
            </a:pPr>
            <a:endParaRPr lang="en-GB" sz="2600" dirty="0" smtClean="0"/>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3352" y="6276256"/>
            <a:ext cx="537120" cy="537120"/>
          </a:xfrm>
          <a:prstGeom prst="rect">
            <a:avLst/>
          </a:prstGeom>
        </p:spPr>
      </p:pic>
    </p:spTree>
    <p:extLst>
      <p:ext uri="{BB962C8B-B14F-4D97-AF65-F5344CB8AC3E}">
        <p14:creationId xmlns:p14="http://schemas.microsoft.com/office/powerpoint/2010/main" val="4280733157"/>
      </p:ext>
    </p:extLst>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73" y="78782"/>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323528" y="4005064"/>
            <a:ext cx="8568952" cy="1368152"/>
          </a:xfrm>
        </p:spPr>
        <p:txBody>
          <a:bodyPr>
            <a:noAutofit/>
          </a:bodyPr>
          <a:lstStyle/>
          <a:p>
            <a:pPr algn="ctr" fontAlgn="auto">
              <a:spcAft>
                <a:spcPts val="0"/>
              </a:spcAft>
              <a:buClr>
                <a:schemeClr val="accent5"/>
              </a:buClr>
              <a:buFont typeface="Arial" pitchFamily="34" charset="0"/>
              <a:buNone/>
              <a:defRPr/>
            </a:pPr>
            <a:r>
              <a:rPr lang="en-GB" sz="3600" i="0" dirty="0" smtClean="0"/>
              <a:t>Accountability and value for </a:t>
            </a:r>
            <a:r>
              <a:rPr lang="en-GB" sz="3600" i="0" dirty="0" smtClean="0">
                <a:latin typeface="Arial Unicode MS" pitchFamily="34" charset="-128"/>
                <a:ea typeface="Arial Unicode MS" pitchFamily="34" charset="-128"/>
                <a:cs typeface="Arial Unicode MS" pitchFamily="34" charset="-128"/>
              </a:rPr>
              <a:t>money</a:t>
            </a: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74" y="2924944"/>
            <a:ext cx="9144000" cy="1574161"/>
          </a:xfrm>
          <a:prstGeom prst="rect">
            <a:avLst/>
          </a:prstGeom>
        </p:spPr>
      </p:pic>
      <p:pic>
        <p:nvPicPr>
          <p:cNvPr id="7" name="Picture 6" descr="logo motif.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4728" y="4941168"/>
            <a:ext cx="1803400" cy="1803400"/>
          </a:xfrm>
          <a:prstGeom prst="rect">
            <a:avLst/>
          </a:prstGeom>
        </p:spPr>
      </p:pic>
    </p:spTree>
    <p:extLst>
      <p:ext uri="{BB962C8B-B14F-4D97-AF65-F5344CB8AC3E}">
        <p14:creationId xmlns:p14="http://schemas.microsoft.com/office/powerpoint/2010/main" val="2392106752"/>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0" y="188640"/>
            <a:ext cx="9144000" cy="792088"/>
          </a:xfrm>
          <a:noFill/>
        </p:spPr>
        <p:txBody>
          <a:bodyPr anchor="ctr"/>
          <a:lstStyle/>
          <a:p>
            <a:r>
              <a:rPr lang="en-GB" b="1" dirty="0" smtClean="0"/>
              <a:t>Delegates within a culture of control</a:t>
            </a:r>
            <a:endParaRPr lang="en-US" b="1" dirty="0"/>
          </a:p>
        </p:txBody>
      </p:sp>
      <p:sp>
        <p:nvSpPr>
          <p:cNvPr id="48131" name="Rectangle 3"/>
          <p:cNvSpPr>
            <a:spLocks noGrp="1" noChangeArrowheads="1"/>
          </p:cNvSpPr>
          <p:nvPr>
            <p:ph type="body" idx="4294967295"/>
          </p:nvPr>
        </p:nvSpPr>
        <p:spPr>
          <a:xfrm>
            <a:off x="107504" y="1412776"/>
            <a:ext cx="8856984" cy="5328592"/>
          </a:xfrm>
          <a:noFill/>
        </p:spPr>
        <p:txBody>
          <a:bodyPr>
            <a:normAutofit/>
          </a:bodyPr>
          <a:lstStyle/>
          <a:p>
            <a:pPr marL="533400" indent="-533400">
              <a:lnSpc>
                <a:spcPct val="110000"/>
              </a:lnSpc>
              <a:defRPr/>
            </a:pPr>
            <a:r>
              <a:rPr lang="en-US" dirty="0" smtClean="0"/>
              <a:t>Appoints </a:t>
            </a:r>
            <a:r>
              <a:rPr lang="en-US" dirty="0"/>
              <a:t>the </a:t>
            </a:r>
            <a:r>
              <a:rPr lang="en-US" dirty="0" smtClean="0"/>
              <a:t>Chief Executive and ensures </a:t>
            </a:r>
            <a:r>
              <a:rPr lang="en-US" dirty="0"/>
              <a:t>that an effective management team is in </a:t>
            </a:r>
            <a:r>
              <a:rPr lang="en-US" dirty="0" smtClean="0"/>
              <a:t>place</a:t>
            </a:r>
          </a:p>
          <a:p>
            <a:pPr marL="892175" lvl="1" indent="-358775">
              <a:lnSpc>
                <a:spcPct val="110000"/>
              </a:lnSpc>
              <a:spcBef>
                <a:spcPts val="1200"/>
              </a:spcBef>
              <a:defRPr/>
            </a:pPr>
            <a:r>
              <a:rPr lang="en-US" sz="2300" dirty="0" smtClean="0"/>
              <a:t>Holds</a:t>
            </a:r>
            <a:r>
              <a:rPr lang="en-US" sz="2300" dirty="0"/>
              <a:t> </a:t>
            </a:r>
            <a:r>
              <a:rPr lang="en-GB" sz="2300" dirty="0" smtClean="0"/>
              <a:t>managers </a:t>
            </a:r>
            <a:r>
              <a:rPr lang="en-GB" sz="2300" dirty="0"/>
              <a:t>to account for performance but </a:t>
            </a:r>
            <a:r>
              <a:rPr lang="en-GB" sz="2300" dirty="0" smtClean="0"/>
              <a:t>generally </a:t>
            </a:r>
            <a:r>
              <a:rPr lang="en-US" sz="2300" dirty="0" smtClean="0"/>
              <a:t>avoids </a:t>
            </a:r>
            <a:r>
              <a:rPr lang="en-US" sz="2300" dirty="0"/>
              <a:t>getting involved in </a:t>
            </a:r>
            <a:r>
              <a:rPr lang="en-US" sz="2300" dirty="0" smtClean="0"/>
              <a:t>operational detail</a:t>
            </a:r>
          </a:p>
          <a:p>
            <a:pPr marL="0" lvl="2" indent="0">
              <a:lnSpc>
                <a:spcPct val="110000"/>
              </a:lnSpc>
              <a:spcBef>
                <a:spcPts val="1200"/>
              </a:spcBef>
              <a:buNone/>
              <a:defRPr/>
            </a:pPr>
            <a:endParaRPr lang="en-US" sz="1000" dirty="0"/>
          </a:p>
          <a:p>
            <a:pPr marL="533400" indent="-533400">
              <a:lnSpc>
                <a:spcPct val="110000"/>
              </a:lnSpc>
              <a:defRPr/>
            </a:pPr>
            <a:r>
              <a:rPr lang="en-US" dirty="0" smtClean="0"/>
              <a:t>Delegates: clarifies </a:t>
            </a:r>
            <a:r>
              <a:rPr lang="en-US" dirty="0"/>
              <a:t>which decisions are reserved for the </a:t>
            </a:r>
            <a:r>
              <a:rPr lang="en-US" dirty="0" smtClean="0"/>
              <a:t>Board and </a:t>
            </a:r>
            <a:r>
              <a:rPr lang="en-US" dirty="0"/>
              <a:t>clearly </a:t>
            </a:r>
            <a:r>
              <a:rPr lang="en-US" dirty="0" smtClean="0"/>
              <a:t>delegates </a:t>
            </a:r>
            <a:r>
              <a:rPr lang="en-US" dirty="0"/>
              <a:t>the </a:t>
            </a:r>
            <a:r>
              <a:rPr lang="en-US" dirty="0" smtClean="0"/>
              <a:t>rest</a:t>
            </a:r>
            <a:endParaRPr lang="en-US" sz="2900" dirty="0"/>
          </a:p>
          <a:p>
            <a:pPr lvl="2">
              <a:lnSpc>
                <a:spcPct val="110000"/>
              </a:lnSpc>
              <a:spcBef>
                <a:spcPts val="1200"/>
              </a:spcBef>
              <a:defRPr/>
            </a:pPr>
            <a:r>
              <a:rPr lang="en-GB" sz="2300" dirty="0" smtClean="0"/>
              <a:t>Approves </a:t>
            </a:r>
            <a:r>
              <a:rPr lang="en-GB" sz="2300" dirty="0"/>
              <a:t>a formal scheme of delegation and a schedule of matters reserved for the decision of the </a:t>
            </a:r>
            <a:r>
              <a:rPr lang="en-GB" sz="2300" dirty="0" smtClean="0"/>
              <a:t>Board</a:t>
            </a:r>
          </a:p>
          <a:p>
            <a:pPr lvl="2">
              <a:lnSpc>
                <a:spcPct val="110000"/>
              </a:lnSpc>
              <a:spcBef>
                <a:spcPts val="1200"/>
              </a:spcBef>
              <a:defRPr/>
            </a:pPr>
            <a:r>
              <a:rPr lang="en-GB" sz="2300" dirty="0"/>
              <a:t>Reviews/approves significant corporate actions -  matters of significant financial or reputational risk or issues of </a:t>
            </a:r>
            <a:r>
              <a:rPr lang="en-GB" sz="2300" dirty="0" smtClean="0"/>
              <a:t>principle</a:t>
            </a:r>
            <a:endParaRPr lang="en-GB" sz="2300" dirty="0"/>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9376" y="6348264"/>
            <a:ext cx="537120" cy="537120"/>
          </a:xfrm>
          <a:prstGeom prst="rect">
            <a:avLst/>
          </a:prstGeom>
        </p:spPr>
      </p:pic>
    </p:spTree>
    <p:extLst>
      <p:ext uri="{BB962C8B-B14F-4D97-AF65-F5344CB8AC3E}">
        <p14:creationId xmlns:p14="http://schemas.microsoft.com/office/powerpoint/2010/main" val="39434543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2"/>
          <p:cNvSpPr>
            <a:spLocks noGrp="1" noChangeArrowheads="1"/>
          </p:cNvSpPr>
          <p:nvPr>
            <p:ph type="title"/>
          </p:nvPr>
        </p:nvSpPr>
        <p:spPr>
          <a:xfrm>
            <a:off x="827584" y="260350"/>
            <a:ext cx="7776666" cy="864394"/>
          </a:xfrm>
        </p:spPr>
        <p:txBody>
          <a:bodyPr anchor="ctr"/>
          <a:lstStyle/>
          <a:p>
            <a:pPr>
              <a:defRPr/>
            </a:pPr>
            <a:r>
              <a:rPr lang="en-GB" b="1" dirty="0" smtClean="0"/>
              <a:t>Accountability and VFM</a:t>
            </a:r>
            <a:endParaRPr lang="en-US" b="1" dirty="0" smtClean="0"/>
          </a:p>
        </p:txBody>
      </p:sp>
      <p:sp>
        <p:nvSpPr>
          <p:cNvPr id="856067" name="Rectangle 3"/>
          <p:cNvSpPr>
            <a:spLocks noGrp="1" noChangeArrowheads="1"/>
          </p:cNvSpPr>
          <p:nvPr>
            <p:ph type="body" idx="4294967295"/>
          </p:nvPr>
        </p:nvSpPr>
        <p:spPr>
          <a:xfrm>
            <a:off x="323528" y="1556792"/>
            <a:ext cx="8640960" cy="5256584"/>
          </a:xfrm>
          <a:prstGeom prst="rect">
            <a:avLst/>
          </a:prstGeom>
        </p:spPr>
        <p:txBody>
          <a:bodyPr>
            <a:normAutofit/>
          </a:bodyPr>
          <a:lstStyle/>
          <a:p>
            <a:pPr marL="533400" indent="-533400">
              <a:lnSpc>
                <a:spcPct val="105000"/>
              </a:lnSpc>
              <a:buClr>
                <a:schemeClr val="tx1"/>
              </a:buClr>
              <a:buFont typeface="Wingdings" pitchFamily="2" charset="2"/>
              <a:buChar char="Ø"/>
              <a:defRPr/>
            </a:pPr>
            <a:r>
              <a:rPr lang="en-GB" sz="2600" dirty="0" smtClean="0">
                <a:latin typeface="Arial Unicode MS" pitchFamily="34" charset="-128"/>
                <a:ea typeface="Arial Unicode MS" pitchFamily="34" charset="-128"/>
                <a:cs typeface="Arial Unicode MS" pitchFamily="34" charset="-128"/>
              </a:rPr>
              <a:t>Avoid lavish or inappropriate use of public monies</a:t>
            </a:r>
          </a:p>
          <a:p>
            <a:pPr lvl="1">
              <a:lnSpc>
                <a:spcPct val="105000"/>
              </a:lnSpc>
              <a:spcBef>
                <a:spcPts val="1200"/>
              </a:spcBef>
              <a:buFontTx/>
              <a:buNone/>
              <a:defRPr/>
            </a:pPr>
            <a:endParaRPr lang="en-GB" sz="1200" dirty="0" smtClean="0">
              <a:latin typeface="Arial Unicode MS" pitchFamily="34" charset="-128"/>
              <a:ea typeface="Arial Unicode MS" pitchFamily="34" charset="-128"/>
              <a:cs typeface="Arial Unicode MS" pitchFamily="34" charset="-128"/>
            </a:endParaRPr>
          </a:p>
          <a:p>
            <a:pPr marL="533400" indent="-533400">
              <a:lnSpc>
                <a:spcPct val="105000"/>
              </a:lnSpc>
              <a:buClr>
                <a:schemeClr val="tx1"/>
              </a:buClr>
              <a:buFont typeface="Wingdings" pitchFamily="2" charset="2"/>
              <a:buChar char="Ø"/>
              <a:defRPr/>
            </a:pPr>
            <a:r>
              <a:rPr lang="en-GB" sz="2600" dirty="0" smtClean="0">
                <a:latin typeface="Arial Unicode MS" pitchFamily="34" charset="-128"/>
                <a:ea typeface="Arial Unicode MS" pitchFamily="34" charset="-128"/>
                <a:cs typeface="Arial Unicode MS" pitchFamily="34" charset="-128"/>
              </a:rPr>
              <a:t>The watchwords are “modest and appropriate”</a:t>
            </a:r>
          </a:p>
          <a:p>
            <a:pPr marL="892175" lvl="1" indent="-358775">
              <a:lnSpc>
                <a:spcPct val="105000"/>
              </a:lnSpc>
              <a:spcBef>
                <a:spcPts val="1200"/>
              </a:spcBef>
              <a:buClr>
                <a:schemeClr val="tx1"/>
              </a:buClr>
              <a:defRPr/>
            </a:pPr>
            <a:r>
              <a:rPr lang="en-GB" sz="2300" dirty="0" smtClean="0">
                <a:latin typeface="Arial Unicode MS" pitchFamily="34" charset="-128"/>
                <a:ea typeface="Arial Unicode MS" pitchFamily="34" charset="-128"/>
                <a:cs typeface="Arial Unicode MS" pitchFamily="34" charset="-128"/>
              </a:rPr>
              <a:t>Could you stand in front of a journalist or a member of the public and feel comfortable defending the expenditure?</a:t>
            </a:r>
          </a:p>
          <a:p>
            <a:pPr marL="892175" lvl="1" indent="-358775">
              <a:lnSpc>
                <a:spcPct val="105000"/>
              </a:lnSpc>
              <a:spcBef>
                <a:spcPts val="1200"/>
              </a:spcBef>
              <a:buClr>
                <a:schemeClr val="tx1"/>
              </a:buClr>
              <a:defRPr/>
            </a:pPr>
            <a:r>
              <a:rPr lang="en-GB" sz="2300" dirty="0" smtClean="0">
                <a:latin typeface="Arial Unicode MS" pitchFamily="34" charset="-128"/>
                <a:ea typeface="Arial Unicode MS" pitchFamily="34" charset="-128"/>
                <a:cs typeface="Arial Unicode MS" pitchFamily="34" charset="-128"/>
              </a:rPr>
              <a:t>Be conscious of the current economic climate</a:t>
            </a:r>
          </a:p>
          <a:p>
            <a:pPr lvl="1">
              <a:lnSpc>
                <a:spcPct val="105000"/>
              </a:lnSpc>
              <a:spcBef>
                <a:spcPts val="1200"/>
              </a:spcBef>
              <a:buFontTx/>
              <a:buNone/>
              <a:defRPr/>
            </a:pPr>
            <a:endParaRPr lang="en-GB" sz="1200" dirty="0" smtClean="0">
              <a:latin typeface="Arial Unicode MS" pitchFamily="34" charset="-128"/>
              <a:ea typeface="Arial Unicode MS" pitchFamily="34" charset="-128"/>
              <a:cs typeface="Arial Unicode MS" pitchFamily="34" charset="-128"/>
            </a:endParaRPr>
          </a:p>
          <a:p>
            <a:pPr marL="533400" indent="-533400">
              <a:lnSpc>
                <a:spcPct val="105000"/>
              </a:lnSpc>
              <a:buClr>
                <a:schemeClr val="tx1"/>
              </a:buClr>
              <a:buFont typeface="Wingdings" pitchFamily="2" charset="2"/>
              <a:buChar char="Ø"/>
              <a:defRPr/>
            </a:pPr>
            <a:r>
              <a:rPr lang="en-GB" sz="2600" dirty="0" smtClean="0">
                <a:latin typeface="Arial Unicode MS" pitchFamily="34" charset="-128"/>
                <a:ea typeface="Arial Unicode MS" pitchFamily="34" charset="-128"/>
                <a:cs typeface="Arial Unicode MS" pitchFamily="34" charset="-128"/>
              </a:rPr>
              <a:t>For exceptional cases, produce a sound business case setting out the benefits</a:t>
            </a:r>
          </a:p>
          <a:p>
            <a:pPr marL="0" indent="0">
              <a:lnSpc>
                <a:spcPct val="105000"/>
              </a:lnSpc>
              <a:buClr>
                <a:schemeClr val="tx1"/>
              </a:buClr>
              <a:buNone/>
              <a:defRPr/>
            </a:pPr>
            <a:endParaRPr lang="en-GB" sz="1200" dirty="0"/>
          </a:p>
          <a:p>
            <a:pPr marL="533400" indent="-533400">
              <a:lnSpc>
                <a:spcPct val="105000"/>
              </a:lnSpc>
              <a:buClr>
                <a:schemeClr val="tx1"/>
              </a:buClr>
              <a:buFont typeface="Wingdings" pitchFamily="2" charset="2"/>
              <a:buChar char="Ø"/>
              <a:defRPr/>
            </a:pPr>
            <a:r>
              <a:rPr lang="en-GB" sz="2600" dirty="0" smtClean="0">
                <a:latin typeface="Arial Unicode MS" pitchFamily="34" charset="-128"/>
                <a:ea typeface="Arial Unicode MS" pitchFamily="34" charset="-128"/>
                <a:cs typeface="Arial Unicode MS" pitchFamily="34" charset="-128"/>
              </a:rPr>
              <a:t>Ensure full compliance with financial regulations</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368" y="6165304"/>
            <a:ext cx="537120" cy="537120"/>
          </a:xfrm>
          <a:prstGeom prst="rect">
            <a:avLst/>
          </a:prstGeom>
        </p:spPr>
      </p:pic>
    </p:spTree>
    <p:extLst>
      <p:ext uri="{BB962C8B-B14F-4D97-AF65-F5344CB8AC3E}">
        <p14:creationId xmlns:p14="http://schemas.microsoft.com/office/powerpoint/2010/main" val="2594727429"/>
      </p:ext>
    </p:extLst>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ChangeArrowheads="1"/>
          </p:cNvSpPr>
          <p:nvPr>
            <p:ph type="title"/>
          </p:nvPr>
        </p:nvSpPr>
        <p:spPr>
          <a:xfrm>
            <a:off x="755576" y="6829"/>
            <a:ext cx="7796336" cy="1117915"/>
          </a:xfrm>
        </p:spPr>
        <p:txBody>
          <a:bodyPr anchor="ctr"/>
          <a:lstStyle/>
          <a:p>
            <a:pPr>
              <a:defRPr/>
            </a:pPr>
            <a:r>
              <a:rPr lang="en-GB" b="1" dirty="0"/>
              <a:t>Accountability and VFM</a:t>
            </a:r>
            <a:endParaRPr lang="en-GB" b="1" dirty="0" smtClean="0"/>
          </a:p>
        </p:txBody>
      </p:sp>
      <p:sp>
        <p:nvSpPr>
          <p:cNvPr id="643075" name="Rectangle 3"/>
          <p:cNvSpPr>
            <a:spLocks noGrp="1" noChangeArrowheads="1"/>
          </p:cNvSpPr>
          <p:nvPr>
            <p:ph type="body" idx="4294967295"/>
          </p:nvPr>
        </p:nvSpPr>
        <p:spPr>
          <a:xfrm>
            <a:off x="251519" y="1196752"/>
            <a:ext cx="8640961" cy="5661248"/>
          </a:xfrm>
          <a:prstGeom prst="rect">
            <a:avLst/>
          </a:prstGeom>
        </p:spPr>
        <p:txBody>
          <a:bodyPr>
            <a:normAutofit/>
          </a:bodyPr>
          <a:lstStyle/>
          <a:p>
            <a:pPr marL="533400" indent="-533400">
              <a:lnSpc>
                <a:spcPct val="110000"/>
              </a:lnSpc>
              <a:buClr>
                <a:schemeClr val="tx1"/>
              </a:buClr>
              <a:buFont typeface="Wingdings" pitchFamily="2" charset="2"/>
              <a:buChar char="Ø"/>
              <a:defRPr/>
            </a:pPr>
            <a:r>
              <a:rPr lang="en-GB" sz="2600" dirty="0" smtClean="0">
                <a:latin typeface="Arial Unicode MS" pitchFamily="34" charset="-128"/>
                <a:ea typeface="Arial Unicode MS" pitchFamily="34" charset="-128"/>
                <a:cs typeface="Arial Unicode MS" pitchFamily="34" charset="-128"/>
              </a:rPr>
              <a:t>Ensure compliance </a:t>
            </a:r>
            <a:r>
              <a:rPr lang="en-GB" sz="2600" dirty="0">
                <a:latin typeface="Arial Unicode MS" pitchFamily="34" charset="-128"/>
                <a:ea typeface="Arial Unicode MS" pitchFamily="34" charset="-128"/>
                <a:cs typeface="Arial Unicode MS" pitchFamily="34" charset="-128"/>
              </a:rPr>
              <a:t>with </a:t>
            </a:r>
            <a:r>
              <a:rPr lang="en-GB" sz="2600" dirty="0" smtClean="0">
                <a:latin typeface="Arial Unicode MS" pitchFamily="34" charset="-128"/>
                <a:ea typeface="Arial Unicode MS" pitchFamily="34" charset="-128"/>
                <a:cs typeface="Arial Unicode MS" pitchFamily="34" charset="-128"/>
              </a:rPr>
              <a:t>the procurement regulations</a:t>
            </a:r>
          </a:p>
          <a:p>
            <a:pPr marL="892175" lvl="1" indent="-358775">
              <a:lnSpc>
                <a:spcPct val="110000"/>
              </a:lnSpc>
              <a:spcBef>
                <a:spcPts val="1200"/>
              </a:spcBef>
              <a:buClr>
                <a:schemeClr val="tx1"/>
              </a:buClr>
              <a:defRPr/>
            </a:pPr>
            <a:r>
              <a:rPr lang="en-GB" sz="2300" dirty="0" smtClean="0"/>
              <a:t>Tendering (and grant-making) procedures should be robust and comply with best practice</a:t>
            </a:r>
          </a:p>
          <a:p>
            <a:pPr marL="892175" lvl="1" indent="-358775">
              <a:lnSpc>
                <a:spcPct val="110000"/>
              </a:lnSpc>
              <a:spcBef>
                <a:spcPts val="1200"/>
              </a:spcBef>
              <a:buClr>
                <a:schemeClr val="tx1"/>
              </a:buClr>
              <a:defRPr/>
            </a:pPr>
            <a:r>
              <a:rPr lang="en-GB" sz="2300" dirty="0" smtClean="0"/>
              <a:t>Plan ahead</a:t>
            </a:r>
            <a:endParaRPr lang="en-GB" sz="2300" dirty="0"/>
          </a:p>
          <a:p>
            <a:pPr marL="892175" lvl="1" indent="-358775">
              <a:lnSpc>
                <a:spcPct val="110000"/>
              </a:lnSpc>
              <a:spcBef>
                <a:spcPts val="1200"/>
              </a:spcBef>
              <a:buClr>
                <a:schemeClr val="tx1"/>
              </a:buClr>
              <a:defRPr/>
            </a:pPr>
            <a:r>
              <a:rPr lang="en-GB" sz="2300" dirty="0" smtClean="0"/>
              <a:t>Follow the rules and take breaches seriously</a:t>
            </a:r>
            <a:endParaRPr lang="en-GB" sz="2300" dirty="0"/>
          </a:p>
          <a:p>
            <a:pPr marL="892175" lvl="1" indent="-358775">
              <a:lnSpc>
                <a:spcPct val="110000"/>
              </a:lnSpc>
              <a:spcBef>
                <a:spcPts val="1200"/>
              </a:spcBef>
              <a:buClr>
                <a:schemeClr val="tx1"/>
              </a:buClr>
              <a:defRPr/>
            </a:pPr>
            <a:r>
              <a:rPr lang="en-GB" sz="2300" dirty="0"/>
              <a:t>No splitting contracts to avoid tendering</a:t>
            </a:r>
          </a:p>
          <a:p>
            <a:pPr marL="892175" lvl="1" indent="-358775">
              <a:lnSpc>
                <a:spcPct val="110000"/>
              </a:lnSpc>
              <a:spcBef>
                <a:spcPts val="1200"/>
              </a:spcBef>
              <a:buClr>
                <a:schemeClr val="tx1"/>
              </a:buClr>
              <a:defRPr/>
            </a:pPr>
            <a:r>
              <a:rPr lang="en-GB" sz="2300" dirty="0"/>
              <a:t>Special care over EU procurement rules but…</a:t>
            </a:r>
          </a:p>
          <a:p>
            <a:pPr marL="892175" lvl="1" indent="-358775">
              <a:lnSpc>
                <a:spcPct val="110000"/>
              </a:lnSpc>
              <a:spcBef>
                <a:spcPts val="1200"/>
              </a:spcBef>
              <a:buClr>
                <a:schemeClr val="tx1"/>
              </a:buClr>
              <a:defRPr/>
            </a:pPr>
            <a:r>
              <a:rPr lang="en-GB" sz="2300" dirty="0"/>
              <a:t>Use a little bit of common sense!</a:t>
            </a:r>
          </a:p>
          <a:p>
            <a:pPr>
              <a:lnSpc>
                <a:spcPct val="110000"/>
              </a:lnSpc>
              <a:buFont typeface="Monotype Sorts" pitchFamily="2" charset="2"/>
              <a:buNone/>
              <a:defRPr/>
            </a:pPr>
            <a:endParaRPr lang="en-GB" sz="1100" dirty="0">
              <a:latin typeface="Arial Unicode MS" pitchFamily="34" charset="-128"/>
              <a:ea typeface="Arial Unicode MS" pitchFamily="34" charset="-128"/>
              <a:cs typeface="Arial Unicode MS" pitchFamily="34" charset="-128"/>
            </a:endParaRPr>
          </a:p>
          <a:p>
            <a:pPr marL="533400" indent="-533400">
              <a:lnSpc>
                <a:spcPct val="110000"/>
              </a:lnSpc>
              <a:buClr>
                <a:schemeClr val="tx1"/>
              </a:buClr>
              <a:buFont typeface="Wingdings" pitchFamily="2" charset="2"/>
              <a:buChar char="Ø"/>
              <a:defRPr/>
            </a:pPr>
            <a:r>
              <a:rPr lang="en-GB" sz="2600" dirty="0">
                <a:latin typeface="Arial Unicode MS" pitchFamily="34" charset="-128"/>
                <a:ea typeface="Arial Unicode MS" pitchFamily="34" charset="-128"/>
                <a:cs typeface="Arial Unicode MS" pitchFamily="34" charset="-128"/>
              </a:rPr>
              <a:t>Avoid becoming obliged to, or appearing to become obliged to, a supplier</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5360" y="6237312"/>
            <a:ext cx="537120" cy="537120"/>
          </a:xfrm>
          <a:prstGeom prst="rect">
            <a:avLst/>
          </a:prstGeom>
        </p:spPr>
      </p:pic>
    </p:spTree>
    <p:extLst>
      <p:ext uri="{BB962C8B-B14F-4D97-AF65-F5344CB8AC3E}">
        <p14:creationId xmlns:p14="http://schemas.microsoft.com/office/powerpoint/2010/main" val="3244318767"/>
      </p:ext>
    </p:extLst>
  </p:cSld>
  <p:clrMapOvr>
    <a:masterClrMapping/>
  </p:clrMapOvr>
  <p:transition>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a:xfrm>
            <a:off x="899592" y="260350"/>
            <a:ext cx="7772797" cy="1143000"/>
          </a:xfrm>
        </p:spPr>
        <p:txBody>
          <a:bodyPr/>
          <a:lstStyle/>
          <a:p>
            <a:pPr>
              <a:defRPr/>
            </a:pPr>
            <a:r>
              <a:rPr lang="en-GB" b="1" dirty="0" smtClean="0"/>
              <a:t>Directors and finance</a:t>
            </a:r>
            <a:endParaRPr lang="en-US" b="1" dirty="0" smtClean="0"/>
          </a:p>
        </p:txBody>
      </p:sp>
      <p:sp>
        <p:nvSpPr>
          <p:cNvPr id="524291" name="Rectangle 3"/>
          <p:cNvSpPr>
            <a:spLocks noGrp="1" noChangeArrowheads="1"/>
          </p:cNvSpPr>
          <p:nvPr>
            <p:ph type="body" idx="4294967295"/>
          </p:nvPr>
        </p:nvSpPr>
        <p:spPr>
          <a:xfrm>
            <a:off x="395536" y="1484784"/>
            <a:ext cx="8492877" cy="5373217"/>
          </a:xfrm>
          <a:prstGeom prst="rect">
            <a:avLst/>
          </a:prstGeom>
        </p:spPr>
        <p:txBody>
          <a:bodyPr>
            <a:normAutofit/>
          </a:bodyPr>
          <a:lstStyle/>
          <a:p>
            <a:pPr marL="533400" indent="-533400">
              <a:lnSpc>
                <a:spcPct val="105000"/>
              </a:lnSpc>
              <a:defRPr/>
            </a:pPr>
            <a:r>
              <a:rPr lang="en-GB" dirty="0"/>
              <a:t>Financial responsibilities</a:t>
            </a:r>
          </a:p>
          <a:p>
            <a:pPr marL="892175" lvl="1" indent="-358775">
              <a:lnSpc>
                <a:spcPct val="105000"/>
              </a:lnSpc>
              <a:spcBef>
                <a:spcPts val="1200"/>
              </a:spcBef>
              <a:defRPr/>
            </a:pPr>
            <a:r>
              <a:rPr lang="en-GB" sz="2400" dirty="0"/>
              <a:t>Ensure that the organisation has the appropriate level of financial expertise at Board and executive </a:t>
            </a:r>
            <a:r>
              <a:rPr lang="en-GB" sz="2400" dirty="0" smtClean="0"/>
              <a:t>level</a:t>
            </a:r>
            <a:endParaRPr lang="en-GB" sz="2400" dirty="0"/>
          </a:p>
          <a:p>
            <a:pPr marL="892175" lvl="1" indent="-358775">
              <a:lnSpc>
                <a:spcPct val="105000"/>
              </a:lnSpc>
              <a:spcBef>
                <a:spcPts val="1200"/>
              </a:spcBef>
              <a:defRPr/>
            </a:pPr>
            <a:r>
              <a:rPr lang="en-GB" sz="2400" dirty="0"/>
              <a:t>Audit Committee should ensure that the financial systems etc. are sound</a:t>
            </a:r>
          </a:p>
          <a:p>
            <a:pPr marL="1252538" lvl="2" indent="-360363">
              <a:lnSpc>
                <a:spcPct val="105000"/>
              </a:lnSpc>
              <a:spcBef>
                <a:spcPts val="1200"/>
              </a:spcBef>
              <a:buFont typeface="Courier New" panose="02070309020205020404" pitchFamily="49" charset="0"/>
              <a:buChar char="o"/>
              <a:defRPr/>
            </a:pPr>
            <a:r>
              <a:rPr lang="en-GB" sz="2300" dirty="0"/>
              <a:t>Co-opt members with relevant financial experience if not available within the Board</a:t>
            </a:r>
          </a:p>
          <a:p>
            <a:pPr marL="892175" lvl="1" indent="-358775">
              <a:lnSpc>
                <a:spcPct val="105000"/>
              </a:lnSpc>
              <a:spcBef>
                <a:spcPts val="1200"/>
              </a:spcBef>
              <a:defRPr/>
            </a:pPr>
            <a:r>
              <a:rPr lang="en-GB" sz="2400" dirty="0" smtClean="0"/>
              <a:t>The Board </a:t>
            </a:r>
            <a:r>
              <a:rPr lang="en-GB" sz="2400" dirty="0"/>
              <a:t>must receive regular reports on financial and non-financial performance and </a:t>
            </a:r>
            <a:r>
              <a:rPr lang="en-GB" sz="2400" dirty="0" smtClean="0"/>
              <a:t>scrutinise</a:t>
            </a:r>
          </a:p>
          <a:p>
            <a:pPr marL="1252538" lvl="1" indent="-360363">
              <a:lnSpc>
                <a:spcPct val="105000"/>
              </a:lnSpc>
              <a:spcBef>
                <a:spcPts val="1200"/>
              </a:spcBef>
              <a:buFont typeface="Courier New" panose="02070309020205020404" pitchFamily="49" charset="0"/>
              <a:buChar char="o"/>
              <a:defRPr/>
            </a:pPr>
            <a:r>
              <a:rPr lang="en-GB" sz="2300" dirty="0"/>
              <a:t>Reports presented in understandable way</a:t>
            </a:r>
          </a:p>
          <a:p>
            <a:pPr marL="1252538" lvl="1" indent="-360363">
              <a:lnSpc>
                <a:spcPct val="105000"/>
              </a:lnSpc>
              <a:spcBef>
                <a:spcPts val="1200"/>
              </a:spcBef>
              <a:buFont typeface="Courier New" panose="02070309020205020404" pitchFamily="49" charset="0"/>
              <a:buChar char="o"/>
              <a:defRPr/>
            </a:pPr>
            <a:r>
              <a:rPr lang="en-GB" sz="2300" dirty="0"/>
              <a:t>Not tabled on the day of meetings</a:t>
            </a:r>
          </a:p>
          <a:p>
            <a:pPr marL="892175" lvl="1" indent="-358775">
              <a:spcBef>
                <a:spcPts val="1200"/>
              </a:spcBef>
              <a:defRPr/>
            </a:pPr>
            <a:endParaRPr lang="en-GB" sz="2300" dirty="0"/>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1344" y="6204248"/>
            <a:ext cx="537120" cy="537120"/>
          </a:xfrm>
          <a:prstGeom prst="rect">
            <a:avLst/>
          </a:prstGeom>
        </p:spPr>
      </p:pic>
    </p:spTree>
    <p:extLst>
      <p:ext uri="{BB962C8B-B14F-4D97-AF65-F5344CB8AC3E}">
        <p14:creationId xmlns:p14="http://schemas.microsoft.com/office/powerpoint/2010/main" val="2607309791"/>
      </p:ext>
    </p:extLst>
  </p:cSld>
  <p:clrMapOvr>
    <a:masterClrMapping/>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a:xfrm>
            <a:off x="903659" y="188913"/>
            <a:ext cx="8060829" cy="1079847"/>
          </a:xfrm>
        </p:spPr>
        <p:txBody>
          <a:bodyPr/>
          <a:lstStyle/>
          <a:p>
            <a:pPr>
              <a:defRPr/>
            </a:pPr>
            <a:r>
              <a:rPr lang="en-GB" b="1" dirty="0" smtClean="0"/>
              <a:t>Directors and finance</a:t>
            </a:r>
            <a:endParaRPr lang="en-US" b="1" dirty="0" smtClean="0"/>
          </a:p>
        </p:txBody>
      </p:sp>
      <p:sp>
        <p:nvSpPr>
          <p:cNvPr id="553987" name="Rectangle 3"/>
          <p:cNvSpPr>
            <a:spLocks noGrp="1" noChangeArrowheads="1"/>
          </p:cNvSpPr>
          <p:nvPr>
            <p:ph type="body" idx="4294967295"/>
          </p:nvPr>
        </p:nvSpPr>
        <p:spPr>
          <a:xfrm>
            <a:off x="395536" y="1484784"/>
            <a:ext cx="8640959" cy="5112568"/>
          </a:xfrm>
          <a:prstGeom prst="rect">
            <a:avLst/>
          </a:prstGeom>
        </p:spPr>
        <p:txBody>
          <a:bodyPr/>
          <a:lstStyle/>
          <a:p>
            <a:pPr marL="533400" indent="-533400">
              <a:spcBef>
                <a:spcPts val="900"/>
              </a:spcBef>
              <a:defRPr/>
            </a:pPr>
            <a:r>
              <a:rPr lang="en-GB" dirty="0" smtClean="0"/>
              <a:t>Financial and non-financial information:</a:t>
            </a:r>
          </a:p>
          <a:p>
            <a:pPr marL="892175" lvl="1" indent="-358775">
              <a:spcBef>
                <a:spcPts val="900"/>
              </a:spcBef>
              <a:defRPr/>
            </a:pPr>
            <a:r>
              <a:rPr lang="en-GB" sz="2400" dirty="0" smtClean="0"/>
              <a:t>Understand it (do not rely on others)</a:t>
            </a:r>
          </a:p>
          <a:p>
            <a:pPr marL="892175" lvl="1" indent="-358775">
              <a:spcBef>
                <a:spcPts val="900"/>
              </a:spcBef>
              <a:defRPr/>
            </a:pPr>
            <a:r>
              <a:rPr lang="en-GB" sz="2400" dirty="0" smtClean="0"/>
              <a:t>Scrutinise and question it</a:t>
            </a:r>
          </a:p>
          <a:p>
            <a:pPr marL="892175" lvl="1" indent="-358775">
              <a:spcBef>
                <a:spcPts val="900"/>
              </a:spcBef>
              <a:defRPr/>
            </a:pPr>
            <a:r>
              <a:rPr lang="en-GB" sz="2400" dirty="0" smtClean="0"/>
              <a:t>Is it accurate and timely?</a:t>
            </a:r>
          </a:p>
          <a:p>
            <a:pPr marL="892175" lvl="1" indent="-358775">
              <a:spcBef>
                <a:spcPts val="900"/>
              </a:spcBef>
              <a:defRPr/>
            </a:pPr>
            <a:r>
              <a:rPr lang="en-GB" sz="2400" dirty="0" smtClean="0"/>
              <a:t>Not too much to confuse and not too little that inhibits decision-making</a:t>
            </a:r>
          </a:p>
          <a:p>
            <a:pPr marL="892175" lvl="1" indent="-358775">
              <a:spcBef>
                <a:spcPts val="900"/>
              </a:spcBef>
              <a:defRPr/>
            </a:pPr>
            <a:r>
              <a:rPr lang="en-GB" sz="2400" dirty="0" smtClean="0"/>
              <a:t>Materiality (do not micro-manage)</a:t>
            </a:r>
          </a:p>
          <a:p>
            <a:pPr marL="892175" lvl="1" indent="-358775">
              <a:spcBef>
                <a:spcPts val="900"/>
              </a:spcBef>
              <a:defRPr/>
            </a:pPr>
            <a:r>
              <a:rPr lang="en-GB" sz="2400" dirty="0" smtClean="0"/>
              <a:t>Information should be  presented to assist the decision-making process – explained in a jargon free way</a:t>
            </a:r>
          </a:p>
          <a:p>
            <a:pPr marL="892175" lvl="1" indent="-358775">
              <a:spcBef>
                <a:spcPts val="900"/>
              </a:spcBef>
              <a:defRPr/>
            </a:pPr>
            <a:r>
              <a:rPr lang="en-GB" sz="2400" dirty="0" smtClean="0"/>
              <a:t>Do not accept the decision if you have reservations</a:t>
            </a:r>
          </a:p>
          <a:p>
            <a:pPr marL="1250950" lvl="2">
              <a:spcBef>
                <a:spcPts val="900"/>
              </a:spcBef>
              <a:buFont typeface="Courier New" panose="02070309020205020404" pitchFamily="49" charset="0"/>
              <a:buChar char="o"/>
              <a:defRPr/>
            </a:pPr>
            <a:r>
              <a:rPr lang="en-GB" sz="2300" dirty="0"/>
              <a:t>Do not be afraid to ask for more information</a:t>
            </a:r>
          </a:p>
          <a:p>
            <a:pPr marL="892175" lvl="1" indent="-358775">
              <a:spcBef>
                <a:spcPts val="1200"/>
              </a:spcBef>
              <a:defRPr/>
            </a:pPr>
            <a:endParaRPr lang="en-GB" sz="2400" dirty="0" smtClean="0"/>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1344" y="6132240"/>
            <a:ext cx="537120" cy="537120"/>
          </a:xfrm>
          <a:prstGeom prst="rect">
            <a:avLst/>
          </a:prstGeom>
        </p:spPr>
      </p:pic>
    </p:spTree>
    <p:extLst>
      <p:ext uri="{BB962C8B-B14F-4D97-AF65-F5344CB8AC3E}">
        <p14:creationId xmlns:p14="http://schemas.microsoft.com/office/powerpoint/2010/main" val="333715717"/>
      </p:ext>
    </p:extLst>
  </p:cSld>
  <p:clrMapOvr>
    <a:masterClrMapping/>
  </p:clrMapOvr>
  <p:transition>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73" y="78782"/>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611560" y="4005064"/>
            <a:ext cx="7848872" cy="1368152"/>
          </a:xfrm>
        </p:spPr>
        <p:txBody>
          <a:bodyPr>
            <a:noAutofit/>
          </a:bodyPr>
          <a:lstStyle/>
          <a:p>
            <a:pPr algn="ctr" fontAlgn="auto">
              <a:spcAft>
                <a:spcPts val="0"/>
              </a:spcAft>
              <a:buClr>
                <a:schemeClr val="accent5"/>
              </a:buClr>
              <a:buFont typeface="Arial" pitchFamily="34" charset="0"/>
              <a:buNone/>
              <a:defRPr/>
            </a:pPr>
            <a:r>
              <a:rPr lang="en-GB" sz="3600" i="0" dirty="0" smtClean="0">
                <a:latin typeface="Arial Unicode MS" pitchFamily="34" charset="-128"/>
                <a:ea typeface="Arial Unicode MS" pitchFamily="34" charset="-128"/>
                <a:cs typeface="Arial Unicode MS" pitchFamily="34" charset="-128"/>
              </a:rPr>
              <a:t>Standards of behaviour</a:t>
            </a: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924944"/>
            <a:ext cx="9168273" cy="1574161"/>
          </a:xfrm>
          <a:prstGeom prst="rect">
            <a:avLst/>
          </a:prstGeom>
        </p:spPr>
      </p:pic>
      <p:pic>
        <p:nvPicPr>
          <p:cNvPr id="7" name="Picture 6" descr="logo motif.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4728" y="4941168"/>
            <a:ext cx="1803400" cy="1803400"/>
          </a:xfrm>
          <a:prstGeom prst="rect">
            <a:avLst/>
          </a:prstGeom>
        </p:spPr>
      </p:pic>
    </p:spTree>
    <p:extLst>
      <p:ext uri="{BB962C8B-B14F-4D97-AF65-F5344CB8AC3E}">
        <p14:creationId xmlns:p14="http://schemas.microsoft.com/office/powerpoint/2010/main" val="1235552232"/>
      </p:ext>
    </p:extLst>
  </p:cSld>
  <p:clrMapOvr>
    <a:masterClrMapping/>
  </p:clrMapOvr>
  <p:transition>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ChangeArrowheads="1"/>
          </p:cNvSpPr>
          <p:nvPr>
            <p:ph type="title"/>
          </p:nvPr>
        </p:nvSpPr>
        <p:spPr>
          <a:xfrm>
            <a:off x="827584" y="260350"/>
            <a:ext cx="7173416" cy="936402"/>
          </a:xfrm>
        </p:spPr>
        <p:txBody>
          <a:bodyPr/>
          <a:lstStyle/>
          <a:p>
            <a:pPr>
              <a:defRPr/>
            </a:pPr>
            <a:r>
              <a:rPr lang="en-GB" b="1" dirty="0" smtClean="0"/>
              <a:t>Conduct of Directors</a:t>
            </a:r>
            <a:endParaRPr lang="en-US" b="1" dirty="0" smtClean="0"/>
          </a:p>
        </p:txBody>
      </p:sp>
      <p:sp>
        <p:nvSpPr>
          <p:cNvPr id="715779" name="Rectangle 3"/>
          <p:cNvSpPr>
            <a:spLocks noGrp="1" noChangeArrowheads="1"/>
          </p:cNvSpPr>
          <p:nvPr>
            <p:ph type="body" idx="4294967295"/>
          </p:nvPr>
        </p:nvSpPr>
        <p:spPr>
          <a:xfrm>
            <a:off x="323528" y="1412776"/>
            <a:ext cx="8208912" cy="5328591"/>
          </a:xfrm>
          <a:prstGeom prst="rect">
            <a:avLst/>
          </a:prstGeom>
        </p:spPr>
        <p:txBody>
          <a:bodyPr>
            <a:normAutofit fontScale="92500"/>
          </a:bodyPr>
          <a:lstStyle/>
          <a:p>
            <a:pPr marL="533400" indent="-533400">
              <a:defRPr/>
            </a:pPr>
            <a:r>
              <a:rPr lang="en-GB" sz="2800" dirty="0" smtClean="0"/>
              <a:t>Conduct at meetings</a:t>
            </a:r>
          </a:p>
          <a:p>
            <a:pPr marL="892175" lvl="1" indent="-358775">
              <a:spcBef>
                <a:spcPts val="1200"/>
              </a:spcBef>
              <a:defRPr/>
            </a:pPr>
            <a:r>
              <a:rPr lang="en-GB" sz="2500" dirty="0" smtClean="0"/>
              <a:t>Respect for the Chair, fellow Directors, employees and members of the public (3.2)</a:t>
            </a:r>
          </a:p>
          <a:p>
            <a:pPr marL="892175" lvl="1" indent="-358775">
              <a:spcBef>
                <a:spcPts val="1200"/>
              </a:spcBef>
              <a:defRPr/>
            </a:pPr>
            <a:r>
              <a:rPr lang="en-GB" sz="2500" dirty="0" smtClean="0"/>
              <a:t>Comply with the rulings of the Chair</a:t>
            </a:r>
          </a:p>
          <a:p>
            <a:pPr lvl="1" indent="0">
              <a:spcBef>
                <a:spcPts val="1200"/>
              </a:spcBef>
              <a:buNone/>
              <a:defRPr/>
            </a:pPr>
            <a:endParaRPr lang="en-GB" sz="1500" dirty="0" smtClean="0"/>
          </a:p>
          <a:p>
            <a:pPr marL="533400" indent="-533400">
              <a:defRPr/>
            </a:pPr>
            <a:r>
              <a:rPr lang="en-GB" sz="2800" dirty="0" smtClean="0"/>
              <a:t>Directors must treat employees with respect (3.3)</a:t>
            </a:r>
          </a:p>
          <a:p>
            <a:pPr marL="892175" lvl="1" indent="-358775">
              <a:spcBef>
                <a:spcPts val="1200"/>
              </a:spcBef>
              <a:defRPr/>
            </a:pPr>
            <a:r>
              <a:rPr lang="en-GB" sz="2500" dirty="0" smtClean="0"/>
              <a:t>Avoid undue interference in direct operational management (Protocol) (3.4 and 3.5)</a:t>
            </a:r>
          </a:p>
          <a:p>
            <a:pPr marL="533400" indent="-533400">
              <a:buFont typeface="Monotype Sorts" pitchFamily="2" charset="2"/>
              <a:buNone/>
              <a:defRPr/>
            </a:pPr>
            <a:endParaRPr lang="en-GB" sz="1500" dirty="0" smtClean="0"/>
          </a:p>
          <a:p>
            <a:pPr marL="533400" indent="-533400">
              <a:defRPr/>
            </a:pPr>
            <a:r>
              <a:rPr lang="en-GB" sz="2800" dirty="0" smtClean="0"/>
              <a:t>Directors must not misuse facilities, equipment, stationery, telephony and services or use for party political or campaigning purposes (3.16)</a:t>
            </a:r>
            <a:endParaRPr lang="en-GB" sz="2400" dirty="0"/>
          </a:p>
          <a:p>
            <a:pPr>
              <a:lnSpc>
                <a:spcPct val="90000"/>
              </a:lnSpc>
              <a:defRPr/>
            </a:pPr>
            <a:endParaRPr lang="en-GB" sz="2200" dirty="0" smtClean="0"/>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3352" y="6132240"/>
            <a:ext cx="537120" cy="537120"/>
          </a:xfrm>
          <a:prstGeom prst="rect">
            <a:avLst/>
          </a:prstGeom>
        </p:spPr>
      </p:pic>
    </p:spTree>
    <p:extLst>
      <p:ext uri="{BB962C8B-B14F-4D97-AF65-F5344CB8AC3E}">
        <p14:creationId xmlns:p14="http://schemas.microsoft.com/office/powerpoint/2010/main" val="4278202689"/>
      </p:ext>
    </p:extLst>
  </p:cSld>
  <p:clrMapOvr>
    <a:masterClrMapping/>
  </p:clrMapOvr>
  <p:transition>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ChangeArrowheads="1"/>
          </p:cNvSpPr>
          <p:nvPr>
            <p:ph type="title"/>
          </p:nvPr>
        </p:nvSpPr>
        <p:spPr>
          <a:xfrm>
            <a:off x="899592" y="188640"/>
            <a:ext cx="7101408" cy="864096"/>
          </a:xfrm>
        </p:spPr>
        <p:txBody>
          <a:bodyPr/>
          <a:lstStyle/>
          <a:p>
            <a:pPr>
              <a:defRPr/>
            </a:pPr>
            <a:r>
              <a:rPr lang="en-GB" b="1" dirty="0" smtClean="0"/>
              <a:t>General conduct</a:t>
            </a:r>
            <a:endParaRPr lang="en-US" b="1" dirty="0" smtClean="0"/>
          </a:p>
        </p:txBody>
      </p:sp>
      <p:sp>
        <p:nvSpPr>
          <p:cNvPr id="715779" name="Rectangle 3"/>
          <p:cNvSpPr>
            <a:spLocks noGrp="1" noChangeArrowheads="1"/>
          </p:cNvSpPr>
          <p:nvPr>
            <p:ph type="body" idx="4294967295"/>
          </p:nvPr>
        </p:nvSpPr>
        <p:spPr>
          <a:xfrm>
            <a:off x="395536" y="1268760"/>
            <a:ext cx="8640960" cy="5544615"/>
          </a:xfrm>
          <a:prstGeom prst="rect">
            <a:avLst/>
          </a:prstGeom>
        </p:spPr>
        <p:txBody>
          <a:bodyPr>
            <a:normAutofit lnSpcReduction="10000"/>
          </a:bodyPr>
          <a:lstStyle/>
          <a:p>
            <a:pPr marL="533400" indent="-533400">
              <a:lnSpc>
                <a:spcPct val="110000"/>
              </a:lnSpc>
              <a:defRPr/>
            </a:pPr>
            <a:r>
              <a:rPr lang="en-GB" dirty="0" smtClean="0"/>
              <a:t>Interest </a:t>
            </a:r>
            <a:r>
              <a:rPr lang="en-GB" dirty="0"/>
              <a:t>groups and lobbying</a:t>
            </a:r>
          </a:p>
          <a:p>
            <a:pPr marL="892175" lvl="1" indent="-358775">
              <a:lnSpc>
                <a:spcPct val="110000"/>
              </a:lnSpc>
              <a:spcBef>
                <a:spcPts val="1200"/>
              </a:spcBef>
              <a:defRPr/>
            </a:pPr>
            <a:r>
              <a:rPr lang="en-GB" sz="2300" dirty="0" smtClean="0"/>
              <a:t>Guard </a:t>
            </a:r>
            <a:r>
              <a:rPr lang="en-GB" sz="2300" dirty="0"/>
              <a:t>against undue </a:t>
            </a:r>
            <a:r>
              <a:rPr lang="en-GB" sz="2300" dirty="0" smtClean="0"/>
              <a:t>influence/ensure </a:t>
            </a:r>
            <a:r>
              <a:rPr lang="en-GB" sz="2300" dirty="0"/>
              <a:t>a fair hearing for all</a:t>
            </a:r>
          </a:p>
          <a:p>
            <a:pPr lvl="1" indent="0">
              <a:lnSpc>
                <a:spcPct val="110000"/>
              </a:lnSpc>
              <a:spcBef>
                <a:spcPts val="1200"/>
              </a:spcBef>
              <a:buNone/>
              <a:defRPr/>
            </a:pPr>
            <a:endParaRPr lang="en-GB" sz="1200" dirty="0"/>
          </a:p>
          <a:p>
            <a:pPr marL="533400" indent="-533400">
              <a:lnSpc>
                <a:spcPct val="110000"/>
              </a:lnSpc>
              <a:defRPr/>
            </a:pPr>
            <a:r>
              <a:rPr lang="en-GB" dirty="0"/>
              <a:t>Compliance with equality and diversity policies</a:t>
            </a:r>
          </a:p>
          <a:p>
            <a:pPr marL="892175" lvl="1" indent="-358775">
              <a:lnSpc>
                <a:spcPct val="110000"/>
              </a:lnSpc>
              <a:spcBef>
                <a:spcPts val="1200"/>
              </a:spcBef>
            </a:pPr>
            <a:r>
              <a:rPr lang="en-GB" altLang="en-US" sz="2300" dirty="0"/>
              <a:t>Provision of services (and take up of services)</a:t>
            </a:r>
          </a:p>
          <a:p>
            <a:pPr marL="892175" lvl="1" indent="-358775">
              <a:lnSpc>
                <a:spcPct val="110000"/>
              </a:lnSpc>
              <a:spcBef>
                <a:spcPts val="1200"/>
              </a:spcBef>
            </a:pPr>
            <a:r>
              <a:rPr lang="en-GB" altLang="en-US" sz="2300" dirty="0"/>
              <a:t>Staff recruitment, selection, training, conditions of </a:t>
            </a:r>
            <a:r>
              <a:rPr lang="en-GB" altLang="en-US" sz="2300" dirty="0" smtClean="0"/>
              <a:t>service</a:t>
            </a:r>
          </a:p>
          <a:p>
            <a:pPr lvl="1" indent="0">
              <a:lnSpc>
                <a:spcPct val="110000"/>
              </a:lnSpc>
              <a:spcBef>
                <a:spcPts val="1200"/>
              </a:spcBef>
              <a:buNone/>
            </a:pPr>
            <a:endParaRPr lang="en-GB" altLang="en-US" sz="1200" dirty="0"/>
          </a:p>
          <a:p>
            <a:pPr marL="644525" indent="-644525">
              <a:lnSpc>
                <a:spcPct val="110000"/>
              </a:lnSpc>
              <a:defRPr/>
            </a:pPr>
            <a:r>
              <a:rPr lang="en-GB" dirty="0" smtClean="0"/>
              <a:t>Observe </a:t>
            </a:r>
            <a:r>
              <a:rPr lang="en-GB" dirty="0"/>
              <a:t>rules concerning confidentiality and </a:t>
            </a:r>
            <a:r>
              <a:rPr lang="en-GB" dirty="0" smtClean="0"/>
              <a:t>do not </a:t>
            </a:r>
            <a:r>
              <a:rPr lang="en-GB" dirty="0"/>
              <a:t>leak information that is confidential or obtained through privileged access (</a:t>
            </a:r>
            <a:r>
              <a:rPr lang="en-GB" dirty="0" smtClean="0"/>
              <a:t>3.15)</a:t>
            </a:r>
          </a:p>
          <a:p>
            <a:pPr marL="0" indent="0">
              <a:lnSpc>
                <a:spcPct val="110000"/>
              </a:lnSpc>
              <a:buNone/>
              <a:defRPr/>
            </a:pPr>
            <a:endParaRPr lang="en-GB" sz="1200" dirty="0" smtClean="0"/>
          </a:p>
          <a:p>
            <a:pPr marL="644525" indent="-644525">
              <a:lnSpc>
                <a:spcPct val="110000"/>
              </a:lnSpc>
              <a:defRPr/>
            </a:pPr>
            <a:r>
              <a:rPr lang="en-GB" dirty="0" smtClean="0"/>
              <a:t>Take </a:t>
            </a:r>
            <a:r>
              <a:rPr lang="en-GB" dirty="0"/>
              <a:t>particular care over expense claims (3.6</a:t>
            </a:r>
            <a:r>
              <a:rPr lang="en-GB" dirty="0" smtClean="0"/>
              <a:t>)</a:t>
            </a:r>
            <a:endParaRPr lang="en-GB" dirty="0"/>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0432" y="6237312"/>
            <a:ext cx="537120" cy="537120"/>
          </a:xfrm>
          <a:prstGeom prst="rect">
            <a:avLst/>
          </a:prstGeom>
        </p:spPr>
      </p:pic>
    </p:spTree>
    <p:extLst>
      <p:ext uri="{BB962C8B-B14F-4D97-AF65-F5344CB8AC3E}">
        <p14:creationId xmlns:p14="http://schemas.microsoft.com/office/powerpoint/2010/main" val="1511269979"/>
      </p:ext>
    </p:extLst>
  </p:cSld>
  <p:clrMapOvr>
    <a:masterClrMapping/>
  </p:clrMapOvr>
  <p:transition>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6" y="24963"/>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467544" y="4149080"/>
            <a:ext cx="8280920" cy="1584176"/>
          </a:xfrm>
        </p:spPr>
        <p:txBody>
          <a:bodyPr>
            <a:noAutofit/>
          </a:bodyPr>
          <a:lstStyle/>
          <a:p>
            <a:pPr fontAlgn="auto">
              <a:spcAft>
                <a:spcPts val="0"/>
              </a:spcAft>
              <a:buClr>
                <a:schemeClr val="accent5"/>
              </a:buClr>
              <a:defRPr/>
            </a:pPr>
            <a:r>
              <a:rPr lang="en-GB" sz="3600" i="0" dirty="0" smtClean="0"/>
              <a:t>Principles of effective governance</a:t>
            </a:r>
            <a:endParaRPr lang="en-GB" sz="3600" i="0" dirty="0"/>
          </a:p>
        </p:txBody>
      </p:sp>
      <p:sp>
        <p:nvSpPr>
          <p:cNvPr id="3" name="TextBox 2"/>
          <p:cNvSpPr txBox="1"/>
          <p:nvPr/>
        </p:nvSpPr>
        <p:spPr>
          <a:xfrm>
            <a:off x="971600" y="2093367"/>
            <a:ext cx="7488832" cy="707886"/>
          </a:xfrm>
          <a:prstGeom prst="rect">
            <a:avLst/>
          </a:prstGeom>
          <a:noFill/>
        </p:spPr>
        <p:txBody>
          <a:bodyPr wrap="square" rtlCol="0">
            <a:spAutoFit/>
          </a:bodyPr>
          <a:lstStyle/>
          <a:p>
            <a:pPr algn="ctr"/>
            <a:r>
              <a:rPr lang="en-US" sz="4000" dirty="0" smtClean="0">
                <a:latin typeface="Arial Unicode MS" pitchFamily="34" charset="-128"/>
                <a:ea typeface="Arial Unicode MS" pitchFamily="34" charset="-128"/>
                <a:cs typeface="Arial Unicode MS" pitchFamily="34" charset="-128"/>
              </a:rPr>
              <a:t>Session 3</a:t>
            </a:r>
            <a:endParaRPr lang="en-US" sz="4000" dirty="0">
              <a:latin typeface="Arial Unicode MS" pitchFamily="34" charset="-128"/>
              <a:ea typeface="Arial Unicode MS" pitchFamily="34" charset="-128"/>
              <a:cs typeface="Arial Unicode MS" pitchFamily="34" charset="-128"/>
            </a:endParaRP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6" y="2924944"/>
            <a:ext cx="9144001" cy="1574161"/>
          </a:xfrm>
          <a:prstGeom prst="rect">
            <a:avLst/>
          </a:prstGeom>
        </p:spPr>
      </p:pic>
      <p:pic>
        <p:nvPicPr>
          <p:cNvPr id="7" name="Picture 6" descr="logo motif.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4728" y="4941168"/>
            <a:ext cx="1803400" cy="1803400"/>
          </a:xfrm>
          <a:prstGeom prst="rect">
            <a:avLst/>
          </a:prstGeom>
        </p:spPr>
      </p:pic>
    </p:spTree>
    <p:extLst>
      <p:ext uri="{BB962C8B-B14F-4D97-AF65-F5344CB8AC3E}">
        <p14:creationId xmlns:p14="http://schemas.microsoft.com/office/powerpoint/2010/main" val="2894301911"/>
      </p:ext>
    </p:extLst>
  </p:cSld>
  <p:clrMapOvr>
    <a:masterClrMapping/>
  </p:clrMapOvr>
  <p:transition>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Text Box 2"/>
          <p:cNvSpPr txBox="1">
            <a:spLocks noChangeArrowheads="1"/>
          </p:cNvSpPr>
          <p:nvPr/>
        </p:nvSpPr>
        <p:spPr bwMode="auto">
          <a:xfrm>
            <a:off x="448474" y="1721024"/>
            <a:ext cx="3907502"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GB" b="1" dirty="0">
                <a:latin typeface="Arial" pitchFamily="34" charset="0"/>
                <a:cs typeface="Arial" pitchFamily="34" charset="0"/>
              </a:rPr>
              <a:t>Organisational </a:t>
            </a:r>
            <a:r>
              <a:rPr lang="en-GB" b="1" dirty="0" smtClean="0">
                <a:latin typeface="Arial" pitchFamily="34" charset="0"/>
                <a:cs typeface="Arial" pitchFamily="34" charset="0"/>
              </a:rPr>
              <a:t>structures &amp; processes (3)</a:t>
            </a:r>
          </a:p>
          <a:p>
            <a:pPr eaLnBrk="1" hangingPunct="1">
              <a:buFont typeface="Wingdings" pitchFamily="2" charset="2"/>
              <a:buChar char="Ø"/>
            </a:pPr>
            <a:endParaRPr lang="en-GB" sz="1800" dirty="0">
              <a:solidFill>
                <a:schemeClr val="tx2"/>
              </a:solidFill>
              <a:latin typeface="Arial" charset="0"/>
            </a:endParaRPr>
          </a:p>
          <a:p>
            <a:pPr marL="446088" indent="-446088" eaLnBrk="1" hangingPunct="1">
              <a:buFont typeface="Wingdings" pitchFamily="2" charset="2"/>
              <a:buChar char="Ø"/>
            </a:pPr>
            <a:r>
              <a:rPr lang="en-GB" sz="2200" dirty="0" smtClean="0">
                <a:latin typeface="Arial" pitchFamily="34" charset="0"/>
                <a:cs typeface="Arial" pitchFamily="34" charset="0"/>
              </a:rPr>
              <a:t>Statutory accountability</a:t>
            </a:r>
          </a:p>
          <a:p>
            <a:pPr eaLnBrk="1" hangingPunct="1"/>
            <a:endParaRPr lang="en-GB" sz="1400" dirty="0">
              <a:latin typeface="Arial" pitchFamily="34" charset="0"/>
              <a:cs typeface="Arial" pitchFamily="34" charset="0"/>
            </a:endParaRPr>
          </a:p>
          <a:p>
            <a:pPr marL="446088" indent="-446088" eaLnBrk="1" hangingPunct="1">
              <a:buFont typeface="Wingdings" pitchFamily="2" charset="2"/>
              <a:buChar char="Ø"/>
            </a:pPr>
            <a:r>
              <a:rPr lang="en-GB" sz="2200" dirty="0">
                <a:latin typeface="Arial" pitchFamily="34" charset="0"/>
                <a:cs typeface="Arial" pitchFamily="34" charset="0"/>
              </a:rPr>
              <a:t>Roles and responsibilities</a:t>
            </a:r>
          </a:p>
          <a:p>
            <a:pPr eaLnBrk="1" hangingPunct="1"/>
            <a:endParaRPr lang="en-GB" sz="1400" dirty="0">
              <a:latin typeface="Arial" pitchFamily="34" charset="0"/>
              <a:cs typeface="Arial" pitchFamily="34" charset="0"/>
            </a:endParaRPr>
          </a:p>
          <a:p>
            <a:pPr marL="446088" indent="-446088" eaLnBrk="1" hangingPunct="1">
              <a:buClr>
                <a:schemeClr val="tx1"/>
              </a:buClr>
              <a:buFont typeface="Wingdings" pitchFamily="2" charset="2"/>
              <a:buChar char="Ø"/>
            </a:pPr>
            <a:r>
              <a:rPr lang="en-GB" sz="2200" dirty="0">
                <a:latin typeface="Arial" pitchFamily="34" charset="0"/>
                <a:cs typeface="Arial" pitchFamily="34" charset="0"/>
              </a:rPr>
              <a:t>Balance of power and  </a:t>
            </a:r>
            <a:r>
              <a:rPr lang="en-GB" sz="2200" dirty="0" smtClean="0">
                <a:latin typeface="Arial" pitchFamily="34" charset="0"/>
                <a:cs typeface="Arial" pitchFamily="34" charset="0"/>
              </a:rPr>
              <a:t>authority</a:t>
            </a:r>
          </a:p>
          <a:p>
            <a:pPr eaLnBrk="1" hangingPunct="1"/>
            <a:endParaRPr lang="en-GB" sz="1400" dirty="0" smtClean="0">
              <a:latin typeface="Arial" pitchFamily="34" charset="0"/>
              <a:cs typeface="Arial" pitchFamily="34" charset="0"/>
            </a:endParaRPr>
          </a:p>
          <a:p>
            <a:pPr marL="446088" indent="-446088" eaLnBrk="1" hangingPunct="1">
              <a:buFont typeface="Wingdings" pitchFamily="2" charset="2"/>
              <a:buChar char="Ø"/>
            </a:pPr>
            <a:r>
              <a:rPr lang="en-GB" sz="2200" dirty="0" smtClean="0">
                <a:latin typeface="Arial" pitchFamily="34" charset="0"/>
                <a:cs typeface="Arial" pitchFamily="34" charset="0"/>
              </a:rPr>
              <a:t>Accountability for public money</a:t>
            </a:r>
          </a:p>
          <a:p>
            <a:pPr eaLnBrk="1" hangingPunct="1"/>
            <a:endParaRPr lang="en-GB" sz="1400" dirty="0" smtClean="0">
              <a:latin typeface="Arial" pitchFamily="34" charset="0"/>
              <a:cs typeface="Arial" pitchFamily="34" charset="0"/>
            </a:endParaRPr>
          </a:p>
          <a:p>
            <a:pPr marL="446088" indent="-446088" eaLnBrk="1" hangingPunct="1">
              <a:buFont typeface="Wingdings" pitchFamily="2" charset="2"/>
              <a:buChar char="Ø"/>
            </a:pPr>
            <a:r>
              <a:rPr lang="en-GB" sz="2200" dirty="0" smtClean="0">
                <a:latin typeface="Arial" pitchFamily="34" charset="0"/>
                <a:cs typeface="Arial" pitchFamily="34" charset="0"/>
              </a:rPr>
              <a:t>Communication with stakeholders</a:t>
            </a:r>
          </a:p>
          <a:p>
            <a:pPr eaLnBrk="1" hangingPunct="1"/>
            <a:endParaRPr lang="en-GB" sz="1800" dirty="0" smtClean="0">
              <a:latin typeface="Arial" pitchFamily="34" charset="0"/>
              <a:cs typeface="Arial" pitchFamily="34" charset="0"/>
            </a:endParaRPr>
          </a:p>
        </p:txBody>
      </p:sp>
      <p:sp>
        <p:nvSpPr>
          <p:cNvPr id="510979" name="Text Box 3"/>
          <p:cNvSpPr txBox="1">
            <a:spLocks noChangeArrowheads="1"/>
          </p:cNvSpPr>
          <p:nvPr/>
        </p:nvSpPr>
        <p:spPr bwMode="auto">
          <a:xfrm>
            <a:off x="4687877" y="2775113"/>
            <a:ext cx="4104456"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46088" indent="-446088" eaLnBrk="1" hangingPunct="1">
              <a:buClr>
                <a:schemeClr val="tx1"/>
              </a:buClr>
              <a:buFont typeface="Wingdings" pitchFamily="2" charset="2"/>
              <a:buChar char="Ø"/>
            </a:pPr>
            <a:r>
              <a:rPr lang="en-GB" sz="2200" dirty="0">
                <a:latin typeface="Arial" charset="0"/>
              </a:rPr>
              <a:t>Annual reporting</a:t>
            </a:r>
          </a:p>
          <a:p>
            <a:pPr eaLnBrk="1" hangingPunct="1">
              <a:buClr>
                <a:schemeClr val="tx1"/>
              </a:buClr>
            </a:pPr>
            <a:endParaRPr lang="en-GB" sz="2200" dirty="0">
              <a:latin typeface="Arial" charset="0"/>
            </a:endParaRPr>
          </a:p>
          <a:p>
            <a:pPr marL="446088" indent="-446088" eaLnBrk="1" hangingPunct="1">
              <a:buClr>
                <a:schemeClr val="tx1"/>
              </a:buClr>
              <a:buFont typeface="Wingdings" pitchFamily="2" charset="2"/>
              <a:buChar char="Ø"/>
            </a:pPr>
            <a:r>
              <a:rPr lang="en-GB" sz="2200" dirty="0">
                <a:latin typeface="Arial" charset="0"/>
              </a:rPr>
              <a:t>External </a:t>
            </a:r>
            <a:r>
              <a:rPr lang="en-GB" sz="2200" dirty="0" smtClean="0">
                <a:latin typeface="Arial" charset="0"/>
              </a:rPr>
              <a:t>and internal audit</a:t>
            </a:r>
            <a:endParaRPr lang="en-GB" sz="2200" dirty="0">
              <a:latin typeface="Arial" charset="0"/>
            </a:endParaRPr>
          </a:p>
          <a:p>
            <a:pPr eaLnBrk="1" hangingPunct="1">
              <a:buClr>
                <a:schemeClr val="tx1"/>
              </a:buClr>
            </a:pPr>
            <a:endParaRPr lang="en-GB" sz="2200" dirty="0">
              <a:latin typeface="Arial" charset="0"/>
            </a:endParaRPr>
          </a:p>
          <a:p>
            <a:pPr marL="446088" indent="-446088" eaLnBrk="1" hangingPunct="1">
              <a:buClr>
                <a:schemeClr val="tx1"/>
              </a:buClr>
              <a:buFont typeface="Wingdings" pitchFamily="2" charset="2"/>
              <a:buChar char="Ø"/>
            </a:pPr>
            <a:r>
              <a:rPr lang="en-GB" sz="2200" dirty="0">
                <a:latin typeface="Arial" charset="0"/>
              </a:rPr>
              <a:t>Managing </a:t>
            </a:r>
            <a:r>
              <a:rPr lang="en-GB" sz="2200" dirty="0" smtClean="0">
                <a:latin typeface="Arial" charset="0"/>
              </a:rPr>
              <a:t>risks</a:t>
            </a:r>
            <a:endParaRPr lang="en-GB" sz="2200" dirty="0">
              <a:latin typeface="Arial" charset="0"/>
            </a:endParaRPr>
          </a:p>
        </p:txBody>
      </p:sp>
      <p:sp>
        <p:nvSpPr>
          <p:cNvPr id="510980" name="Text Box 4"/>
          <p:cNvSpPr txBox="1">
            <a:spLocks noChangeArrowheads="1"/>
          </p:cNvSpPr>
          <p:nvPr/>
        </p:nvSpPr>
        <p:spPr bwMode="auto">
          <a:xfrm>
            <a:off x="4499992" y="4767560"/>
            <a:ext cx="42095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GB" b="1" dirty="0">
                <a:latin typeface="Arial" charset="0"/>
              </a:rPr>
              <a:t>Standards of </a:t>
            </a:r>
            <a:r>
              <a:rPr lang="en-GB" b="1" dirty="0" smtClean="0">
                <a:latin typeface="Arial" charset="0"/>
              </a:rPr>
              <a:t>behaviour (5)</a:t>
            </a:r>
            <a:endParaRPr lang="en-GB" b="1" dirty="0">
              <a:latin typeface="Arial" charset="0"/>
            </a:endParaRPr>
          </a:p>
        </p:txBody>
      </p:sp>
      <p:sp>
        <p:nvSpPr>
          <p:cNvPr id="510981" name="Text Box 5"/>
          <p:cNvSpPr txBox="1">
            <a:spLocks noChangeArrowheads="1"/>
          </p:cNvSpPr>
          <p:nvPr/>
        </p:nvSpPr>
        <p:spPr bwMode="auto">
          <a:xfrm>
            <a:off x="4685793" y="5445224"/>
            <a:ext cx="3240088"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46088" indent="-446088" eaLnBrk="1" hangingPunct="1">
              <a:buFont typeface="Wingdings" pitchFamily="2" charset="2"/>
              <a:buChar char="Ø"/>
            </a:pPr>
            <a:r>
              <a:rPr lang="en-GB" sz="2200" dirty="0" smtClean="0">
                <a:latin typeface="Arial" charset="0"/>
              </a:rPr>
              <a:t>Leadership</a:t>
            </a:r>
            <a:endParaRPr lang="en-GB" sz="2200" dirty="0">
              <a:latin typeface="Arial" charset="0"/>
            </a:endParaRPr>
          </a:p>
          <a:p>
            <a:pPr marL="446088" indent="-446088" eaLnBrk="1" hangingPunct="1">
              <a:buFont typeface="Wingdings" pitchFamily="2" charset="2"/>
              <a:buChar char="Ø"/>
            </a:pPr>
            <a:endParaRPr lang="en-GB" sz="2200" dirty="0">
              <a:latin typeface="Arial" charset="0"/>
            </a:endParaRPr>
          </a:p>
          <a:p>
            <a:pPr marL="446088" indent="-446088" eaLnBrk="1" hangingPunct="1">
              <a:buFont typeface="Wingdings" pitchFamily="2" charset="2"/>
              <a:buChar char="Ø"/>
            </a:pPr>
            <a:r>
              <a:rPr lang="en-GB" sz="2200" dirty="0">
                <a:latin typeface="Arial" charset="0"/>
              </a:rPr>
              <a:t>Conduct</a:t>
            </a:r>
          </a:p>
        </p:txBody>
      </p:sp>
      <p:sp>
        <p:nvSpPr>
          <p:cNvPr id="510982" name="Text Box 6"/>
          <p:cNvSpPr txBox="1">
            <a:spLocks noChangeArrowheads="1"/>
          </p:cNvSpPr>
          <p:nvPr/>
        </p:nvSpPr>
        <p:spPr bwMode="auto">
          <a:xfrm>
            <a:off x="4729403" y="1721024"/>
            <a:ext cx="432048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GB" b="1" dirty="0" smtClean="0">
                <a:latin typeface="Arial" charset="0"/>
              </a:rPr>
              <a:t>Financial reporting, internal controls and risk (4)</a:t>
            </a:r>
            <a:endParaRPr lang="en-GB" b="1" dirty="0">
              <a:latin typeface="Arial" charset="0"/>
            </a:endParaRPr>
          </a:p>
        </p:txBody>
      </p:sp>
      <p:sp>
        <p:nvSpPr>
          <p:cNvPr id="510983" name="Rectangle 7"/>
          <p:cNvSpPr>
            <a:spLocks noGrp="1" noChangeArrowheads="1"/>
          </p:cNvSpPr>
          <p:nvPr>
            <p:ph type="title"/>
          </p:nvPr>
        </p:nvSpPr>
        <p:spPr>
          <a:xfrm>
            <a:off x="467544" y="404664"/>
            <a:ext cx="8208912" cy="1008112"/>
          </a:xfrm>
          <a:noFill/>
          <a:ln/>
        </p:spPr>
        <p:txBody>
          <a:bodyPr anchor="ctr"/>
          <a:lstStyle/>
          <a:p>
            <a:r>
              <a:rPr lang="en-GB" b="1" dirty="0" smtClean="0"/>
              <a:t>Corporate governance</a:t>
            </a:r>
            <a:endParaRPr lang="en-GB" b="1" dirty="0"/>
          </a:p>
        </p:txBody>
      </p:sp>
      <p:pic>
        <p:nvPicPr>
          <p:cNvPr id="8" name="Picture 7"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6021288"/>
            <a:ext cx="537120" cy="537120"/>
          </a:xfrm>
          <a:prstGeom prst="rect">
            <a:avLst/>
          </a:prstGeom>
        </p:spPr>
      </p:pic>
    </p:spTree>
    <p:extLst>
      <p:ext uri="{BB962C8B-B14F-4D97-AF65-F5344CB8AC3E}">
        <p14:creationId xmlns:p14="http://schemas.microsoft.com/office/powerpoint/2010/main" val="2954537388"/>
      </p:ext>
    </p:extLst>
  </p:cSld>
  <p:clrMapOvr>
    <a:masterClrMapping/>
  </p:clrMapOvr>
  <p:transition>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6" y="24963"/>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467544" y="4149080"/>
            <a:ext cx="8280920" cy="1584176"/>
          </a:xfrm>
        </p:spPr>
        <p:txBody>
          <a:bodyPr>
            <a:noAutofit/>
          </a:bodyPr>
          <a:lstStyle/>
          <a:p>
            <a:pPr fontAlgn="auto">
              <a:spcAft>
                <a:spcPts val="0"/>
              </a:spcAft>
              <a:buClr>
                <a:schemeClr val="accent5"/>
              </a:buClr>
              <a:defRPr/>
            </a:pPr>
            <a:r>
              <a:rPr lang="en-GB" sz="3600" i="0" dirty="0" smtClean="0"/>
              <a:t>How good is your Governance?</a:t>
            </a:r>
            <a:endParaRPr lang="en-GB" sz="3600" i="0" dirty="0"/>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6" y="2924944"/>
            <a:ext cx="9144001" cy="1574161"/>
          </a:xfrm>
          <a:prstGeom prst="rect">
            <a:avLst/>
          </a:prstGeom>
        </p:spPr>
      </p:pic>
      <p:pic>
        <p:nvPicPr>
          <p:cNvPr id="7" name="Picture 6" descr="logo motif.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4728" y="4941168"/>
            <a:ext cx="1803400" cy="1803400"/>
          </a:xfrm>
          <a:prstGeom prst="rect">
            <a:avLst/>
          </a:prstGeom>
        </p:spPr>
      </p:pic>
    </p:spTree>
    <p:extLst>
      <p:ext uri="{BB962C8B-B14F-4D97-AF65-F5344CB8AC3E}">
        <p14:creationId xmlns:p14="http://schemas.microsoft.com/office/powerpoint/2010/main" val="3491921931"/>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539552" y="188640"/>
            <a:ext cx="8084368" cy="1224136"/>
          </a:xfrm>
          <a:noFill/>
        </p:spPr>
        <p:txBody>
          <a:bodyPr anchor="ctr"/>
          <a:lstStyle/>
          <a:p>
            <a:pPr>
              <a:defRPr/>
            </a:pPr>
            <a:r>
              <a:rPr lang="en-US" b="1" dirty="0" smtClean="0"/>
              <a:t>Is open and accountable</a:t>
            </a:r>
            <a:endParaRPr lang="en-US" b="1" dirty="0"/>
          </a:p>
        </p:txBody>
      </p:sp>
      <p:sp>
        <p:nvSpPr>
          <p:cNvPr id="50179" name="Rectangle 3"/>
          <p:cNvSpPr>
            <a:spLocks noGrp="1" noChangeArrowheads="1"/>
          </p:cNvSpPr>
          <p:nvPr>
            <p:ph type="body" idx="4294967295"/>
          </p:nvPr>
        </p:nvSpPr>
        <p:spPr>
          <a:xfrm>
            <a:off x="0" y="1628800"/>
            <a:ext cx="9144000" cy="5184576"/>
          </a:xfrm>
          <a:noFill/>
        </p:spPr>
        <p:txBody>
          <a:bodyPr>
            <a:normAutofit fontScale="25000" lnSpcReduction="20000"/>
          </a:bodyPr>
          <a:lstStyle/>
          <a:p>
            <a:pPr marL="533400" indent="-533400">
              <a:lnSpc>
                <a:spcPct val="120000"/>
              </a:lnSpc>
            </a:pPr>
            <a:r>
              <a:rPr lang="en-GB" sz="10400" dirty="0" smtClean="0"/>
              <a:t>Develops </a:t>
            </a:r>
            <a:r>
              <a:rPr lang="en-GB" sz="10400" dirty="0"/>
              <a:t>and </a:t>
            </a:r>
            <a:r>
              <a:rPr lang="en-GB" sz="10400" dirty="0" smtClean="0"/>
              <a:t>maintains </a:t>
            </a:r>
            <a:r>
              <a:rPr lang="en-GB" sz="10400" dirty="0"/>
              <a:t>relationships with stakeholders </a:t>
            </a:r>
            <a:r>
              <a:rPr lang="en-GB" sz="10400" dirty="0" smtClean="0"/>
              <a:t>and ensures </a:t>
            </a:r>
            <a:r>
              <a:rPr lang="en-GB" sz="10400" dirty="0"/>
              <a:t>effective dialogue</a:t>
            </a:r>
          </a:p>
          <a:p>
            <a:pPr marL="892175" indent="-358775">
              <a:lnSpc>
                <a:spcPct val="120000"/>
              </a:lnSpc>
              <a:buFont typeface="Arial" pitchFamily="34" charset="0"/>
              <a:buChar char="•"/>
            </a:pPr>
            <a:r>
              <a:rPr lang="en-GB" sz="9200" dirty="0"/>
              <a:t>The Highland Council, regulators</a:t>
            </a:r>
          </a:p>
          <a:p>
            <a:pPr marL="892175" indent="-358775">
              <a:lnSpc>
                <a:spcPct val="120000"/>
              </a:lnSpc>
              <a:buFont typeface="Arial" pitchFamily="34" charset="0"/>
              <a:buChar char="•"/>
            </a:pPr>
            <a:r>
              <a:rPr lang="en-GB" sz="9200" dirty="0" smtClean="0"/>
              <a:t>Service users and the public: </a:t>
            </a:r>
            <a:r>
              <a:rPr lang="en-GB" sz="9200" dirty="0"/>
              <a:t>satisfaction surveys, complaints and how they have been handled etc. </a:t>
            </a:r>
          </a:p>
          <a:p>
            <a:pPr marL="892175" indent="-358775">
              <a:lnSpc>
                <a:spcPct val="120000"/>
              </a:lnSpc>
              <a:buFont typeface="Arial" pitchFamily="34" charset="0"/>
              <a:buChar char="•"/>
            </a:pPr>
            <a:r>
              <a:rPr lang="en-GB" sz="9200" dirty="0"/>
              <a:t>Staff: independent staff survey, </a:t>
            </a:r>
            <a:r>
              <a:rPr lang="en-GB" sz="9200" dirty="0" smtClean="0"/>
              <a:t>grievances etc.</a:t>
            </a:r>
            <a:endParaRPr lang="en-GB" sz="9200" dirty="0"/>
          </a:p>
          <a:p>
            <a:pPr marL="892175" indent="-358775">
              <a:lnSpc>
                <a:spcPct val="120000"/>
              </a:lnSpc>
              <a:buFont typeface="Arial" pitchFamily="34" charset="0"/>
              <a:buChar char="•"/>
            </a:pPr>
            <a:r>
              <a:rPr lang="en-GB" sz="9200" dirty="0" smtClean="0"/>
              <a:t>Local communities, public, media: </a:t>
            </a:r>
            <a:r>
              <a:rPr lang="en-GB" sz="9200" dirty="0"/>
              <a:t>how </a:t>
            </a:r>
            <a:r>
              <a:rPr lang="en-GB" sz="9200" dirty="0" smtClean="0"/>
              <a:t>are you perceived?</a:t>
            </a:r>
          </a:p>
          <a:p>
            <a:pPr marL="892175" indent="-358775">
              <a:lnSpc>
                <a:spcPct val="120000"/>
              </a:lnSpc>
              <a:buFont typeface="Arial" pitchFamily="34" charset="0"/>
              <a:buChar char="•"/>
            </a:pPr>
            <a:r>
              <a:rPr lang="en-GB" sz="9200" dirty="0" smtClean="0"/>
              <a:t>Stakeholder </a:t>
            </a:r>
            <a:r>
              <a:rPr lang="en-GB" sz="9200" dirty="0"/>
              <a:t>engagement is central to </a:t>
            </a:r>
            <a:r>
              <a:rPr lang="en-GB" sz="9200" dirty="0" smtClean="0"/>
              <a:t>the management </a:t>
            </a:r>
            <a:r>
              <a:rPr lang="en-GB" sz="9200" dirty="0"/>
              <a:t>of reputational risk (on the </a:t>
            </a:r>
            <a:r>
              <a:rPr lang="en-GB" sz="9200" dirty="0" smtClean="0"/>
              <a:t>Board </a:t>
            </a:r>
            <a:r>
              <a:rPr lang="en-GB" sz="9200" dirty="0"/>
              <a:t>agenda regularly)</a:t>
            </a:r>
          </a:p>
          <a:p>
            <a:pPr marL="533400" indent="0">
              <a:lnSpc>
                <a:spcPct val="120000"/>
              </a:lnSpc>
              <a:buNone/>
            </a:pPr>
            <a:endParaRPr lang="en-GB" sz="5600" dirty="0" smtClean="0"/>
          </a:p>
          <a:p>
            <a:pPr marL="533400" indent="-533400">
              <a:lnSpc>
                <a:spcPct val="120000"/>
              </a:lnSpc>
            </a:pPr>
            <a:r>
              <a:rPr lang="en-GB" sz="10400" dirty="0" smtClean="0"/>
              <a:t>Acts promptly to address problems/concerns</a:t>
            </a:r>
            <a:endParaRPr lang="en-GB" sz="10400" dirty="0"/>
          </a:p>
        </p:txBody>
      </p:sp>
      <p:pic>
        <p:nvPicPr>
          <p:cNvPr id="4" name="Picture 3"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6093296"/>
            <a:ext cx="537120" cy="537120"/>
          </a:xfrm>
          <a:prstGeom prst="rect">
            <a:avLst/>
          </a:prstGeom>
        </p:spPr>
      </p:pic>
    </p:spTree>
    <p:extLst>
      <p:ext uri="{BB962C8B-B14F-4D97-AF65-F5344CB8AC3E}">
        <p14:creationId xmlns:p14="http://schemas.microsoft.com/office/powerpoint/2010/main" val="167348554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73" y="78782"/>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1259632" y="4005064"/>
            <a:ext cx="7056784" cy="1368152"/>
          </a:xfrm>
        </p:spPr>
        <p:txBody>
          <a:bodyPr>
            <a:noAutofit/>
          </a:bodyPr>
          <a:lstStyle/>
          <a:p>
            <a:pPr algn="ctr" fontAlgn="auto">
              <a:spcAft>
                <a:spcPts val="0"/>
              </a:spcAft>
              <a:buClr>
                <a:schemeClr val="accent5"/>
              </a:buClr>
              <a:buFont typeface="Arial" pitchFamily="34" charset="0"/>
              <a:buNone/>
              <a:defRPr/>
            </a:pPr>
            <a:r>
              <a:rPr lang="en-GB" sz="3600" i="0" dirty="0"/>
              <a:t>a</a:t>
            </a:r>
            <a:r>
              <a:rPr lang="en-GB" sz="3600" i="0" dirty="0" smtClean="0">
                <a:latin typeface="Arial Unicode MS" pitchFamily="34" charset="-128"/>
                <a:ea typeface="Arial Unicode MS" pitchFamily="34" charset="-128"/>
                <a:cs typeface="Arial Unicode MS" pitchFamily="34" charset="-128"/>
              </a:rPr>
              <a:t>nd finally</a:t>
            </a: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24944"/>
            <a:ext cx="9144000" cy="1574161"/>
          </a:xfrm>
          <a:prstGeom prst="rect">
            <a:avLst/>
          </a:prstGeom>
        </p:spPr>
      </p:pic>
      <p:pic>
        <p:nvPicPr>
          <p:cNvPr id="7" name="Picture 6" descr="logo motif.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4728" y="4941168"/>
            <a:ext cx="1803400" cy="1803400"/>
          </a:xfrm>
          <a:prstGeom prst="rect">
            <a:avLst/>
          </a:prstGeom>
        </p:spPr>
      </p:pic>
    </p:spTree>
    <p:extLst>
      <p:ext uri="{BB962C8B-B14F-4D97-AF65-F5344CB8AC3E}">
        <p14:creationId xmlns:p14="http://schemas.microsoft.com/office/powerpoint/2010/main" val="2517756647"/>
      </p:ext>
    </p:extLst>
  </p:cSld>
  <p:clrMapOvr>
    <a:masterClrMapping/>
  </p:clrMapOvr>
  <p:transition>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2"/>
          <p:cNvSpPr>
            <a:spLocks noGrp="1" noChangeArrowheads="1"/>
          </p:cNvSpPr>
          <p:nvPr>
            <p:ph type="title"/>
          </p:nvPr>
        </p:nvSpPr>
        <p:spPr>
          <a:xfrm>
            <a:off x="899592" y="188913"/>
            <a:ext cx="7102996" cy="1079847"/>
          </a:xfrm>
        </p:spPr>
        <p:txBody>
          <a:bodyPr/>
          <a:lstStyle/>
          <a:p>
            <a:pPr>
              <a:defRPr/>
            </a:pPr>
            <a:r>
              <a:rPr lang="en-GB" b="1" dirty="0" smtClean="0"/>
              <a:t>Some final points</a:t>
            </a:r>
          </a:p>
        </p:txBody>
      </p:sp>
      <p:sp>
        <p:nvSpPr>
          <p:cNvPr id="769027" name="Rectangle 3"/>
          <p:cNvSpPr>
            <a:spLocks noGrp="1" noChangeArrowheads="1"/>
          </p:cNvSpPr>
          <p:nvPr>
            <p:ph type="body" idx="4294967295"/>
          </p:nvPr>
        </p:nvSpPr>
        <p:spPr>
          <a:xfrm>
            <a:off x="395288" y="1556792"/>
            <a:ext cx="8569325" cy="5301208"/>
          </a:xfrm>
          <a:prstGeom prst="rect">
            <a:avLst/>
          </a:prstGeom>
        </p:spPr>
        <p:txBody>
          <a:bodyPr>
            <a:normAutofit/>
          </a:bodyPr>
          <a:lstStyle/>
          <a:p>
            <a:pPr marL="533400" indent="-533400">
              <a:defRPr/>
            </a:pPr>
            <a:r>
              <a:rPr lang="en-GB" dirty="0" smtClean="0"/>
              <a:t>Ensure clarity of purpose and a focus on outcomes</a:t>
            </a:r>
          </a:p>
          <a:p>
            <a:pPr marL="533400" indent="-533400">
              <a:buFont typeface="Monotype Sorts" pitchFamily="2" charset="2"/>
              <a:buNone/>
              <a:defRPr/>
            </a:pPr>
            <a:endParaRPr lang="en-GB" sz="800" dirty="0" smtClean="0"/>
          </a:p>
          <a:p>
            <a:pPr marL="533400" indent="-533400">
              <a:defRPr/>
            </a:pPr>
            <a:r>
              <a:rPr lang="en-GB" dirty="0" smtClean="0"/>
              <a:t>Set clear corporate goals underpinned by effective performance management</a:t>
            </a:r>
          </a:p>
          <a:p>
            <a:pPr marL="533400" indent="-533400">
              <a:buFont typeface="Monotype Sorts" pitchFamily="2" charset="2"/>
              <a:buNone/>
              <a:defRPr/>
            </a:pPr>
            <a:endParaRPr lang="en-GB" sz="800" dirty="0" smtClean="0"/>
          </a:p>
          <a:p>
            <a:pPr marL="533400" indent="-533400">
              <a:defRPr/>
            </a:pPr>
            <a:r>
              <a:rPr lang="en-GB" dirty="0" smtClean="0"/>
              <a:t>High level focus with clear schemes of delegation</a:t>
            </a:r>
          </a:p>
          <a:p>
            <a:pPr marL="533400" indent="-533400">
              <a:buFont typeface="Monotype Sorts" pitchFamily="2" charset="2"/>
              <a:buNone/>
              <a:defRPr/>
            </a:pPr>
            <a:endParaRPr lang="en-GB" sz="800" dirty="0" smtClean="0"/>
          </a:p>
          <a:p>
            <a:pPr marL="533400" indent="-533400">
              <a:defRPr/>
            </a:pPr>
            <a:r>
              <a:rPr lang="en-GB" dirty="0" smtClean="0"/>
              <a:t>Identify key business risks and monitor regularly</a:t>
            </a:r>
          </a:p>
          <a:p>
            <a:pPr marL="533400" indent="-533400">
              <a:buFont typeface="Monotype Sorts" pitchFamily="2" charset="2"/>
              <a:buNone/>
              <a:defRPr/>
            </a:pPr>
            <a:endParaRPr lang="en-GB" sz="800" dirty="0" smtClean="0"/>
          </a:p>
          <a:p>
            <a:pPr marL="533400" indent="-533400">
              <a:defRPr/>
            </a:pPr>
            <a:r>
              <a:rPr lang="en-GB" dirty="0" smtClean="0"/>
              <a:t>Ensure regular Board and Director development including an annual review of Board effectiveness   and individual Director development</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3352" y="6132240"/>
            <a:ext cx="537120" cy="537120"/>
          </a:xfrm>
          <a:prstGeom prst="rect">
            <a:avLst/>
          </a:prstGeom>
        </p:spPr>
      </p:pic>
    </p:spTree>
    <p:extLst>
      <p:ext uri="{BB962C8B-B14F-4D97-AF65-F5344CB8AC3E}">
        <p14:creationId xmlns:p14="http://schemas.microsoft.com/office/powerpoint/2010/main" val="1632964551"/>
      </p:ext>
    </p:extLst>
  </p:cSld>
  <p:clrMapOvr>
    <a:masterClrMapping/>
  </p:clrMapOvr>
  <p:transition>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p:cNvSpPr>
            <a:spLocks noGrp="1" noChangeArrowheads="1"/>
          </p:cNvSpPr>
          <p:nvPr>
            <p:ph type="title"/>
          </p:nvPr>
        </p:nvSpPr>
        <p:spPr>
          <a:xfrm>
            <a:off x="683568" y="260350"/>
            <a:ext cx="6814964" cy="936402"/>
          </a:xfrm>
        </p:spPr>
        <p:txBody>
          <a:bodyPr/>
          <a:lstStyle/>
          <a:p>
            <a:pPr>
              <a:defRPr/>
            </a:pPr>
            <a:r>
              <a:rPr lang="en-GB" b="1" dirty="0" smtClean="0"/>
              <a:t>Some final points</a:t>
            </a:r>
          </a:p>
        </p:txBody>
      </p:sp>
      <p:sp>
        <p:nvSpPr>
          <p:cNvPr id="770051" name="Rectangle 3"/>
          <p:cNvSpPr>
            <a:spLocks noGrp="1" noChangeArrowheads="1"/>
          </p:cNvSpPr>
          <p:nvPr>
            <p:ph type="body" idx="4294967295"/>
          </p:nvPr>
        </p:nvSpPr>
        <p:spPr>
          <a:xfrm>
            <a:off x="179512" y="1412776"/>
            <a:ext cx="8856984" cy="5269013"/>
          </a:xfrm>
          <a:prstGeom prst="rect">
            <a:avLst/>
          </a:prstGeom>
        </p:spPr>
        <p:txBody>
          <a:bodyPr>
            <a:normAutofit/>
          </a:bodyPr>
          <a:lstStyle/>
          <a:p>
            <a:pPr marL="533400" indent="-533400">
              <a:defRPr/>
            </a:pPr>
            <a:r>
              <a:rPr lang="en-GB" dirty="0" smtClean="0"/>
              <a:t>Ensure clear lines of reporting and accountability between Board and committees; company and council</a:t>
            </a:r>
          </a:p>
          <a:p>
            <a:pPr marL="892175" lvl="1" indent="-358775">
              <a:spcBef>
                <a:spcPts val="1200"/>
              </a:spcBef>
              <a:defRPr/>
            </a:pPr>
            <a:r>
              <a:rPr lang="en-GB" sz="2300" dirty="0" smtClean="0"/>
              <a:t>Delegate but do </a:t>
            </a:r>
            <a:r>
              <a:rPr lang="en-GB" sz="2300" dirty="0"/>
              <a:t>not abdicate!</a:t>
            </a:r>
          </a:p>
          <a:p>
            <a:pPr marL="0" indent="0">
              <a:buNone/>
              <a:defRPr/>
            </a:pPr>
            <a:endParaRPr lang="en-GB" sz="800" dirty="0"/>
          </a:p>
          <a:p>
            <a:pPr marL="533400" indent="-533400">
              <a:defRPr/>
            </a:pPr>
            <a:r>
              <a:rPr lang="en-GB" dirty="0" smtClean="0"/>
              <a:t>Put in place a strong Audit Committee with expertise and a robust challenge function</a:t>
            </a:r>
          </a:p>
          <a:p>
            <a:pPr marL="533400" indent="-533400">
              <a:buFont typeface="Monotype Sorts" pitchFamily="2" charset="2"/>
              <a:buNone/>
              <a:defRPr/>
            </a:pPr>
            <a:endParaRPr lang="en-GB" sz="800" dirty="0" smtClean="0"/>
          </a:p>
          <a:p>
            <a:pPr marL="533400" indent="-533400">
              <a:defRPr/>
            </a:pPr>
            <a:r>
              <a:rPr lang="en-GB" dirty="0" smtClean="0"/>
              <a:t>All Directors must take their financial and compliance responsibilities seriously</a:t>
            </a:r>
          </a:p>
          <a:p>
            <a:pPr marL="533400" indent="-533400">
              <a:buFont typeface="Monotype Sorts" pitchFamily="2" charset="2"/>
              <a:buNone/>
              <a:defRPr/>
            </a:pPr>
            <a:endParaRPr lang="en-GB" sz="800" dirty="0" smtClean="0"/>
          </a:p>
          <a:p>
            <a:pPr marL="533400" indent="-533400">
              <a:defRPr/>
            </a:pPr>
            <a:r>
              <a:rPr lang="en-GB" dirty="0" smtClean="0"/>
              <a:t>Ask and do not be satisfied until you see evidence.  How much will this cost?  What if?  What if not?</a:t>
            </a:r>
          </a:p>
        </p:txBody>
      </p:sp>
      <p:pic>
        <p:nvPicPr>
          <p:cNvPr id="4" name="Picture 3" descr="logo motif.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3352" y="6204248"/>
            <a:ext cx="537120" cy="537120"/>
          </a:xfrm>
          <a:prstGeom prst="rect">
            <a:avLst/>
          </a:prstGeom>
        </p:spPr>
      </p:pic>
    </p:spTree>
    <p:extLst>
      <p:ext uri="{BB962C8B-B14F-4D97-AF65-F5344CB8AC3E}">
        <p14:creationId xmlns:p14="http://schemas.microsoft.com/office/powerpoint/2010/main" val="2179294412"/>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39552" y="1340768"/>
            <a:ext cx="8208912" cy="5517232"/>
          </a:xfrm>
        </p:spPr>
        <p:txBody>
          <a:bodyPr>
            <a:noAutofit/>
          </a:bodyPr>
          <a:lstStyle/>
          <a:p>
            <a:pPr marL="0" indent="0">
              <a:buNone/>
              <a:defRPr/>
            </a:pPr>
            <a:r>
              <a:rPr lang="en-GB" dirty="0"/>
              <a:t>Demonstrates the value of good governance through behaviours </a:t>
            </a:r>
            <a:r>
              <a:rPr lang="en-GB" dirty="0" smtClean="0"/>
              <a:t>(sets the tone from the top)</a:t>
            </a:r>
          </a:p>
          <a:p>
            <a:pPr>
              <a:defRPr/>
            </a:pPr>
            <a:r>
              <a:rPr lang="en-GB" sz="2500" dirty="0" smtClean="0"/>
              <a:t>Leads </a:t>
            </a:r>
            <a:r>
              <a:rPr lang="en-GB" sz="2500" dirty="0"/>
              <a:t>by example (protects </a:t>
            </a:r>
            <a:r>
              <a:rPr lang="en-GB" sz="2500" dirty="0" smtClean="0"/>
              <a:t>company’s reputation)</a:t>
            </a:r>
            <a:endParaRPr lang="en-GB" sz="900" dirty="0" smtClean="0"/>
          </a:p>
          <a:p>
            <a:pPr>
              <a:defRPr/>
            </a:pPr>
            <a:r>
              <a:rPr lang="en-GB" sz="2500" dirty="0" smtClean="0"/>
              <a:t>Effective financial systems/internal controls in place</a:t>
            </a:r>
            <a:endParaRPr lang="en-GB" sz="800" dirty="0" smtClean="0"/>
          </a:p>
          <a:p>
            <a:pPr>
              <a:defRPr/>
            </a:pPr>
            <a:r>
              <a:rPr lang="en-GB" sz="2500" dirty="0" smtClean="0"/>
              <a:t>Regularly reviews the risks faced by the company and plans for the management of those risks</a:t>
            </a:r>
            <a:endParaRPr lang="en-GB" sz="800" dirty="0"/>
          </a:p>
          <a:p>
            <a:pPr>
              <a:defRPr/>
            </a:pPr>
            <a:r>
              <a:rPr lang="en-GB" sz="2500" dirty="0" smtClean="0"/>
              <a:t>Operates within the law, constitution and corporate governance framework (role of Company Secretary)</a:t>
            </a:r>
            <a:endParaRPr lang="en-GB" sz="800" dirty="0" smtClean="0"/>
          </a:p>
          <a:p>
            <a:pPr>
              <a:defRPr/>
            </a:pPr>
            <a:r>
              <a:rPr lang="en-GB" sz="2500" dirty="0" smtClean="0"/>
              <a:t>Meets its </a:t>
            </a:r>
            <a:r>
              <a:rPr lang="en-GB" sz="2500" dirty="0"/>
              <a:t>responsibilities to </a:t>
            </a:r>
            <a:r>
              <a:rPr lang="en-GB" sz="2500" dirty="0" smtClean="0"/>
              <a:t>staff as a good employer </a:t>
            </a:r>
            <a:r>
              <a:rPr lang="en-GB" sz="2400" dirty="0" smtClean="0"/>
              <a:t>(health </a:t>
            </a:r>
            <a:r>
              <a:rPr lang="en-GB" sz="2400" dirty="0"/>
              <a:t>and safety, HR etc</a:t>
            </a:r>
            <a:r>
              <a:rPr lang="en-GB" sz="2400" dirty="0" smtClean="0"/>
              <a:t>.)</a:t>
            </a:r>
          </a:p>
          <a:p>
            <a:pPr>
              <a:defRPr/>
            </a:pPr>
            <a:r>
              <a:rPr lang="en-GB" sz="2400" dirty="0" smtClean="0"/>
              <a:t>All vulnerable users are protected from abuse</a:t>
            </a:r>
            <a:endParaRPr lang="en-GB" sz="2400" dirty="0"/>
          </a:p>
        </p:txBody>
      </p:sp>
      <p:sp>
        <p:nvSpPr>
          <p:cNvPr id="3" name="Title 2"/>
          <p:cNvSpPr>
            <a:spLocks noGrp="1"/>
          </p:cNvSpPr>
          <p:nvPr>
            <p:ph type="title"/>
          </p:nvPr>
        </p:nvSpPr>
        <p:spPr>
          <a:xfrm>
            <a:off x="107504" y="116632"/>
            <a:ext cx="8928992" cy="1008112"/>
          </a:xfrm>
        </p:spPr>
        <p:txBody>
          <a:bodyPr anchor="ctr"/>
          <a:lstStyle/>
          <a:p>
            <a:r>
              <a:rPr lang="en-US" b="1" dirty="0" smtClean="0"/>
              <a:t>Ensures good governance and </a:t>
            </a:r>
            <a:endParaRPr lang="en-US" b="1" dirty="0"/>
          </a:p>
        </p:txBody>
      </p:sp>
      <p:pic>
        <p:nvPicPr>
          <p:cNvPr id="5" name="Picture 4"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8640" y="-2721927"/>
            <a:ext cx="24431142" cy="3317078"/>
          </a:xfrm>
          <a:prstGeom prst="rect">
            <a:avLst/>
          </a:prstGeom>
        </p:spPr>
      </p:pic>
      <p:pic>
        <p:nvPicPr>
          <p:cNvPr id="7" name="Picture 6" descr="logo motif.a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6416" y="6093296"/>
            <a:ext cx="537120" cy="537120"/>
          </a:xfrm>
          <a:prstGeom prst="rect">
            <a:avLst/>
          </a:prstGeom>
        </p:spPr>
      </p:pic>
    </p:spTree>
    <p:extLst>
      <p:ext uri="{BB962C8B-B14F-4D97-AF65-F5344CB8AC3E}">
        <p14:creationId xmlns:p14="http://schemas.microsoft.com/office/powerpoint/2010/main" val="3263592276"/>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87" y="79526"/>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331" name="Rectangle 3"/>
          <p:cNvSpPr>
            <a:spLocks noGrp="1" noChangeArrowheads="1"/>
          </p:cNvSpPr>
          <p:nvPr>
            <p:ph type="subTitle" idx="1"/>
          </p:nvPr>
        </p:nvSpPr>
        <p:spPr>
          <a:xfrm>
            <a:off x="971600" y="4077072"/>
            <a:ext cx="7776864" cy="1296144"/>
          </a:xfrm>
        </p:spPr>
        <p:txBody>
          <a:bodyPr>
            <a:noAutofit/>
          </a:bodyPr>
          <a:lstStyle/>
          <a:p>
            <a:pPr algn="ctr" fontAlgn="auto">
              <a:spcAft>
                <a:spcPts val="0"/>
              </a:spcAft>
              <a:buClr>
                <a:schemeClr val="accent5"/>
              </a:buClr>
              <a:buFont typeface="Arial" pitchFamily="34" charset="0"/>
              <a:buNone/>
              <a:defRPr/>
            </a:pPr>
            <a:r>
              <a:rPr lang="en-GB" sz="3600" i="0" dirty="0" smtClean="0"/>
              <a:t>Legal duties of a Director</a:t>
            </a:r>
            <a:endParaRPr lang="en-GB" sz="3600" i="0" dirty="0" smtClean="0">
              <a:latin typeface="Arial Unicode MS" pitchFamily="34" charset="-128"/>
              <a:ea typeface="Arial Unicode MS" pitchFamily="34" charset="-128"/>
              <a:cs typeface="Arial Unicode MS" pitchFamily="34" charset="-128"/>
            </a:endParaRPr>
          </a:p>
        </p:txBody>
      </p:sp>
      <p:pic>
        <p:nvPicPr>
          <p:cNvPr id="4" name="Picture 3" descr="thick yellow line.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8" y="2924944"/>
            <a:ext cx="9144000" cy="1574161"/>
          </a:xfrm>
          <a:prstGeom prst="rect">
            <a:avLst/>
          </a:prstGeom>
        </p:spPr>
      </p:pic>
      <p:pic>
        <p:nvPicPr>
          <p:cNvPr id="7" name="Picture 6" descr="logo motif.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4728" y="4941168"/>
            <a:ext cx="1803400" cy="1803400"/>
          </a:xfrm>
          <a:prstGeom prst="rect">
            <a:avLst/>
          </a:prstGeom>
        </p:spPr>
      </p:pic>
    </p:spTree>
    <p:extLst>
      <p:ext uri="{BB962C8B-B14F-4D97-AF65-F5344CB8AC3E}">
        <p14:creationId xmlns:p14="http://schemas.microsoft.com/office/powerpoint/2010/main" val="1617378646"/>
      </p:ext>
    </p:extLst>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1_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3.xml><?xml version="1.0" encoding="utf-8"?>
<a:theme xmlns:a="http://schemas.openxmlformats.org/drawingml/2006/main" name="2_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46322845</TotalTime>
  <Pages>48</Pages>
  <Words>4172</Words>
  <Application>Microsoft Office PowerPoint</Application>
  <PresentationFormat>On-screen Show (4:3)</PresentationFormat>
  <Paragraphs>524</Paragraphs>
  <Slides>72</Slides>
  <Notes>15</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72</vt:i4>
      </vt:variant>
    </vt:vector>
  </HeadingPairs>
  <TitlesOfParts>
    <vt:vector size="76" baseType="lpstr">
      <vt:lpstr>Mylar</vt:lpstr>
      <vt:lpstr>1_Mylar</vt:lpstr>
      <vt:lpstr>2_Mylar</vt:lpstr>
      <vt:lpstr>Document</vt:lpstr>
      <vt:lpstr>Course objectives</vt:lpstr>
      <vt:lpstr>PowerPoint Presentation</vt:lpstr>
      <vt:lpstr>PowerPoint Presentation</vt:lpstr>
      <vt:lpstr>Provides leadership and direction</vt:lpstr>
      <vt:lpstr>Monitors performance</vt:lpstr>
      <vt:lpstr>Delegates within a culture of control</vt:lpstr>
      <vt:lpstr>Is open and accountable</vt:lpstr>
      <vt:lpstr>Ensures good governance and </vt:lpstr>
      <vt:lpstr>PowerPoint Presentation</vt:lpstr>
      <vt:lpstr>Legal duties of a Director</vt:lpstr>
      <vt:lpstr>PowerPoint Presentation</vt:lpstr>
      <vt:lpstr>An effective Director</vt:lpstr>
      <vt:lpstr>An effective Director</vt:lpstr>
      <vt:lpstr>An effective Director</vt:lpstr>
      <vt:lpstr>An effective Director</vt:lpstr>
      <vt:lpstr>An effective Director</vt:lpstr>
      <vt:lpstr>Personal liability of Directors</vt:lpstr>
      <vt:lpstr>PowerPoint Presentation</vt:lpstr>
      <vt:lpstr>Role of the Chair</vt:lpstr>
      <vt:lpstr>Role of the Chair</vt:lpstr>
      <vt:lpstr>Role of the Chair</vt:lpstr>
      <vt:lpstr>Efficient conduct of Board business</vt:lpstr>
      <vt:lpstr>PowerPoint Presentation</vt:lpstr>
      <vt:lpstr>Role of the Chief Executive</vt:lpstr>
      <vt:lpstr>Role of the Chief Executive</vt:lpstr>
      <vt:lpstr>PowerPoint Presentation</vt:lpstr>
      <vt:lpstr>Role of the Company Secretary</vt:lpstr>
      <vt:lpstr>Board</vt:lpstr>
      <vt:lpstr>Board</vt:lpstr>
      <vt:lpstr>Organisation</vt:lpstr>
      <vt:lpstr>Organisation</vt:lpstr>
      <vt:lpstr>PowerPoint Presentation</vt:lpstr>
      <vt:lpstr>Chair and Directors</vt:lpstr>
      <vt:lpstr>Directors and other Directors</vt:lpstr>
      <vt:lpstr>Chair and Chief Executive</vt:lpstr>
      <vt:lpstr>Directors and staff</vt:lpstr>
      <vt:lpstr>Organisation and the Council</vt:lpstr>
      <vt:lpstr>PowerPoint Presentation</vt:lpstr>
      <vt:lpstr>Key principles</vt:lpstr>
      <vt:lpstr>Key principles</vt:lpstr>
      <vt:lpstr>Key principles</vt:lpstr>
      <vt:lpstr>PowerPoint Presentation</vt:lpstr>
      <vt:lpstr>Registration of interests</vt:lpstr>
      <vt:lpstr>Registration of interests</vt:lpstr>
      <vt:lpstr>Declaration of interests</vt:lpstr>
      <vt:lpstr>Declaration of interests</vt:lpstr>
      <vt:lpstr>Handling conflicts of interest</vt:lpstr>
      <vt:lpstr>Handling conflicts of interest</vt:lpstr>
      <vt:lpstr>Ten guiding principles</vt:lpstr>
      <vt:lpstr>PowerPoint Presentation</vt:lpstr>
      <vt:lpstr>Gifts and hospitality</vt:lpstr>
      <vt:lpstr>Gifts and hospitality</vt:lpstr>
      <vt:lpstr>Relationship</vt:lpstr>
      <vt:lpstr>Value</vt:lpstr>
      <vt:lpstr>Legitimate interest and frequency</vt:lpstr>
      <vt:lpstr>Reputation</vt:lpstr>
      <vt:lpstr>Gifts and hospitality</vt:lpstr>
      <vt:lpstr>General rule on hospitality</vt:lpstr>
      <vt:lpstr>PowerPoint Presentation</vt:lpstr>
      <vt:lpstr>Accountability and VFM</vt:lpstr>
      <vt:lpstr>Accountability and VFM</vt:lpstr>
      <vt:lpstr>Directors and finance</vt:lpstr>
      <vt:lpstr>Directors and finance</vt:lpstr>
      <vt:lpstr>PowerPoint Presentation</vt:lpstr>
      <vt:lpstr>Conduct of Directors</vt:lpstr>
      <vt:lpstr>General conduct</vt:lpstr>
      <vt:lpstr>PowerPoint Presentation</vt:lpstr>
      <vt:lpstr>Corporate governance</vt:lpstr>
      <vt:lpstr>PowerPoint Presentation</vt:lpstr>
      <vt:lpstr>PowerPoint Presentation</vt:lpstr>
      <vt:lpstr>Some final points</vt:lpstr>
      <vt:lpstr>Some final points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Board"</dc:title>
  <dc:subject>Training Course for Board Members</dc:subject>
  <dc:creator>David Nicholl</dc:creator>
  <cp:keywords>Board Members</cp:keywords>
  <cp:lastModifiedBy>David</cp:lastModifiedBy>
  <cp:revision>733</cp:revision>
  <cp:lastPrinted>2014-09-17T13:16:45Z</cp:lastPrinted>
  <dcterms:created xsi:type="dcterms:W3CDTF">1998-08-25T10:06:46Z</dcterms:created>
  <dcterms:modified xsi:type="dcterms:W3CDTF">2017-08-21T15:03:44Z</dcterms:modified>
</cp:coreProperties>
</file>