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264" r:id="rId3"/>
    <p:sldId id="266" r:id="rId4"/>
    <p:sldId id="571" r:id="rId5"/>
    <p:sldId id="286" r:id="rId6"/>
    <p:sldId id="279" r:id="rId7"/>
    <p:sldId id="569" r:id="rId8"/>
    <p:sldId id="287" r:id="rId9"/>
    <p:sldId id="272" r:id="rId10"/>
    <p:sldId id="274" r:id="rId11"/>
    <p:sldId id="573" r:id="rId12"/>
    <p:sldId id="572" r:id="rId13"/>
    <p:sldId id="275" r:id="rId14"/>
    <p:sldId id="277" r:id="rId15"/>
    <p:sldId id="276" r:id="rId16"/>
    <p:sldId id="288" r:id="rId17"/>
    <p:sldId id="567" r:id="rId18"/>
    <p:sldId id="574" r:id="rId19"/>
    <p:sldId id="280" r:id="rId20"/>
    <p:sldId id="563" r:id="rId21"/>
    <p:sldId id="564" r:id="rId22"/>
    <p:sldId id="566" r:id="rId23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2F92"/>
    <a:srgbClr val="2F7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17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5B509F-E8D6-4233-83A5-54C65DABA11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B8E8EC2E-CC1D-4E89-9542-C21443161C9A}">
      <dgm:prSet phldrT="[Text]"/>
      <dgm:spPr/>
      <dgm:t>
        <a:bodyPr/>
        <a:lstStyle/>
        <a:p>
          <a:r>
            <a:rPr lang="en-GB"/>
            <a:t>Strategic </a:t>
          </a:r>
        </a:p>
      </dgm:t>
    </dgm:pt>
    <dgm:pt modelId="{11604505-8D2C-4665-B33F-D8902491BB95}" type="parTrans" cxnId="{220015E8-9C69-4FFE-8D96-606B61ECFFEC}">
      <dgm:prSet/>
      <dgm:spPr/>
      <dgm:t>
        <a:bodyPr/>
        <a:lstStyle/>
        <a:p>
          <a:endParaRPr lang="en-GB"/>
        </a:p>
      </dgm:t>
    </dgm:pt>
    <dgm:pt modelId="{F64DA503-D34E-4B89-8379-16D881A627D5}" type="sibTrans" cxnId="{220015E8-9C69-4FFE-8D96-606B61ECFFEC}">
      <dgm:prSet/>
      <dgm:spPr/>
      <dgm:t>
        <a:bodyPr/>
        <a:lstStyle/>
        <a:p>
          <a:endParaRPr lang="en-GB"/>
        </a:p>
      </dgm:t>
    </dgm:pt>
    <dgm:pt modelId="{6A789385-60AB-4696-9069-424D476CC812}">
      <dgm:prSet phldrT="[Text]"/>
      <dgm:spPr/>
      <dgm:t>
        <a:bodyPr/>
        <a:lstStyle/>
        <a:p>
          <a:r>
            <a:rPr lang="en-GB"/>
            <a:t>Local </a:t>
          </a:r>
        </a:p>
      </dgm:t>
    </dgm:pt>
    <dgm:pt modelId="{60723614-98A5-473A-B8B6-B013D8B88561}" type="parTrans" cxnId="{1C10CAB9-8522-46BA-8D1B-786A9C77DF6F}">
      <dgm:prSet/>
      <dgm:spPr/>
      <dgm:t>
        <a:bodyPr/>
        <a:lstStyle/>
        <a:p>
          <a:endParaRPr lang="en-GB"/>
        </a:p>
      </dgm:t>
    </dgm:pt>
    <dgm:pt modelId="{527EF2AE-CEA3-4F3D-89BB-5BCFDD50F720}" type="sibTrans" cxnId="{1C10CAB9-8522-46BA-8D1B-786A9C77DF6F}">
      <dgm:prSet/>
      <dgm:spPr/>
      <dgm:t>
        <a:bodyPr/>
        <a:lstStyle/>
        <a:p>
          <a:endParaRPr lang="en-GB"/>
        </a:p>
      </dgm:t>
    </dgm:pt>
    <dgm:pt modelId="{F057F259-E6EB-4389-9108-CE3B13A507D2}">
      <dgm:prSet phldrT="[Text]"/>
      <dgm:spPr/>
      <dgm:t>
        <a:bodyPr/>
        <a:lstStyle/>
        <a:p>
          <a:r>
            <a:rPr lang="en-GB"/>
            <a:t>Partnerships</a:t>
          </a:r>
        </a:p>
      </dgm:t>
    </dgm:pt>
    <dgm:pt modelId="{5C74BBA2-FDD3-4672-B2ED-4708295C3109}" type="parTrans" cxnId="{DEA4E6BB-BB0F-4118-A78A-8A4FC252AF22}">
      <dgm:prSet/>
      <dgm:spPr/>
      <dgm:t>
        <a:bodyPr/>
        <a:lstStyle/>
        <a:p>
          <a:endParaRPr lang="en-GB"/>
        </a:p>
      </dgm:t>
    </dgm:pt>
    <dgm:pt modelId="{EFE07E6B-89B1-4DEC-85B8-29450BFAE628}" type="sibTrans" cxnId="{DEA4E6BB-BB0F-4118-A78A-8A4FC252AF22}">
      <dgm:prSet/>
      <dgm:spPr/>
      <dgm:t>
        <a:bodyPr/>
        <a:lstStyle/>
        <a:p>
          <a:endParaRPr lang="en-GB"/>
        </a:p>
      </dgm:t>
    </dgm:pt>
    <dgm:pt modelId="{58FC4C67-04E7-49DC-8C91-31A6586AB159}" type="pres">
      <dgm:prSet presAssocID="{2C5B509F-E8D6-4233-83A5-54C65DABA11C}" presName="compositeShape" presStyleCnt="0">
        <dgm:presLayoutVars>
          <dgm:chMax val="7"/>
          <dgm:dir/>
          <dgm:resizeHandles val="exact"/>
        </dgm:presLayoutVars>
      </dgm:prSet>
      <dgm:spPr/>
    </dgm:pt>
    <dgm:pt modelId="{E304DA3F-7099-435F-BC76-6449B0AEC602}" type="pres">
      <dgm:prSet presAssocID="{B8E8EC2E-CC1D-4E89-9542-C21443161C9A}" presName="circ1" presStyleLbl="vennNode1" presStyleIdx="0" presStyleCnt="3"/>
      <dgm:spPr/>
    </dgm:pt>
    <dgm:pt modelId="{92D53AE1-796E-4510-8CC7-538452004B10}" type="pres">
      <dgm:prSet presAssocID="{B8E8EC2E-CC1D-4E89-9542-C21443161C9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96A655B-1255-4054-806D-1D8EAB4ABBF1}" type="pres">
      <dgm:prSet presAssocID="{6A789385-60AB-4696-9069-424D476CC812}" presName="circ2" presStyleLbl="vennNode1" presStyleIdx="1" presStyleCnt="3"/>
      <dgm:spPr/>
    </dgm:pt>
    <dgm:pt modelId="{526A341D-1BAB-405F-9A8D-E84DDDDB96EB}" type="pres">
      <dgm:prSet presAssocID="{6A789385-60AB-4696-9069-424D476CC81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2513549-D9E5-4A6D-91F0-8BE6AF2D0513}" type="pres">
      <dgm:prSet presAssocID="{F057F259-E6EB-4389-9108-CE3B13A507D2}" presName="circ3" presStyleLbl="vennNode1" presStyleIdx="2" presStyleCnt="3"/>
      <dgm:spPr/>
    </dgm:pt>
    <dgm:pt modelId="{65B34515-5977-48F9-9D19-692ECF1C7306}" type="pres">
      <dgm:prSet presAssocID="{F057F259-E6EB-4389-9108-CE3B13A507D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8F59044-DC06-430E-9782-2C2C89A87318}" type="presOf" srcId="{B8E8EC2E-CC1D-4E89-9542-C21443161C9A}" destId="{E304DA3F-7099-435F-BC76-6449B0AEC602}" srcOrd="0" destOrd="0" presId="urn:microsoft.com/office/officeart/2005/8/layout/venn1"/>
    <dgm:cxn modelId="{A48C5287-8CD9-4813-A280-EF99312CD67E}" type="presOf" srcId="{B8E8EC2E-CC1D-4E89-9542-C21443161C9A}" destId="{92D53AE1-796E-4510-8CC7-538452004B10}" srcOrd="1" destOrd="0" presId="urn:microsoft.com/office/officeart/2005/8/layout/venn1"/>
    <dgm:cxn modelId="{30949288-27F0-4126-AEF7-0053A5DDD9FF}" type="presOf" srcId="{F057F259-E6EB-4389-9108-CE3B13A507D2}" destId="{65B34515-5977-48F9-9D19-692ECF1C7306}" srcOrd="1" destOrd="0" presId="urn:microsoft.com/office/officeart/2005/8/layout/venn1"/>
    <dgm:cxn modelId="{980DC3A9-6578-4047-A297-C25776ECF488}" type="presOf" srcId="{6A789385-60AB-4696-9069-424D476CC812}" destId="{526A341D-1BAB-405F-9A8D-E84DDDDB96EB}" srcOrd="1" destOrd="0" presId="urn:microsoft.com/office/officeart/2005/8/layout/venn1"/>
    <dgm:cxn modelId="{1C10CAB9-8522-46BA-8D1B-786A9C77DF6F}" srcId="{2C5B509F-E8D6-4233-83A5-54C65DABA11C}" destId="{6A789385-60AB-4696-9069-424D476CC812}" srcOrd="1" destOrd="0" parTransId="{60723614-98A5-473A-B8B6-B013D8B88561}" sibTransId="{527EF2AE-CEA3-4F3D-89BB-5BCFDD50F720}"/>
    <dgm:cxn modelId="{DEA4E6BB-BB0F-4118-A78A-8A4FC252AF22}" srcId="{2C5B509F-E8D6-4233-83A5-54C65DABA11C}" destId="{F057F259-E6EB-4389-9108-CE3B13A507D2}" srcOrd="2" destOrd="0" parTransId="{5C74BBA2-FDD3-4672-B2ED-4708295C3109}" sibTransId="{EFE07E6B-89B1-4DEC-85B8-29450BFAE628}"/>
    <dgm:cxn modelId="{F4C1CBBE-B574-4A36-A23A-534AEB2C3674}" type="presOf" srcId="{6A789385-60AB-4696-9069-424D476CC812}" destId="{A96A655B-1255-4054-806D-1D8EAB4ABBF1}" srcOrd="0" destOrd="0" presId="urn:microsoft.com/office/officeart/2005/8/layout/venn1"/>
    <dgm:cxn modelId="{C83820C3-5E7C-4A33-BBAB-AE2E5C12BFA8}" type="presOf" srcId="{F057F259-E6EB-4389-9108-CE3B13A507D2}" destId="{C2513549-D9E5-4A6D-91F0-8BE6AF2D0513}" srcOrd="0" destOrd="0" presId="urn:microsoft.com/office/officeart/2005/8/layout/venn1"/>
    <dgm:cxn modelId="{5FBAC6CF-C87A-4211-AF47-2462B6724A4B}" type="presOf" srcId="{2C5B509F-E8D6-4233-83A5-54C65DABA11C}" destId="{58FC4C67-04E7-49DC-8C91-31A6586AB159}" srcOrd="0" destOrd="0" presId="urn:microsoft.com/office/officeart/2005/8/layout/venn1"/>
    <dgm:cxn modelId="{220015E8-9C69-4FFE-8D96-606B61ECFFEC}" srcId="{2C5B509F-E8D6-4233-83A5-54C65DABA11C}" destId="{B8E8EC2E-CC1D-4E89-9542-C21443161C9A}" srcOrd="0" destOrd="0" parTransId="{11604505-8D2C-4665-B33F-D8902491BB95}" sibTransId="{F64DA503-D34E-4B89-8379-16D881A627D5}"/>
    <dgm:cxn modelId="{8EC7A45A-3EB4-4E91-8919-2BD5ED0602AE}" type="presParOf" srcId="{58FC4C67-04E7-49DC-8C91-31A6586AB159}" destId="{E304DA3F-7099-435F-BC76-6449B0AEC602}" srcOrd="0" destOrd="0" presId="urn:microsoft.com/office/officeart/2005/8/layout/venn1"/>
    <dgm:cxn modelId="{62CA263B-17B0-413B-9399-67AB6FA257CF}" type="presParOf" srcId="{58FC4C67-04E7-49DC-8C91-31A6586AB159}" destId="{92D53AE1-796E-4510-8CC7-538452004B10}" srcOrd="1" destOrd="0" presId="urn:microsoft.com/office/officeart/2005/8/layout/venn1"/>
    <dgm:cxn modelId="{4E897264-0DC9-43EE-A824-0FF050860883}" type="presParOf" srcId="{58FC4C67-04E7-49DC-8C91-31A6586AB159}" destId="{A96A655B-1255-4054-806D-1D8EAB4ABBF1}" srcOrd="2" destOrd="0" presId="urn:microsoft.com/office/officeart/2005/8/layout/venn1"/>
    <dgm:cxn modelId="{A9F46F4C-F7CF-4645-8126-62030020BB3C}" type="presParOf" srcId="{58FC4C67-04E7-49DC-8C91-31A6586AB159}" destId="{526A341D-1BAB-405F-9A8D-E84DDDDB96EB}" srcOrd="3" destOrd="0" presId="urn:microsoft.com/office/officeart/2005/8/layout/venn1"/>
    <dgm:cxn modelId="{9912EB2F-7B34-47C7-9E56-0AD75AF4DF57}" type="presParOf" srcId="{58FC4C67-04E7-49DC-8C91-31A6586AB159}" destId="{C2513549-D9E5-4A6D-91F0-8BE6AF2D0513}" srcOrd="4" destOrd="0" presId="urn:microsoft.com/office/officeart/2005/8/layout/venn1"/>
    <dgm:cxn modelId="{D1B57F00-2349-472E-8349-8BEE0AF5BC80}" type="presParOf" srcId="{58FC4C67-04E7-49DC-8C91-31A6586AB159}" destId="{65B34515-5977-48F9-9D19-692ECF1C730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4DA3F-7099-435F-BC76-6449B0AEC602}">
      <dsp:nvSpPr>
        <dsp:cNvPr id="0" name=""/>
        <dsp:cNvSpPr/>
      </dsp:nvSpPr>
      <dsp:spPr>
        <a:xfrm>
          <a:off x="2405074" y="55804"/>
          <a:ext cx="2678608" cy="26786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Strategic </a:t>
          </a:r>
        </a:p>
      </dsp:txBody>
      <dsp:txXfrm>
        <a:off x="2762222" y="524560"/>
        <a:ext cx="1964313" cy="1205373"/>
      </dsp:txXfrm>
    </dsp:sp>
    <dsp:sp modelId="{A96A655B-1255-4054-806D-1D8EAB4ABBF1}">
      <dsp:nvSpPr>
        <dsp:cNvPr id="0" name=""/>
        <dsp:cNvSpPr/>
      </dsp:nvSpPr>
      <dsp:spPr>
        <a:xfrm>
          <a:off x="3371605" y="1729934"/>
          <a:ext cx="2678608" cy="26786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Local </a:t>
          </a:r>
        </a:p>
      </dsp:txBody>
      <dsp:txXfrm>
        <a:off x="4190813" y="2421908"/>
        <a:ext cx="1607165" cy="1473234"/>
      </dsp:txXfrm>
    </dsp:sp>
    <dsp:sp modelId="{C2513549-D9E5-4A6D-91F0-8BE6AF2D0513}">
      <dsp:nvSpPr>
        <dsp:cNvPr id="0" name=""/>
        <dsp:cNvSpPr/>
      </dsp:nvSpPr>
      <dsp:spPr>
        <a:xfrm>
          <a:off x="1438543" y="1729934"/>
          <a:ext cx="2678608" cy="26786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Partnerships</a:t>
          </a:r>
        </a:p>
      </dsp:txBody>
      <dsp:txXfrm>
        <a:off x="1690778" y="2421908"/>
        <a:ext cx="1607165" cy="1473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DE6A9-B5E9-490D-B889-1CC33586F091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65D1D-29FC-47E2-A574-DEFA3174C72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hc" descr="OFFICIAL"/>
          <p:cNvSpPr txBox="1"/>
          <p:nvPr/>
        </p:nvSpPr>
        <p:spPr>
          <a:xfrm>
            <a:off x="0" y="0"/>
            <a:ext cx="6810375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000" b="1">
                <a:solidFill>
                  <a:srgbClr val="000000"/>
                </a:solidFill>
                <a:latin typeface="arial"/>
              </a:rPr>
              <a:t>OFFICIAL</a:t>
            </a:r>
          </a:p>
        </p:txBody>
      </p:sp>
      <p:sp>
        <p:nvSpPr>
          <p:cNvPr id="7" name="fc" descr="OFFICIAL"/>
          <p:cNvSpPr txBox="1"/>
          <p:nvPr/>
        </p:nvSpPr>
        <p:spPr>
          <a:xfrm>
            <a:off x="0" y="9569669"/>
            <a:ext cx="6810375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000" b="1">
                <a:solidFill>
                  <a:srgbClr val="000000"/>
                </a:solidFill>
                <a:latin typeface="arial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530188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E036E-460B-4C1D-A880-EABA5EF82C50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7AA53-D485-48C4-A1C3-631D24EF375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hc" descr="OFFICIAL"/>
          <p:cNvSpPr txBox="1"/>
          <p:nvPr/>
        </p:nvSpPr>
        <p:spPr>
          <a:xfrm>
            <a:off x="0" y="0"/>
            <a:ext cx="6810375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000" b="1" i="0" u="none" baseline="0">
                <a:solidFill>
                  <a:srgbClr val="000000"/>
                </a:solidFill>
                <a:latin typeface="arial"/>
              </a:rPr>
              <a:t>OFFICIAL</a:t>
            </a:r>
          </a:p>
        </p:txBody>
      </p:sp>
      <p:sp>
        <p:nvSpPr>
          <p:cNvPr id="9" name="fc" descr="OFFICIAL"/>
          <p:cNvSpPr txBox="1"/>
          <p:nvPr/>
        </p:nvSpPr>
        <p:spPr>
          <a:xfrm>
            <a:off x="0" y="9569669"/>
            <a:ext cx="6810375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000" b="1" i="0" u="none" baseline="0">
                <a:solidFill>
                  <a:srgbClr val="000000"/>
                </a:solidFill>
                <a:latin typeface="arial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614943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1844824"/>
            <a:ext cx="7920000" cy="15696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Presentation main </a:t>
            </a:r>
            <a:br>
              <a:rPr lang="en-US" dirty="0"/>
            </a:br>
            <a:r>
              <a:rPr lang="en-US" dirty="0"/>
              <a:t>title in English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8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fld id="{873F4A99-A038-4481-9EC3-4F7C6E9CD0D0}" type="datetimeFigureOut">
              <a:rPr lang="en-GB" smtClean="0"/>
              <a:pPr/>
              <a:t>09/05/2022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612000" y="3643869"/>
            <a:ext cx="7920000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789040"/>
            <a:ext cx="7920000" cy="15841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4800" b="1">
                <a:solidFill>
                  <a:srgbClr val="2F7C3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>
                <a:solidFill>
                  <a:srgbClr val="2F7C3A"/>
                </a:solidFill>
              </a:rPr>
              <a:t>Presentation main </a:t>
            </a:r>
            <a:br>
              <a:rPr lang="en-US" dirty="0">
                <a:solidFill>
                  <a:srgbClr val="2F7C3A"/>
                </a:solidFill>
              </a:rPr>
            </a:br>
            <a:r>
              <a:rPr lang="en-US" dirty="0">
                <a:solidFill>
                  <a:srgbClr val="2F7C3A"/>
                </a:solidFill>
              </a:rPr>
              <a:t>title in Gaelic</a:t>
            </a:r>
            <a:endParaRPr lang="en-GB" dirty="0">
              <a:solidFill>
                <a:srgbClr val="2F7C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43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+ Sub-title -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1772816"/>
            <a:ext cx="7632848" cy="46805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124744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423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+ sub-title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35416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two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2348880"/>
            <a:ext cx="7632848" cy="41044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755576" y="1628800"/>
            <a:ext cx="777642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700809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838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ayout + Sub-title -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1772816"/>
            <a:ext cx="3744416" cy="46805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124744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44008" y="1772816"/>
            <a:ext cx="3744416" cy="46805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237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ayout + Sub-title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35416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two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2348880"/>
            <a:ext cx="3744416" cy="41044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755576" y="1628800"/>
            <a:ext cx="777642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700809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44008" y="2348880"/>
            <a:ext cx="3744416" cy="41044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9486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43607" y="548680"/>
            <a:ext cx="2648273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caption title 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635896" y="548680"/>
            <a:ext cx="4762872" cy="585311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4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18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18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3607" y="1710730"/>
            <a:ext cx="264827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574268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515374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photo title</a:t>
            </a:r>
            <a:endParaRPr lang="en-GB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472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720482"/>
            <a:ext cx="5486400" cy="8768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photo description</a:t>
            </a:r>
          </a:p>
        </p:txBody>
      </p:sp>
    </p:spTree>
    <p:extLst>
      <p:ext uri="{BB962C8B-B14F-4D97-AF65-F5344CB8AC3E}">
        <p14:creationId xmlns:p14="http://schemas.microsoft.com/office/powerpoint/2010/main" val="1892344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1846800"/>
            <a:ext cx="7920000" cy="1582200"/>
          </a:xfrm>
          <a:prstGeom prst="rect">
            <a:avLst/>
          </a:prstGeom>
        </p:spPr>
        <p:txBody>
          <a:bodyPr/>
          <a:lstStyle>
            <a:lvl1pPr>
              <a:defRPr sz="48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Section title in English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886200"/>
            <a:ext cx="7920000" cy="1631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solidFill>
                  <a:srgbClr val="2F7C3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Section title in Gaelic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612000" y="3643869"/>
            <a:ext cx="7920000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11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926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22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35416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two line title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755576" y="1628800"/>
            <a:ext cx="777642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56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one line title 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5920" y="1772816"/>
            <a:ext cx="7622504" cy="468052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 dirty="0"/>
              <a:t>Click to edit body 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Click to edit bullet lists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124744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9120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 bwMode="auto">
          <a:xfrm>
            <a:off x="755576" y="1628800"/>
            <a:ext cx="777642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210146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Two line title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2348880"/>
            <a:ext cx="7632848" cy="403244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 dirty="0"/>
              <a:t>Click to edit body 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Click to edit bullet lists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700809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588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-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1196752"/>
            <a:ext cx="7632848" cy="525658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826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35416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two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1772816"/>
            <a:ext cx="7632848" cy="46805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755576" y="1628800"/>
            <a:ext cx="777642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532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505" y="0"/>
            <a:ext cx="3899495" cy="18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433" y="6296079"/>
            <a:ext cx="1800000" cy="56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1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2529" cy="237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289" y="4482000"/>
            <a:ext cx="1371711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2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5" r:id="rId2"/>
    <p:sldLayoutId id="2147483676" r:id="rId3"/>
    <p:sldLayoutId id="2147483668" r:id="rId4"/>
    <p:sldLayoutId id="2147483666" r:id="rId5"/>
    <p:sldLayoutId id="2147483669" r:id="rId6"/>
    <p:sldLayoutId id="2147483670" r:id="rId7"/>
    <p:sldLayoutId id="2147483672" r:id="rId8"/>
    <p:sldLayoutId id="2147483671" r:id="rId9"/>
    <p:sldLayoutId id="2147483674" r:id="rId10"/>
    <p:sldLayoutId id="2147483673" r:id="rId11"/>
    <p:sldLayoutId id="2147483678" r:id="rId12"/>
    <p:sldLayoutId id="214748367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ighland.gov.uk/membersintranet/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ghland.gov.uk/membersintranet/downloads/file/204/being_a_community_leader" TargetMode="External"/><Relationship Id="rId7" Type="http://schemas.openxmlformats.org/officeDocument/2006/relationships/hyperlink" Target="https://www.highland.gov.uk/membersintranet/downloads/file/208/navigating_the_new_council_a_consideration_of_opportunities_and_challenges" TargetMode="External"/><Relationship Id="rId2" Type="http://schemas.openxmlformats.org/officeDocument/2006/relationships/hyperlink" Target="https://www.highland.gov.uk/membersintranet/downloads/file/203/getting_started_with_your_roles_and_responsibilities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highland.gov.uk/membersintranet/downloads/file/207/developing_your_working_relationships_with_other_elected_members" TargetMode="External"/><Relationship Id="rId5" Type="http://schemas.openxmlformats.org/officeDocument/2006/relationships/hyperlink" Target="https://www.highland.gov.uk/membersintranet/downloads/file/206/developing_your_working_relationships_with_officers" TargetMode="External"/><Relationship Id="rId4" Type="http://schemas.openxmlformats.org/officeDocument/2006/relationships/hyperlink" Target="https://www.highland.gov.uk/membersintranet/downloads/file/205/governing_effectively_keeping_your_eye_on_the_big_pictur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Members Induction 2022</a:t>
            </a:r>
            <a:br>
              <a:rPr lang="en-GB" dirty="0"/>
            </a:br>
            <a:r>
              <a:rPr lang="en-GB" dirty="0"/>
              <a:t>- How the Council Works -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12000" y="3789040"/>
            <a:ext cx="7920000" cy="2603790"/>
          </a:xfrm>
        </p:spPr>
        <p:txBody>
          <a:bodyPr/>
          <a:lstStyle/>
          <a:p>
            <a:r>
              <a:rPr lang="en-GB" dirty="0"/>
              <a:t>Kate Lackie</a:t>
            </a:r>
          </a:p>
          <a:p>
            <a:r>
              <a:rPr lang="en-GB" dirty="0"/>
              <a:t>Stewart Fraser </a:t>
            </a:r>
          </a:p>
          <a:p>
            <a:r>
              <a:rPr lang="en-GB" dirty="0"/>
              <a:t>Paul Nevin</a:t>
            </a:r>
          </a:p>
        </p:txBody>
      </p:sp>
    </p:spTree>
    <p:extLst>
      <p:ext uri="{BB962C8B-B14F-4D97-AF65-F5344CB8AC3E}">
        <p14:creationId xmlns:p14="http://schemas.microsoft.com/office/powerpoint/2010/main" val="1832021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26165-0A80-46E2-9CF0-BFFD7A591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marL="0" indent="0" algn="ctr">
              <a:spcAft>
                <a:spcPts val="1000"/>
              </a:spcAft>
              <a:buNone/>
            </a:pP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en-GB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Improvement Service Handbook – Governing      Effectively 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Make sure clear outcomes and priorities are in place.</a:t>
            </a:r>
          </a:p>
          <a:p>
            <a:pPr>
              <a:spcBef>
                <a:spcPts val="0"/>
              </a:spcBef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Ensure resources are in place to achieve these outcomes and priorities and they are used efficiently.</a:t>
            </a:r>
          </a:p>
          <a:p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Scrutinise and monitor the delivery of services to ensure the performance expectations are achieved.</a:t>
            </a:r>
          </a:p>
          <a:p>
            <a:pPr>
              <a:spcAft>
                <a:spcPts val="100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Ensure the Council is transparent and accountable back to the communities that elected them.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Take responsibility and be held to account for decisions you have taken: a key requirement of the duty of Best Value.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Finally Councillors are responsible for ensuring that partnerships are appropriately governed, properly held to account and their performance scrutinised.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500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5E15D5E7-5221-4965-A189-69DCBA804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96" y="5111"/>
            <a:ext cx="9115104" cy="6919406"/>
          </a:xfrm>
          <a:noFill/>
        </p:spPr>
      </p:pic>
    </p:spTree>
    <p:extLst>
      <p:ext uri="{BB962C8B-B14F-4D97-AF65-F5344CB8AC3E}">
        <p14:creationId xmlns:p14="http://schemas.microsoft.com/office/powerpoint/2010/main" val="4113133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the Council Works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Officers’ Role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Day to day running of Council services 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Providing professional advice to allow Councillors to make informed decisions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Implement the decisions made by Councillors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Observe strict political neutrality and serve all Councillors</a:t>
            </a:r>
          </a:p>
        </p:txBody>
      </p:sp>
    </p:spTree>
    <p:extLst>
      <p:ext uri="{BB962C8B-B14F-4D97-AF65-F5344CB8AC3E}">
        <p14:creationId xmlns:p14="http://schemas.microsoft.com/office/powerpoint/2010/main" val="2072743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the Council Works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Statutory Roles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Head of Paid Service (Chief Executive)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Monitoring Officer 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Chief Financial Officer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Chief Social Work Officer 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Chief Education Officer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Data Protection Officer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681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GB" dirty="0"/>
              <a:t>How the Council Works</a:t>
            </a:r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53E7ED02-B7D9-4935-84A2-68E340252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077" b="2"/>
          <a:stretch/>
        </p:blipFill>
        <p:spPr>
          <a:xfrm>
            <a:off x="755576" y="1196752"/>
            <a:ext cx="7632848" cy="5256584"/>
          </a:xfrm>
          <a:noFill/>
        </p:spPr>
      </p:pic>
    </p:spTree>
    <p:extLst>
      <p:ext uri="{BB962C8B-B14F-4D97-AF65-F5344CB8AC3E}">
        <p14:creationId xmlns:p14="http://schemas.microsoft.com/office/powerpoint/2010/main" val="319499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313E8-013D-4795-9B38-190EADB52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492F92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How the Council Works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8C279-D014-435C-9E7A-29035D46F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Highland Council:-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74 Elected Members – 36 newly elected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21 Wards: 11 four-member and 10 three-member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Decision Making Structure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Full Council; 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 Strategic Committees; 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 Regulatory committees; 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11 Area Committees and a range of other committees and boards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Timetable of Meetings</a:t>
            </a:r>
          </a:p>
        </p:txBody>
      </p:sp>
    </p:spTree>
    <p:extLst>
      <p:ext uri="{BB962C8B-B14F-4D97-AF65-F5344CB8AC3E}">
        <p14:creationId xmlns:p14="http://schemas.microsoft.com/office/powerpoint/2010/main" val="384793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7D84-1A75-4060-AFBB-8FDEAA0D1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492F92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How the Council Works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97435-C39B-48A3-8CBC-CF9C90034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What to expect in the coming weeks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Full Council 26 May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Full Council 2 June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Regulatory Meetings plus Special Council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Strategic Committees?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Full Council 30 June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Recess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587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15D89-EBE9-404F-90EA-0BBE54F2D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Standing 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7C37F-7DFA-4090-BCD5-3081DD982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256584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Rooted in the Local Government (Scotland) Act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way in which formal business is conducted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Power and duties of the Convener/Chair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Quorum, Voting, Motions, Amendments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Questions, Notices of Motion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and when to speak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Decisions</a:t>
            </a:r>
          </a:p>
          <a:p>
            <a:pPr lvl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Practice Run for 26 May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Calling the roll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Voting </a:t>
            </a:r>
          </a:p>
        </p:txBody>
      </p:sp>
    </p:spTree>
    <p:extLst>
      <p:ext uri="{BB962C8B-B14F-4D97-AF65-F5344CB8AC3E}">
        <p14:creationId xmlns:p14="http://schemas.microsoft.com/office/powerpoint/2010/main" val="3915027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the Council Works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b="1" dirty="0"/>
              <a:t>Strategic v. Local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755650" y="1988840"/>
          <a:ext cx="7488758" cy="4464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4263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6AAED-F5BD-4A7F-90C8-F72E0C9CC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Local Area Committees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4BA30-C54D-4798-B112-CF2709164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8" y="1196751"/>
            <a:ext cx="7632848" cy="5537423"/>
          </a:xfrm>
        </p:spPr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Remit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set out in the Scheme of Delegation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making forum for local issues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Scrutiny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key areas of local business – e.g. police and fire, education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on local projects where decision making sits elsewhere e.g. Rails to Grantown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updates from community groups or organisations and partnership updates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Motions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– can be used to hold a local discussion on matters of note or concern</a:t>
            </a:r>
          </a:p>
        </p:txBody>
      </p:sp>
    </p:spTree>
    <p:extLst>
      <p:ext uri="{BB962C8B-B14F-4D97-AF65-F5344CB8AC3E}">
        <p14:creationId xmlns:p14="http://schemas.microsoft.com/office/powerpoint/2010/main" val="1676254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the Council Works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Today’s Briefing:-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Overview – Highland Council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Getting Started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Good Corporate Governance 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Roles &amp; Responsibilities 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Strategic and Area Decision Making 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Codes of Conduct – Councillors &amp; Officers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Case studies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079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E7E58-7150-4E74-A141-841E18572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Area Business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7012C-7656-4D74-A9E6-938BE8B92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86610"/>
          </a:xfrm>
        </p:spPr>
        <p:txBody>
          <a:bodyPr/>
          <a:lstStyle/>
          <a:p>
            <a:pPr marL="0" lv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Purpose: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Private space for briefing Members on confidential issues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Discussion on areas of development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 consulting members on key matters where officers have delegated decision making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Discussion on potential items for Area Committee meetings and on items due to come to Area Committee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Frequency – one per month</a:t>
            </a:r>
          </a:p>
          <a:p>
            <a:pPr lvl="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Additional one-off briefing sessions can be arranged by Services if required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How – default by teams but can be in person if required</a:t>
            </a:r>
          </a:p>
          <a:p>
            <a:pPr lvl="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Action note is taken, not minutes</a:t>
            </a:r>
          </a:p>
          <a:p>
            <a:pPr lvl="0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18060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    Additional Roles, Responsibilities and Remits</a:t>
            </a: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Senior Appointments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External bodies and Boards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Hearing appeals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Signing powers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Personal safety, health and wellbeing</a:t>
            </a:r>
          </a:p>
          <a:p>
            <a:pPr marL="457200" lvl="1" indent="0"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137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the Council Works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Highland Council:-</a:t>
            </a:r>
          </a:p>
          <a:p>
            <a:pPr>
              <a:spcBef>
                <a:spcPts val="1200"/>
              </a:spcBef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Largest local authority in UK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Deliver services to 235,430 residents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10,000 staff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Annual Net Revenue Budget £640m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Commission major services – for example  from NHS Highland, High Life Highland</a:t>
            </a:r>
          </a:p>
        </p:txBody>
      </p:sp>
    </p:spTree>
    <p:extLst>
      <p:ext uri="{BB962C8B-B14F-4D97-AF65-F5344CB8AC3E}">
        <p14:creationId xmlns:p14="http://schemas.microsoft.com/office/powerpoint/2010/main" val="1622844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GB" dirty="0"/>
              <a:t>Getting Started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A6E08AB-30FF-4676-969A-055253B3B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72816"/>
            <a:ext cx="8363272" cy="5085184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Welcome Pack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Induction Programme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Members Intranet -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https://www.highland.gov.uk/membersintranet/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Key Documents</a:t>
            </a: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Service Structures</a:t>
            </a: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Improvement Service Induction Materials</a:t>
            </a: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Managing constituent complaints and Enquiries</a:t>
            </a: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Submitting expenses and accessing payslips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210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the Council Works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Key Documents</a:t>
            </a:r>
          </a:p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Induction Notebooks </a:t>
            </a:r>
          </a:p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Standing Orders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Councillors’ Code of Conduct &amp; Guidance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Scheme of Delegation 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Financial Regulations 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Contract Standing Orders</a:t>
            </a:r>
          </a:p>
          <a:p>
            <a:pPr marL="0" indent="0">
              <a:buNone/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5115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the Council Works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472608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Induction Notebooks </a:t>
            </a:r>
          </a:p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i="0" u="sng" dirty="0">
                <a:solidFill>
                  <a:srgbClr val="442A80"/>
                </a:solidFill>
                <a:effectLst/>
                <a:latin typeface="Noto Sans" panose="020B0502040504020204" pitchFamily="34" charset="0"/>
                <a:hlinkClick r:id="rId2"/>
              </a:rPr>
              <a:t>Notebook 1</a:t>
            </a:r>
            <a:r>
              <a:rPr lang="en-GB" sz="2400" b="1" i="0" dirty="0">
                <a:solidFill>
                  <a:srgbClr val="222222"/>
                </a:solidFill>
                <a:effectLst/>
                <a:latin typeface="Noto Sans" panose="020B0502040504020204" pitchFamily="34" charset="0"/>
              </a:rPr>
              <a:t>: Getting Started with your Roles and Responsibilities</a:t>
            </a:r>
          </a:p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0" i="0" u="sng" dirty="0">
                <a:solidFill>
                  <a:srgbClr val="442A80"/>
                </a:solidFill>
                <a:effectLst/>
                <a:latin typeface="Noto Sans" panose="020B0502040504020204" pitchFamily="34" charset="0"/>
                <a:hlinkClick r:id="rId3"/>
              </a:rPr>
              <a:t>Notebook 2</a:t>
            </a:r>
            <a:r>
              <a:rPr lang="en-GB" sz="2400" b="0" i="0" dirty="0">
                <a:solidFill>
                  <a:srgbClr val="222222"/>
                </a:solidFill>
                <a:effectLst/>
                <a:latin typeface="Noto Sans" panose="020B0502040504020204" pitchFamily="34" charset="0"/>
              </a:rPr>
              <a:t>: Being a Community Leader</a:t>
            </a:r>
          </a:p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i="0" u="sng" dirty="0">
                <a:solidFill>
                  <a:srgbClr val="442A80"/>
                </a:solidFill>
                <a:effectLst/>
                <a:latin typeface="Noto Sans" panose="020B0502040504020204" pitchFamily="34" charset="0"/>
                <a:hlinkClick r:id="rId4"/>
              </a:rPr>
              <a:t>Notebook 3</a:t>
            </a:r>
            <a:r>
              <a:rPr lang="en-GB" sz="2400" b="1" i="0" dirty="0">
                <a:solidFill>
                  <a:srgbClr val="222222"/>
                </a:solidFill>
                <a:effectLst/>
                <a:latin typeface="Noto Sans" panose="020B0502040504020204" pitchFamily="34" charset="0"/>
              </a:rPr>
              <a:t>: Governing Effectively: Keeping Your Eye on the Big Picture</a:t>
            </a:r>
          </a:p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0" i="0" u="sng" dirty="0">
                <a:solidFill>
                  <a:srgbClr val="442A80"/>
                </a:solidFill>
                <a:effectLst/>
                <a:latin typeface="Noto Sans" panose="020B0502040504020204" pitchFamily="34" charset="0"/>
                <a:hlinkClick r:id="rId5"/>
              </a:rPr>
              <a:t>Notebook 4</a:t>
            </a:r>
            <a:r>
              <a:rPr lang="en-GB" sz="2400" b="0" i="0" dirty="0">
                <a:solidFill>
                  <a:srgbClr val="222222"/>
                </a:solidFill>
                <a:effectLst/>
                <a:latin typeface="Noto Sans" panose="020B0502040504020204" pitchFamily="34" charset="0"/>
              </a:rPr>
              <a:t>: Developing Your Working Relationships with Officers</a:t>
            </a:r>
          </a:p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0" i="0" u="sng" dirty="0">
                <a:solidFill>
                  <a:srgbClr val="442A80"/>
                </a:solidFill>
                <a:effectLst/>
                <a:latin typeface="Noto Sans" panose="020B0502040504020204" pitchFamily="34" charset="0"/>
                <a:hlinkClick r:id="rId6"/>
              </a:rPr>
              <a:t>Notebook 5</a:t>
            </a:r>
            <a:r>
              <a:rPr lang="en-GB" sz="2400" b="0" i="0" dirty="0">
                <a:solidFill>
                  <a:srgbClr val="222222"/>
                </a:solidFill>
                <a:effectLst/>
                <a:latin typeface="Noto Sans" panose="020B0502040504020204" pitchFamily="34" charset="0"/>
              </a:rPr>
              <a:t>: Developing Your Working Relationships with Other Elected Members</a:t>
            </a:r>
          </a:p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0" i="0" u="sng" dirty="0">
                <a:solidFill>
                  <a:srgbClr val="442A80"/>
                </a:solidFill>
                <a:effectLst/>
                <a:latin typeface="Noto Sans" panose="020B0502040504020204" pitchFamily="34" charset="0"/>
                <a:hlinkClick r:id="rId7"/>
              </a:rPr>
              <a:t>Notebook</a:t>
            </a:r>
            <a:r>
              <a:rPr lang="en-GB" sz="2400" b="0" i="0" dirty="0">
                <a:solidFill>
                  <a:srgbClr val="222222"/>
                </a:solidFill>
                <a:effectLst/>
                <a:latin typeface="Noto Sans" panose="020B0502040504020204" pitchFamily="34" charset="0"/>
              </a:rPr>
              <a:t>: Navigating the New Council: a Consideration of Opportunities and Challenges</a:t>
            </a:r>
          </a:p>
          <a:p>
            <a:pPr marL="0" indent="0">
              <a:buNone/>
            </a:pP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Accessible from the Members Intranet</a:t>
            </a:r>
          </a:p>
        </p:txBody>
      </p:sp>
    </p:spTree>
    <p:extLst>
      <p:ext uri="{BB962C8B-B14F-4D97-AF65-F5344CB8AC3E}">
        <p14:creationId xmlns:p14="http://schemas.microsoft.com/office/powerpoint/2010/main" val="2281705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ext&#10;&#10;Description automatically generated with low confidence">
            <a:extLst>
              <a:ext uri="{FF2B5EF4-FFF2-40B4-BE49-F238E27FC236}">
                <a16:creationId xmlns:a16="http://schemas.microsoft.com/office/drawing/2014/main" id="{F17587CB-0875-4A6C-B0F0-B6BD336EA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063" y="1814513"/>
            <a:ext cx="4168775" cy="4594225"/>
          </a:xfrm>
        </p:spPr>
      </p:pic>
      <p:pic>
        <p:nvPicPr>
          <p:cNvPr id="3" name="Picture 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D4117E5C-C0EC-4AE1-A7CC-EA5BA5AA78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6874"/>
          <a:stretch/>
        </p:blipFill>
        <p:spPr>
          <a:xfrm>
            <a:off x="4992688" y="1814513"/>
            <a:ext cx="3394075" cy="459422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en-GB" dirty="0"/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2602176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the Council Works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661248"/>
          </a:xfrm>
        </p:spPr>
        <p:txBody>
          <a:bodyPr/>
          <a:lstStyle/>
          <a:p>
            <a:pPr marL="0" indent="0">
              <a:buNone/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Good Corporate Governance:-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Corporate governance is concerned with the structures and process for decision-making and accountability, controls and behaviour at the top of organisations. 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Put simply, this is the need for any organisation to have appropriate working arrangements in place to ensure that it achieves its agreed priorities and outcomes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Both Councillors and Officers have roles and responsibilities in achieving strong corporate governance.  </a:t>
            </a:r>
          </a:p>
          <a:p>
            <a:pPr marL="0" indent="0">
              <a:buNone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783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the Council Works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Councillors Roles:-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Full Council is the governing body of the Council that determines policy and ensures quality of Service Delivery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Councillors are elected to determine policy, not to engage in the direct operational management of services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Officers advise and serve the whole Council and Councillors have the right to expect advice which is candid, expert and impartial.</a:t>
            </a:r>
          </a:p>
        </p:txBody>
      </p:sp>
    </p:spTree>
    <p:extLst>
      <p:ext uri="{BB962C8B-B14F-4D97-AF65-F5344CB8AC3E}">
        <p14:creationId xmlns:p14="http://schemas.microsoft.com/office/powerpoint/2010/main" val="1054396242"/>
      </p:ext>
    </p:extLst>
  </p:cSld>
  <p:clrMapOvr>
    <a:masterClrMapping/>
  </p:clrMapOvr>
</p:sld>
</file>

<file path=ppt/theme/theme1.xml><?xml version="1.0" encoding="utf-8"?>
<a:theme xmlns:a="http://schemas.openxmlformats.org/drawingml/2006/main" name="HC Corporat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x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HC Corporate Template</Template>
  <TotalTime>821</TotalTime>
  <Words>874</Words>
  <Application>Microsoft Office PowerPoint</Application>
  <PresentationFormat>On-screen Show (4:3)</PresentationFormat>
  <Paragraphs>148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</vt:lpstr>
      <vt:lpstr>Calibri</vt:lpstr>
      <vt:lpstr>Ebrima</vt:lpstr>
      <vt:lpstr>Noto Sans</vt:lpstr>
      <vt:lpstr>HC Corporate Template</vt:lpstr>
      <vt:lpstr>Text Slides</vt:lpstr>
      <vt:lpstr>Members Induction 2022 - How the Council Works - </vt:lpstr>
      <vt:lpstr>How the Council Works</vt:lpstr>
      <vt:lpstr>How the Council Works</vt:lpstr>
      <vt:lpstr>Getting Started</vt:lpstr>
      <vt:lpstr>How the Council Works</vt:lpstr>
      <vt:lpstr>How the Council Works</vt:lpstr>
      <vt:lpstr>Getting Started</vt:lpstr>
      <vt:lpstr>How the Council Works</vt:lpstr>
      <vt:lpstr>How the Council Works</vt:lpstr>
      <vt:lpstr>PowerPoint Presentation</vt:lpstr>
      <vt:lpstr>PowerPoint Presentation</vt:lpstr>
      <vt:lpstr>How the Council Works</vt:lpstr>
      <vt:lpstr>How the Council Works</vt:lpstr>
      <vt:lpstr>How the Council Works</vt:lpstr>
      <vt:lpstr>How the Council Works</vt:lpstr>
      <vt:lpstr>How the Council Works</vt:lpstr>
      <vt:lpstr>Standing Orders</vt:lpstr>
      <vt:lpstr>How the Council Works</vt:lpstr>
      <vt:lpstr>Local Area Committees</vt:lpstr>
      <vt:lpstr>Area Business Meetings</vt:lpstr>
      <vt:lpstr>     Additional Roles, Responsibilities and Remits </vt:lpstr>
    </vt:vector>
  </TitlesOfParts>
  <Company>Highland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the Council Works?</dc:title>
  <dc:creator>Michelle Morris</dc:creator>
  <cp:lastModifiedBy>Kate Lackie (Performance and Governance)</cp:lastModifiedBy>
  <cp:revision>41</cp:revision>
  <cp:lastPrinted>2017-01-18T14:17:09Z</cp:lastPrinted>
  <dcterms:created xsi:type="dcterms:W3CDTF">2017-05-08T16:40:46Z</dcterms:created>
  <dcterms:modified xsi:type="dcterms:W3CDTF">2022-05-10T08:30:48Z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a57e0011-4d92-40e2-893e-f4c1b165f48a</vt:lpwstr>
  </property>
  <property fmtid="{D5CDD505-2E9C-101B-9397-08002B2CF9AE}" pid="3" name="TITUS">
    <vt:lpwstr>&lt;div style="text-align: center;"&gt;&lt;span style="font-family: Arial; font-weight: bold; font-size: large;"&gt;OFFICIAL&lt;/span&gt;&lt;/div&gt;</vt:lpwstr>
  </property>
  <property fmtid="{D5CDD505-2E9C-101B-9397-08002B2CF9AE}" pid="4" name="HCClassification">
    <vt:lpwstr>OFFICIAL</vt:lpwstr>
  </property>
  <property fmtid="{D5CDD505-2E9C-101B-9397-08002B2CF9AE}" pid="5" name="HCMarking">
    <vt:lpwstr>Enable Marking</vt:lpwstr>
  </property>
  <property fmtid="{D5CDD505-2E9C-101B-9397-08002B2CF9AE}" pid="6" name="_AdHocReviewCycleID">
    <vt:i4>1069109597</vt:i4>
  </property>
  <property fmtid="{D5CDD505-2E9C-101B-9397-08002B2CF9AE}" pid="7" name="_NewReviewCycle">
    <vt:lpwstr/>
  </property>
  <property fmtid="{D5CDD505-2E9C-101B-9397-08002B2CF9AE}" pid="8" name="_EmailSubject">
    <vt:lpwstr>FINAL USE AS MASTER </vt:lpwstr>
  </property>
  <property fmtid="{D5CDD505-2E9C-101B-9397-08002B2CF9AE}" pid="9" name="_AuthorEmail">
    <vt:lpwstr>Michelle.Morris@highland.gov.uk</vt:lpwstr>
  </property>
  <property fmtid="{D5CDD505-2E9C-101B-9397-08002B2CF9AE}" pid="10" name="_AuthorEmailDisplayName">
    <vt:lpwstr>Michelle Morris</vt:lpwstr>
  </property>
  <property fmtid="{D5CDD505-2E9C-101B-9397-08002B2CF9AE}" pid="11" name="_PreviousAdHocReviewCycleID">
    <vt:i4>259005672</vt:i4>
  </property>
</Properties>
</file>