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1" r:id="rId2"/>
  </p:sldMasterIdLst>
  <p:sldIdLst>
    <p:sldId id="302" r:id="rId3"/>
    <p:sldId id="303" r:id="rId4"/>
    <p:sldId id="304" r:id="rId5"/>
    <p:sldId id="305" r:id="rId6"/>
    <p:sldId id="280" r:id="rId7"/>
    <p:sldId id="281" r:id="rId8"/>
    <p:sldId id="286" r:id="rId9"/>
    <p:sldId id="289" r:id="rId10"/>
    <p:sldId id="291" r:id="rId11"/>
    <p:sldId id="292" r:id="rId12"/>
    <p:sldId id="293" r:id="rId13"/>
    <p:sldId id="294" r:id="rId14"/>
    <p:sldId id="298" r:id="rId15"/>
    <p:sldId id="299" r:id="rId16"/>
    <p:sldId id="290" r:id="rId17"/>
    <p:sldId id="300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0" d="100"/>
          <a:sy n="90" d="100"/>
        </p:scale>
        <p:origin x="57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ullet List - 1 line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09600" y="274638"/>
            <a:ext cx="10972800" cy="706090"/>
          </a:xfrm>
          <a:prstGeom prst="rect">
            <a:avLst/>
          </a:prstGeom>
        </p:spPr>
        <p:txBody>
          <a:bodyPr/>
          <a:lstStyle>
            <a:lvl1pPr>
              <a:defRPr sz="4000" b="1">
                <a:solidFill>
                  <a:srgbClr val="492F92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1pPr>
          </a:lstStyle>
          <a:p>
            <a:r>
              <a:rPr lang="en-US" dirty="0"/>
              <a:t>Click to edit one line title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1007435" y="1196752"/>
            <a:ext cx="10177131" cy="5256584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to edit bullet list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cxnSp>
        <p:nvCxnSpPr>
          <p:cNvPr id="5" name="Straight Connector 4"/>
          <p:cNvCxnSpPr/>
          <p:nvPr userDrawn="1"/>
        </p:nvCxnSpPr>
        <p:spPr bwMode="auto">
          <a:xfrm>
            <a:off x="1199456" y="1052736"/>
            <a:ext cx="10176544" cy="0"/>
          </a:xfrm>
          <a:prstGeom prst="line">
            <a:avLst/>
          </a:prstGeom>
          <a:ln w="50800" cap="rnd">
            <a:gradFill flip="none" rotWithShape="1">
              <a:gsLst>
                <a:gs pos="0">
                  <a:srgbClr val="492F92"/>
                </a:gs>
                <a:gs pos="50000">
                  <a:schemeClr val="bg1"/>
                </a:gs>
                <a:gs pos="100000">
                  <a:srgbClr val="007C4D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408264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esentation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 hasCustomPrompt="1"/>
          </p:nvPr>
        </p:nvSpPr>
        <p:spPr>
          <a:xfrm>
            <a:off x="816000" y="1844824"/>
            <a:ext cx="10560000" cy="15696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4800" b="1">
                <a:solidFill>
                  <a:srgbClr val="492F92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1pPr>
          </a:lstStyle>
          <a:p>
            <a:r>
              <a:rPr lang="en-US" dirty="0"/>
              <a:t>Presentation main </a:t>
            </a:r>
            <a:br>
              <a:rPr lang="en-US" dirty="0"/>
            </a:br>
            <a:r>
              <a:rPr lang="en-US" dirty="0"/>
              <a:t>title in English</a:t>
            </a:r>
            <a:endParaRPr lang="en-GB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>
          <a:xfrm>
            <a:off x="850933" y="6356351"/>
            <a:ext cx="2844800" cy="365125"/>
          </a:xfrm>
          <a:prstGeom prst="rect">
            <a:avLst/>
          </a:prstGeom>
        </p:spPr>
        <p:txBody>
          <a:bodyPr/>
          <a:lstStyle>
            <a:lvl1pPr>
              <a:defRPr b="0">
                <a:solidFill>
                  <a:srgbClr val="492F92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1pPr>
          </a:lstStyle>
          <a:p>
            <a:fld id="{873F4A99-A038-4481-9EC3-4F7C6E9CD0D0}" type="datetimeFigureOut">
              <a:rPr lang="en-GB" smtClean="0"/>
              <a:pPr/>
              <a:t>09/05/2022</a:t>
            </a:fld>
            <a:endParaRPr lang="en-GB" dirty="0"/>
          </a:p>
        </p:txBody>
      </p:sp>
      <p:cxnSp>
        <p:nvCxnSpPr>
          <p:cNvPr id="11" name="Straight Connector 10"/>
          <p:cNvCxnSpPr/>
          <p:nvPr userDrawn="1"/>
        </p:nvCxnSpPr>
        <p:spPr bwMode="auto">
          <a:xfrm>
            <a:off x="816000" y="3643869"/>
            <a:ext cx="10560000" cy="0"/>
          </a:xfrm>
          <a:prstGeom prst="line">
            <a:avLst/>
          </a:prstGeom>
          <a:ln w="50800" cap="rnd">
            <a:gradFill flip="none" rotWithShape="1">
              <a:gsLst>
                <a:gs pos="0">
                  <a:srgbClr val="492F92"/>
                </a:gs>
                <a:gs pos="50000">
                  <a:schemeClr val="bg1"/>
                </a:gs>
                <a:gs pos="100000">
                  <a:srgbClr val="007C4D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816000" y="3789041"/>
            <a:ext cx="10560000" cy="1584175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>
              <a:buNone/>
              <a:defRPr sz="4800" b="1">
                <a:solidFill>
                  <a:srgbClr val="2F7C3A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>
                <a:solidFill>
                  <a:srgbClr val="2F7C3A"/>
                </a:solidFill>
              </a:rPr>
              <a:t>Presentation main </a:t>
            </a:r>
            <a:br>
              <a:rPr lang="en-US" dirty="0">
                <a:solidFill>
                  <a:srgbClr val="2F7C3A"/>
                </a:solidFill>
              </a:rPr>
            </a:br>
            <a:r>
              <a:rPr lang="en-US" dirty="0">
                <a:solidFill>
                  <a:srgbClr val="2F7C3A"/>
                </a:solidFill>
              </a:rPr>
              <a:t>title in Gaelic</a:t>
            </a:r>
            <a:endParaRPr lang="en-GB" dirty="0">
              <a:solidFill>
                <a:srgbClr val="2F7C3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77330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16000" y="1846800"/>
            <a:ext cx="10560000" cy="1582200"/>
          </a:xfrm>
          <a:prstGeom prst="rect">
            <a:avLst/>
          </a:prstGeom>
        </p:spPr>
        <p:txBody>
          <a:bodyPr/>
          <a:lstStyle>
            <a:lvl1pPr>
              <a:defRPr sz="4800" baseline="0">
                <a:solidFill>
                  <a:srgbClr val="492F92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1pPr>
          </a:lstStyle>
          <a:p>
            <a:r>
              <a:rPr lang="en-US" dirty="0"/>
              <a:t>Click to edit</a:t>
            </a:r>
            <a:br>
              <a:rPr lang="en-US" dirty="0"/>
            </a:br>
            <a:r>
              <a:rPr lang="en-US" dirty="0"/>
              <a:t>Section title in English</a:t>
            </a:r>
            <a:endParaRPr lang="en-GB" dirty="0"/>
          </a:p>
        </p:txBody>
      </p:sp>
      <p:sp>
        <p:nvSpPr>
          <p:cNvPr id="5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816000" y="3886200"/>
            <a:ext cx="10560000" cy="163103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4800">
                <a:solidFill>
                  <a:srgbClr val="2F7C3A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Section title in Gaelic</a:t>
            </a:r>
            <a:endParaRPr lang="en-GB" dirty="0"/>
          </a:p>
        </p:txBody>
      </p:sp>
      <p:cxnSp>
        <p:nvCxnSpPr>
          <p:cNvPr id="7" name="Straight Connector 6"/>
          <p:cNvCxnSpPr/>
          <p:nvPr userDrawn="1"/>
        </p:nvCxnSpPr>
        <p:spPr bwMode="auto">
          <a:xfrm>
            <a:off x="816000" y="3643869"/>
            <a:ext cx="10560000" cy="0"/>
          </a:xfrm>
          <a:prstGeom prst="line">
            <a:avLst/>
          </a:prstGeom>
          <a:ln w="50800" cap="rnd">
            <a:gradFill flip="none" rotWithShape="1">
              <a:gsLst>
                <a:gs pos="0">
                  <a:srgbClr val="492F92"/>
                </a:gs>
                <a:gs pos="50000">
                  <a:schemeClr val="bg1"/>
                </a:gs>
                <a:gs pos="100000">
                  <a:srgbClr val="007C4D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185238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1830039" cy="23760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63053" y="4482000"/>
            <a:ext cx="1828948" cy="237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98290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92674" y="0"/>
            <a:ext cx="5199327" cy="180000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04577" y="6296080"/>
            <a:ext cx="2400000" cy="5619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11609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Code Scenarios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136000" y="3789041"/>
            <a:ext cx="7920000" cy="3810274"/>
          </a:xfrm>
        </p:spPr>
        <p:txBody>
          <a:bodyPr/>
          <a:lstStyle/>
          <a:p>
            <a:pPr algn="l"/>
            <a:r>
              <a:rPr lang="en-GB" sz="4000" dirty="0"/>
              <a:t>Strategic v Operational</a:t>
            </a:r>
          </a:p>
          <a:p>
            <a:pPr algn="l"/>
            <a:r>
              <a:rPr lang="en-GB" sz="4000" dirty="0"/>
              <a:t>Conflict</a:t>
            </a:r>
          </a:p>
          <a:p>
            <a:pPr algn="l"/>
            <a:r>
              <a:rPr lang="en-GB" sz="4000" dirty="0"/>
              <a:t>Lobbying</a:t>
            </a:r>
          </a:p>
          <a:p>
            <a:pPr algn="l"/>
            <a:r>
              <a:rPr lang="en-GB" sz="4000" dirty="0"/>
              <a:t>Gifts &amp; Hospitality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375368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72C7CD-4D87-4468-89BA-F82865C16C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Scenario 4 – Gifts &amp; Hospitality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93F318-9377-4C00-A20F-156E973C21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86809" y="1196751"/>
            <a:ext cx="10504968" cy="5533657"/>
          </a:xfrm>
        </p:spPr>
        <p:txBody>
          <a:bodyPr/>
          <a:lstStyle/>
          <a:p>
            <a:pPr marL="0" indent="0">
              <a:buNone/>
            </a:pPr>
            <a:r>
              <a:rPr lang="en-GB" sz="3000" dirty="0">
                <a:latin typeface="Arial" panose="020B0604020202020204" pitchFamily="34" charset="0"/>
                <a:cs typeface="Arial" panose="020B0604020202020204" pitchFamily="34" charset="0"/>
              </a:rPr>
              <a:t>Cllr Dean is a member of the Licensing Committee &amp; Board</a:t>
            </a:r>
          </a:p>
          <a:p>
            <a:pPr marL="0" indent="0">
              <a:buNone/>
            </a:pPr>
            <a:r>
              <a:rPr lang="en-GB" sz="3000" dirty="0">
                <a:latin typeface="Arial" panose="020B0604020202020204" pitchFamily="34" charset="0"/>
                <a:cs typeface="Arial" panose="020B0604020202020204" pitchFamily="34" charset="0"/>
              </a:rPr>
              <a:t>In recent months Cllr D:-</a:t>
            </a:r>
          </a:p>
          <a:p>
            <a:pPr marL="571500" indent="-571500">
              <a:buAutoNum type="romanLcParenR"/>
            </a:pPr>
            <a:r>
              <a:rPr lang="en-GB" sz="3000" dirty="0">
                <a:latin typeface="Arial" panose="020B0604020202020204" pitchFamily="34" charset="0"/>
                <a:cs typeface="Arial" panose="020B0604020202020204" pitchFamily="34" charset="0"/>
              </a:rPr>
              <a:t>Was invited to the Cup Final with corporate hospitality by a friend who is also a local bookmaker</a:t>
            </a:r>
          </a:p>
          <a:p>
            <a:pPr marL="571500" indent="-571500">
              <a:buAutoNum type="romanLcParenR" startAt="2"/>
            </a:pPr>
            <a:r>
              <a:rPr lang="en-GB" sz="3000" dirty="0">
                <a:latin typeface="Arial" panose="020B0604020202020204" pitchFamily="34" charset="0"/>
                <a:cs typeface="Arial" panose="020B0604020202020204" pitchFamily="34" charset="0"/>
              </a:rPr>
              <a:t>Received a tankard worth £750 at a Town Twinning event from the convenor of the German town with which the council area capital is twinned</a:t>
            </a:r>
          </a:p>
          <a:p>
            <a:pPr marL="571500" indent="-571500">
              <a:buAutoNum type="romanLcParenR" startAt="2"/>
            </a:pPr>
            <a:r>
              <a:rPr lang="en-GB" sz="3000" dirty="0">
                <a:latin typeface="Arial" panose="020B0604020202020204" pitchFamily="34" charset="0"/>
                <a:cs typeface="Arial" panose="020B0604020202020204" pitchFamily="34" charset="0"/>
              </a:rPr>
              <a:t>Was given a pen set worth £40 while on an application site visit to a new restaurant</a:t>
            </a:r>
          </a:p>
          <a:p>
            <a:pPr marL="0" indent="0">
              <a:buNone/>
            </a:pPr>
            <a:r>
              <a:rPr lang="en-GB" sz="3000" b="1" dirty="0">
                <a:latin typeface="Arial" panose="020B0604020202020204" pitchFamily="34" charset="0"/>
                <a:cs typeface="Arial" panose="020B0604020202020204" pitchFamily="34" charset="0"/>
              </a:rPr>
              <a:t>Referring to the relevant provisions of the Code what should Cllr Dean consider &amp; what should she do?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669123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75EA16-7839-469F-96E4-4FD624157C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Scenario 2 – suggested answer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78E247-40CE-4F1C-A8D4-1D7B065800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sz="3000" dirty="0">
                <a:latin typeface="Arial" panose="020B0604020202020204" pitchFamily="34" charset="0"/>
                <a:cs typeface="Arial" panose="020B0604020202020204" pitchFamily="34" charset="0"/>
              </a:rPr>
              <a:t>Section 5 of the Code applies. Cllr Best must consider the 3 stages in turn:-</a:t>
            </a:r>
          </a:p>
          <a:p>
            <a:pPr marL="0" indent="0">
              <a:buNone/>
            </a:pPr>
            <a:r>
              <a:rPr lang="en-GB" sz="3000" b="1" dirty="0">
                <a:latin typeface="Arial" panose="020B0604020202020204" pitchFamily="34" charset="0"/>
                <a:cs typeface="Arial" panose="020B0604020202020204" pitchFamily="34" charset="0"/>
              </a:rPr>
              <a:t>Stage 1 Connection</a:t>
            </a:r>
          </a:p>
          <a:p>
            <a:r>
              <a:rPr lang="en-GB" sz="3000" dirty="0">
                <a:latin typeface="Arial" panose="020B0604020202020204" pitchFamily="34" charset="0"/>
                <a:cs typeface="Arial" panose="020B0604020202020204" pitchFamily="34" charset="0"/>
              </a:rPr>
              <a:t>Do I have a connection to the matter before committee? (5.1)</a:t>
            </a:r>
          </a:p>
          <a:p>
            <a:r>
              <a:rPr lang="en-GB" sz="3000" dirty="0">
                <a:latin typeface="Arial" panose="020B0604020202020204" pitchFamily="34" charset="0"/>
                <a:cs typeface="Arial" panose="020B0604020202020204" pitchFamily="34" charset="0"/>
              </a:rPr>
              <a:t>A registered interest = a connection (5.3)</a:t>
            </a:r>
          </a:p>
          <a:p>
            <a:pPr marL="0" indent="0">
              <a:buNone/>
            </a:pPr>
            <a:r>
              <a:rPr lang="en-GB" sz="3000" b="1" dirty="0">
                <a:latin typeface="Arial" panose="020B0604020202020204" pitchFamily="34" charset="0"/>
                <a:cs typeface="Arial" panose="020B0604020202020204" pitchFamily="34" charset="0"/>
              </a:rPr>
              <a:t>Connection established</a:t>
            </a:r>
          </a:p>
          <a:p>
            <a:endParaRPr lang="en-GB" sz="3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GB" sz="3000" b="1" dirty="0">
                <a:latin typeface="Arial" panose="020B0604020202020204" pitchFamily="34" charset="0"/>
                <a:cs typeface="Arial" panose="020B0604020202020204" pitchFamily="34" charset="0"/>
              </a:rPr>
              <a:t>Stage 2 Interest</a:t>
            </a:r>
          </a:p>
          <a:p>
            <a:r>
              <a:rPr lang="en-GB" sz="3000" dirty="0">
                <a:latin typeface="Arial" panose="020B0604020202020204" pitchFamily="34" charset="0"/>
                <a:cs typeface="Arial" panose="020B0604020202020204" pitchFamily="34" charset="0"/>
              </a:rPr>
              <a:t>Apply the objective test to the connection</a:t>
            </a:r>
          </a:p>
          <a:p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536883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4C0B51-A484-45D5-A11A-E7D5BB987B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3000" dirty="0">
                <a:latin typeface="Arial" panose="020B0604020202020204" pitchFamily="34" charset="0"/>
                <a:cs typeface="Arial" panose="020B0604020202020204" pitchFamily="34" charset="0"/>
              </a:rPr>
              <a:t>Would a member of the public who knew I was a manager of ABC reasonably regard this connection as so significant that it would be likely to influence the discussion or decision-making at Committee? </a:t>
            </a:r>
          </a:p>
          <a:p>
            <a:pPr marL="0" indent="0">
              <a:buNone/>
            </a:pPr>
            <a:r>
              <a:rPr lang="en-GB" sz="3000" b="1" dirty="0">
                <a:latin typeface="Arial" panose="020B0604020202020204" pitchFamily="34" charset="0"/>
                <a:cs typeface="Arial" panose="020B0604020202020204" pitchFamily="34" charset="0"/>
              </a:rPr>
              <a:t>If yes then declare the interest </a:t>
            </a:r>
          </a:p>
          <a:p>
            <a:endParaRPr lang="en-GB" sz="3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GB" sz="3000" b="1" dirty="0">
                <a:latin typeface="Arial" panose="020B0604020202020204" pitchFamily="34" charset="0"/>
                <a:cs typeface="Arial" panose="020B0604020202020204" pitchFamily="34" charset="0"/>
              </a:rPr>
              <a:t>Stage 3 Participation</a:t>
            </a:r>
          </a:p>
          <a:p>
            <a:r>
              <a:rPr lang="en-GB" sz="3000" dirty="0">
                <a:latin typeface="Arial" panose="020B0604020202020204" pitchFamily="34" charset="0"/>
                <a:cs typeface="Arial" panose="020B0604020202020204" pitchFamily="34" charset="0"/>
              </a:rPr>
              <a:t>Declare early &amp; leave during relevant part of meeting</a:t>
            </a:r>
          </a:p>
          <a:p>
            <a:r>
              <a:rPr lang="en-GB" sz="3000" dirty="0">
                <a:latin typeface="Arial" panose="020B0604020202020204" pitchFamily="34" charset="0"/>
                <a:cs typeface="Arial" panose="020B0604020202020204" pitchFamily="34" charset="0"/>
              </a:rPr>
              <a:t>Standards Commission may grant dispensation- advance permission required (5.8)</a:t>
            </a:r>
          </a:p>
          <a:p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263216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45ED52-011C-4CFC-807F-C2C88E3F9C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Scenario 3 – suggested answer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FC9BAD-3C70-4074-8C0A-94F4B20306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8707" y="1196752"/>
            <a:ext cx="10462437" cy="5544290"/>
          </a:xfrm>
        </p:spPr>
        <p:txBody>
          <a:bodyPr/>
          <a:lstStyle/>
          <a:p>
            <a:pPr marL="0" indent="0">
              <a:buNone/>
            </a:pPr>
            <a:r>
              <a:rPr lang="en-GB" sz="3000" b="1" dirty="0">
                <a:latin typeface="Arial" panose="020B0604020202020204" pitchFamily="34" charset="0"/>
                <a:cs typeface="Arial" panose="020B0604020202020204" pitchFamily="34" charset="0"/>
              </a:rPr>
              <a:t>Public Engagement/Lobbying</a:t>
            </a:r>
          </a:p>
          <a:p>
            <a:r>
              <a:rPr lang="en-GB" sz="3000" dirty="0">
                <a:latin typeface="Arial" panose="020B0604020202020204" pitchFamily="34" charset="0"/>
                <a:cs typeface="Arial" panose="020B0604020202020204" pitchFamily="34" charset="0"/>
              </a:rPr>
              <a:t>The Code does not specifically prohibit attendance at the public meeting, </a:t>
            </a:r>
            <a:r>
              <a:rPr lang="en-GB" sz="3000" b="1" dirty="0">
                <a:latin typeface="Arial" panose="020B0604020202020204" pitchFamily="34" charset="0"/>
                <a:cs typeface="Arial" panose="020B0604020202020204" pitchFamily="34" charset="0"/>
              </a:rPr>
              <a:t>however</a:t>
            </a:r>
            <a:r>
              <a:rPr lang="en-GB" sz="3000" dirty="0">
                <a:latin typeface="Arial" panose="020B0604020202020204" pitchFamily="34" charset="0"/>
                <a:cs typeface="Arial" panose="020B0604020202020204" pitchFamily="34" charset="0"/>
              </a:rPr>
              <a:t> it may be ill advised due public perception</a:t>
            </a:r>
          </a:p>
          <a:p>
            <a:r>
              <a:rPr lang="en-GB" sz="3000" dirty="0">
                <a:latin typeface="Arial" panose="020B0604020202020204" pitchFamily="34" charset="0"/>
                <a:cs typeface="Arial" panose="020B0604020202020204" pitchFamily="34" charset="0"/>
              </a:rPr>
              <a:t>If Cllr Craig does attend he should adopt a neutral position (6.5b)</a:t>
            </a:r>
          </a:p>
          <a:p>
            <a:r>
              <a:rPr lang="en-GB" sz="3000" dirty="0">
                <a:latin typeface="Arial" panose="020B0604020202020204" pitchFamily="34" charset="0"/>
                <a:cs typeface="Arial" panose="020B0604020202020204" pitchFamily="34" charset="0"/>
              </a:rPr>
              <a:t>If Cllr Craig does express an opinion he will later (at the council meeting) have to declare an interest and leave the meeting (6.3)</a:t>
            </a:r>
          </a:p>
          <a:p>
            <a:r>
              <a:rPr lang="en-GB" sz="3000" dirty="0">
                <a:latin typeface="Arial" panose="020B0604020202020204" pitchFamily="34" charset="0"/>
                <a:cs typeface="Arial" panose="020B0604020202020204" pitchFamily="34" charset="0"/>
              </a:rPr>
              <a:t>Council house tenancy = general exclusion (5.4 a) </a:t>
            </a:r>
            <a:r>
              <a:rPr lang="en-GB" sz="3000" b="1" dirty="0">
                <a:latin typeface="Arial" panose="020B0604020202020204" pitchFamily="34" charset="0"/>
                <a:cs typeface="Arial" panose="020B0604020202020204" pitchFamily="34" charset="0"/>
              </a:rPr>
              <a:t>but</a:t>
            </a:r>
            <a:r>
              <a:rPr lang="en-GB" sz="3000" dirty="0">
                <a:latin typeface="Arial" panose="020B0604020202020204" pitchFamily="34" charset="0"/>
                <a:cs typeface="Arial" panose="020B0604020202020204" pitchFamily="34" charset="0"/>
              </a:rPr>
              <a:t> must be balanced against objective test</a:t>
            </a:r>
          </a:p>
          <a:p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066200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FD0401-CC81-4DF8-9B36-F0F778A7BB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3000" dirty="0">
                <a:latin typeface="Arial" panose="020B0604020202020204" pitchFamily="34" charset="0"/>
                <a:cs typeface="Arial" panose="020B0604020202020204" pitchFamily="34" charset="0"/>
              </a:rPr>
              <a:t>At the Planning Committee, Cllr Craig’s actions will depend on where the balance lies (exclusion v objective test)</a:t>
            </a:r>
          </a:p>
          <a:p>
            <a:r>
              <a:rPr lang="en-GB" sz="3000" dirty="0">
                <a:latin typeface="Arial" panose="020B0604020202020204" pitchFamily="34" charset="0"/>
                <a:cs typeface="Arial" panose="020B0604020202020204" pitchFamily="34" charset="0"/>
              </a:rPr>
              <a:t>He may:- </a:t>
            </a:r>
          </a:p>
          <a:p>
            <a:pPr marL="457200" lvl="1" indent="0">
              <a:buNone/>
            </a:pPr>
            <a:r>
              <a:rPr lang="en-GB" sz="3000" dirty="0">
                <a:latin typeface="Arial" panose="020B0604020202020204" pitchFamily="34" charset="0"/>
                <a:cs typeface="Arial" panose="020B0604020202020204" pitchFamily="34" charset="0"/>
              </a:rPr>
              <a:t>	i) not declare </a:t>
            </a:r>
          </a:p>
          <a:p>
            <a:pPr marL="457200" lvl="1" indent="0">
              <a:buNone/>
            </a:pPr>
            <a:r>
              <a:rPr lang="en-GB" sz="3000" dirty="0">
                <a:latin typeface="Arial" panose="020B0604020202020204" pitchFamily="34" charset="0"/>
                <a:cs typeface="Arial" panose="020B0604020202020204" pitchFamily="34" charset="0"/>
              </a:rPr>
              <a:t>	ii) declare under explanation no prejudice with 	reasons (still open minded etc.) and then participate, 	or </a:t>
            </a:r>
          </a:p>
          <a:p>
            <a:pPr marL="457200" lvl="1" indent="0">
              <a:buNone/>
            </a:pPr>
            <a:r>
              <a:rPr lang="en-GB" sz="3000" dirty="0">
                <a:latin typeface="Arial" panose="020B0604020202020204" pitchFamily="34" charset="0"/>
                <a:cs typeface="Arial" panose="020B0604020202020204" pitchFamily="34" charset="0"/>
              </a:rPr>
              <a:t>	iii) declare and leave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718089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046739-5602-4631-98AE-62E60C4332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Scenario 4 – suggested answer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A38189-E7C6-414C-993A-8F5BB0FF30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196751"/>
            <a:ext cx="10972799" cy="5661249"/>
          </a:xfrm>
        </p:spPr>
        <p:txBody>
          <a:bodyPr/>
          <a:lstStyle/>
          <a:p>
            <a:pPr marL="0" indent="0">
              <a:buNone/>
            </a:pPr>
            <a:r>
              <a:rPr lang="en-GB" sz="3000" b="1" dirty="0">
                <a:latin typeface="Arial" panose="020B0604020202020204" pitchFamily="34" charset="0"/>
                <a:cs typeface="Arial" panose="020B0604020202020204" pitchFamily="34" charset="0"/>
              </a:rPr>
              <a:t>Cup Final </a:t>
            </a:r>
            <a:r>
              <a:rPr lang="en-GB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en-GB" sz="3000" dirty="0">
                <a:latin typeface="Arial" panose="020B0604020202020204" pitchFamily="34" charset="0"/>
                <a:cs typeface="Arial" panose="020B0604020202020204" pitchFamily="34" charset="0"/>
              </a:rPr>
              <a:t>‘consider whether there could be a reasonable perception that any gift or hospitality … could or would influence my judgement’ (3.16)</a:t>
            </a:r>
          </a:p>
          <a:p>
            <a:r>
              <a:rPr lang="en-GB" sz="3000" dirty="0">
                <a:latin typeface="Arial" panose="020B0604020202020204" pitchFamily="34" charset="0"/>
                <a:cs typeface="Arial" panose="020B0604020202020204" pitchFamily="34" charset="0"/>
              </a:rPr>
              <a:t>Bookmakers need licences – Cllr Dean is on committee that issues licences</a:t>
            </a:r>
          </a:p>
          <a:p>
            <a:r>
              <a:rPr lang="en-GB" sz="3000" dirty="0">
                <a:latin typeface="Arial" panose="020B0604020202020204" pitchFamily="34" charset="0"/>
                <a:cs typeface="Arial" panose="020B0604020202020204" pitchFamily="34" charset="0"/>
              </a:rPr>
              <a:t>The gift is high value  (3.15a)</a:t>
            </a:r>
          </a:p>
          <a:p>
            <a:r>
              <a:rPr lang="en-GB" sz="3000" dirty="0">
                <a:latin typeface="Arial" panose="020B0604020202020204" pitchFamily="34" charset="0"/>
                <a:cs typeface="Arial" panose="020B0604020202020204" pitchFamily="34" charset="0"/>
              </a:rPr>
              <a:t>Not an event that council would  be expected to attend (3.15 c) </a:t>
            </a:r>
          </a:p>
          <a:p>
            <a:r>
              <a:rPr lang="en-GB" sz="3000" dirty="0">
                <a:latin typeface="Arial" panose="020B0604020202020204" pitchFamily="34" charset="0"/>
                <a:cs typeface="Arial" panose="020B0604020202020204" pitchFamily="34" charset="0"/>
              </a:rPr>
              <a:t>Consider telling monitoring officer (3.20)</a:t>
            </a:r>
          </a:p>
          <a:p>
            <a:pPr marL="0" indent="0">
              <a:buNone/>
            </a:pPr>
            <a:r>
              <a:rPr lang="en-GB" sz="3000" b="1" dirty="0">
                <a:latin typeface="Arial" panose="020B0604020202020204" pitchFamily="34" charset="0"/>
                <a:cs typeface="Arial" panose="020B0604020202020204" pitchFamily="34" charset="0"/>
              </a:rPr>
              <a:t>Graciously refuse the invitation</a:t>
            </a:r>
          </a:p>
          <a:p>
            <a:pPr>
              <a:buFontTx/>
              <a:buChar char="-"/>
            </a:pP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52682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D99496-56C9-4748-BF22-70DD7B6DC0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sz="3000" b="1" dirty="0">
                <a:latin typeface="Arial" panose="020B0604020202020204" pitchFamily="34" charset="0"/>
                <a:cs typeface="Arial" panose="020B0604020202020204" pitchFamily="34" charset="0"/>
              </a:rPr>
              <a:t>Silver Tankard</a:t>
            </a:r>
          </a:p>
          <a:p>
            <a:r>
              <a:rPr lang="en-GB" sz="3000" dirty="0">
                <a:latin typeface="Arial" panose="020B0604020202020204" pitchFamily="34" charset="0"/>
                <a:cs typeface="Arial" panose="020B0604020202020204" pitchFamily="34" charset="0"/>
              </a:rPr>
              <a:t>Civic gifts are generally excluded (3.15 b) </a:t>
            </a:r>
          </a:p>
          <a:p>
            <a:pPr marL="0" indent="0">
              <a:buNone/>
            </a:pPr>
            <a:r>
              <a:rPr lang="en-GB" sz="3000" b="1" dirty="0">
                <a:latin typeface="Arial" panose="020B0604020202020204" pitchFamily="34" charset="0"/>
                <a:cs typeface="Arial" panose="020B0604020202020204" pitchFamily="34" charset="0"/>
              </a:rPr>
              <a:t>Acceptance of tankard was fine </a:t>
            </a:r>
          </a:p>
          <a:p>
            <a:pPr marL="0" indent="0">
              <a:buNone/>
            </a:pPr>
            <a:endParaRPr lang="en-GB" sz="3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GB" sz="3000" b="1" dirty="0">
                <a:latin typeface="Arial" panose="020B0604020202020204" pitchFamily="34" charset="0"/>
                <a:cs typeface="Arial" panose="020B0604020202020204" pitchFamily="34" charset="0"/>
              </a:rPr>
              <a:t>Pen Set </a:t>
            </a:r>
          </a:p>
          <a:p>
            <a:r>
              <a:rPr lang="en-GB" sz="3000" dirty="0">
                <a:latin typeface="Arial" panose="020B0604020202020204" pitchFamily="34" charset="0"/>
                <a:cs typeface="Arial" panose="020B0604020202020204" pitchFamily="34" charset="0"/>
              </a:rPr>
              <a:t>General exclusion of trivial gifts (3.15 a) may usually apply, </a:t>
            </a:r>
            <a:r>
              <a:rPr lang="en-GB" sz="3000" b="1" dirty="0">
                <a:latin typeface="Arial" panose="020B0604020202020204" pitchFamily="34" charset="0"/>
                <a:cs typeface="Arial" panose="020B0604020202020204" pitchFamily="34" charset="0"/>
              </a:rPr>
              <a:t>but </a:t>
            </a:r>
          </a:p>
          <a:p>
            <a:r>
              <a:rPr lang="en-GB" sz="3000" dirty="0">
                <a:latin typeface="Arial" panose="020B0604020202020204" pitchFamily="34" charset="0"/>
                <a:cs typeface="Arial" panose="020B0604020202020204" pitchFamily="34" charset="0"/>
              </a:rPr>
              <a:t>The general exclusion is superseded by the prohibition relating to outstanding decisions  (3.18) </a:t>
            </a:r>
          </a:p>
          <a:p>
            <a:pPr marL="0" indent="0">
              <a:buNone/>
            </a:pPr>
            <a:r>
              <a:rPr lang="en-GB" sz="3000" b="1" dirty="0">
                <a:latin typeface="Arial" panose="020B0604020202020204" pitchFamily="34" charset="0"/>
                <a:cs typeface="Arial" panose="020B0604020202020204" pitchFamily="34" charset="0"/>
              </a:rPr>
              <a:t>Gift should have been refused (consider returning)</a:t>
            </a:r>
          </a:p>
          <a:p>
            <a:pPr marL="0" indent="0">
              <a:buNone/>
            </a:pPr>
            <a:r>
              <a:rPr lang="en-GB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2180801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4C8464-1E66-4BED-B116-E772FA3DA4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Strategic v Operational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033F7D-0736-4DB7-B622-E66CB0A396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3200" dirty="0">
                <a:latin typeface="Arial" panose="020B0604020202020204" pitchFamily="34" charset="0"/>
                <a:cs typeface="Arial" panose="020B0604020202020204" pitchFamily="34" charset="0"/>
              </a:rPr>
              <a:t>You set strategy &amp; policy &amp; scrutinise performance </a:t>
            </a:r>
          </a:p>
          <a:p>
            <a:r>
              <a:rPr lang="en-GB" sz="3200" dirty="0">
                <a:latin typeface="Arial" panose="020B0604020202020204" pitchFamily="34" charset="0"/>
                <a:cs typeface="Arial" panose="020B0604020202020204" pitchFamily="34" charset="0"/>
              </a:rPr>
              <a:t>You make major decisions concerning the council as a whole</a:t>
            </a:r>
          </a:p>
          <a:p>
            <a:r>
              <a:rPr lang="en-GB" sz="3200" dirty="0">
                <a:latin typeface="Arial" panose="020B0604020202020204" pitchFamily="34" charset="0"/>
                <a:cs typeface="Arial" panose="020B0604020202020204" pitchFamily="34" charset="0"/>
              </a:rPr>
              <a:t>Officers provide operational management and execute day to day service delivery</a:t>
            </a:r>
          </a:p>
          <a:p>
            <a:r>
              <a:rPr lang="en-GB" sz="3200" dirty="0">
                <a:latin typeface="Arial" panose="020B0604020202020204" pitchFamily="34" charset="0"/>
                <a:cs typeface="Arial" panose="020B0604020202020204" pitchFamily="34" charset="0"/>
              </a:rPr>
              <a:t>You may represent a constituent’s views e.g. on a housing issue, but officers may feel pressured if you challenge their actions or appear critical of their work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719675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6159D9-7A6D-4C65-A4EE-933D100814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3200" dirty="0">
                <a:latin typeface="Arial" panose="020B0604020202020204" pitchFamily="34" charset="0"/>
                <a:cs typeface="Arial" panose="020B0604020202020204" pitchFamily="34" charset="0"/>
              </a:rPr>
              <a:t>You risk losing sight of your strategic role if you become too focused on operational matters  </a:t>
            </a:r>
          </a:p>
          <a:p>
            <a:r>
              <a:rPr lang="en-GB" sz="3200" dirty="0">
                <a:latin typeface="Arial" panose="020B0604020202020204" pitchFamily="34" charset="0"/>
                <a:cs typeface="Arial" panose="020B0604020202020204" pitchFamily="34" charset="0"/>
              </a:rPr>
              <a:t>You should remember that you may be perceived as having, a position of power over officers </a:t>
            </a:r>
          </a:p>
          <a:p>
            <a:r>
              <a:rPr lang="en-GB" sz="3200" dirty="0">
                <a:latin typeface="Arial" panose="020B0604020202020204" pitchFamily="34" charset="0"/>
                <a:cs typeface="Arial" panose="020B0604020202020204" pitchFamily="34" charset="0"/>
              </a:rPr>
              <a:t>This perception may pressure officers into focussing on your matter over work that is of higher priority</a:t>
            </a:r>
          </a:p>
          <a:p>
            <a:pPr marL="0" indent="0">
              <a:buNone/>
            </a:pPr>
            <a:endParaRPr lang="en-GB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GB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0" indent="0">
              <a:buNone/>
            </a:pPr>
            <a:endParaRPr lang="en-GB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ADVICE NOTE FOR COUNCILLORS ON DISTINGUISHING BETWEEN THEIR STRATEGIC ROLE AND ANY OPERATIONAL WORK –</a:t>
            </a:r>
          </a:p>
          <a:p>
            <a:pPr marL="0" indent="0">
              <a:buNone/>
            </a:pPr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Annex A’ – Standards Commission for Scotland (December 2021)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169091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305026-FAB3-490A-8758-A26FA2E245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Scenario 1 – A Commission case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359EDE-9A7E-43B6-AD25-2648B96605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sz="3200" b="1" dirty="0">
                <a:latin typeface="Arial" panose="020B0604020202020204" pitchFamily="34" charset="0"/>
                <a:cs typeface="Arial" panose="020B0604020202020204" pitchFamily="34" charset="0"/>
              </a:rPr>
              <a:t>The Facts</a:t>
            </a:r>
          </a:p>
          <a:p>
            <a:pPr marL="0" indent="0">
              <a:buNone/>
            </a:pPr>
            <a:r>
              <a:rPr lang="en-GB" sz="3200" dirty="0">
                <a:latin typeface="Arial" panose="020B0604020202020204" pitchFamily="34" charset="0"/>
                <a:cs typeface="Arial" panose="020B0604020202020204" pitchFamily="34" charset="0"/>
              </a:rPr>
              <a:t>Cllr Allan became involved in a social care case on behalf of a constituent, he: </a:t>
            </a:r>
          </a:p>
          <a:p>
            <a:r>
              <a:rPr lang="en-GB" sz="3200" dirty="0">
                <a:latin typeface="Arial" panose="020B0604020202020204" pitchFamily="34" charset="0"/>
                <a:cs typeface="Arial" panose="020B0604020202020204" pitchFamily="34" charset="0"/>
              </a:rPr>
              <a:t>Made suggestions &amp; judgements about constituent’s housing &amp; type of contact with their children</a:t>
            </a:r>
          </a:p>
          <a:p>
            <a:r>
              <a:rPr lang="en-GB" sz="3200" dirty="0">
                <a:latin typeface="Arial" panose="020B0604020202020204" pitchFamily="34" charset="0"/>
                <a:cs typeface="Arial" panose="020B0604020202020204" pitchFamily="34" charset="0"/>
              </a:rPr>
              <a:t>Said -  he was merely articulating constituent’s concerns, and officers could ignore his enquiries &amp; requirements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991991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The Findings</a:t>
            </a:r>
            <a:br>
              <a:rPr lang="en-GB" dirty="0"/>
            </a:br>
            <a:endParaRPr lang="en-GB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sz="3200" dirty="0">
                <a:latin typeface="Arial" panose="020B0604020202020204" pitchFamily="34" charset="0"/>
                <a:cs typeface="Arial" panose="020B0604020202020204" pitchFamily="34" charset="0"/>
              </a:rPr>
              <a:t>Hearing Panel found that Cllr Allan had:-</a:t>
            </a:r>
          </a:p>
          <a:p>
            <a:r>
              <a:rPr lang="en-GB" sz="3200" dirty="0">
                <a:latin typeface="Arial" panose="020B0604020202020204" pitchFamily="34" charset="0"/>
                <a:cs typeface="Arial" panose="020B0604020202020204" pitchFamily="34" charset="0"/>
              </a:rPr>
              <a:t>Used his role to exert influence over operational matters </a:t>
            </a:r>
          </a:p>
          <a:p>
            <a:r>
              <a:rPr lang="en-GB" sz="3200" dirty="0">
                <a:latin typeface="Arial" panose="020B0604020202020204" pitchFamily="34" charset="0"/>
                <a:cs typeface="Arial" panose="020B0604020202020204" pitchFamily="34" charset="0"/>
              </a:rPr>
              <a:t>Ignored other responsibilities e.g. Code requirement to respect the different roles of councillors and officers </a:t>
            </a:r>
          </a:p>
          <a:p>
            <a:r>
              <a:rPr lang="en-GB" sz="3200" dirty="0">
                <a:latin typeface="Arial" panose="020B0604020202020204" pitchFamily="34" charset="0"/>
                <a:cs typeface="Arial" panose="020B0604020202020204" pitchFamily="34" charset="0"/>
              </a:rPr>
              <a:t>Failed to consider the paramount duty of a council to ensure children’s safety and welfare</a:t>
            </a:r>
          </a:p>
          <a:p>
            <a:endParaRPr lang="en-GB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60020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701749" y="1041991"/>
            <a:ext cx="10685721" cy="5536609"/>
          </a:xfrm>
        </p:spPr>
        <p:txBody>
          <a:bodyPr/>
          <a:lstStyle/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Expected that actions should be taken in response to his involvement 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Failed to accept that he had an inherent influence as a councillor 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sz="3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kumimoji="0" lang="en-GB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isingenuously</a:t>
            </a:r>
            <a:r>
              <a:rPr kumimoji="0" lang="en-GB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suggested that officers could simply ignore his suggestions &amp; judgments 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Adversely impacted resources as officers had felt obliged to respond</a:t>
            </a:r>
          </a:p>
          <a:p>
            <a:pPr marL="0" indent="0">
              <a:buNone/>
            </a:pPr>
            <a:endParaRPr lang="en-GB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63905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426534-0171-4199-8C1E-E21969FB88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The Decision</a:t>
            </a:r>
            <a:br>
              <a:rPr lang="en-GB" dirty="0"/>
            </a:b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3117BF-8BEF-4E0A-AB69-DADB56E27B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3200" dirty="0">
                <a:latin typeface="Arial" panose="020B0604020202020204" pitchFamily="34" charset="0"/>
                <a:cs typeface="Arial" panose="020B0604020202020204" pitchFamily="34" charset="0"/>
              </a:rPr>
              <a:t>Councillor Allan’s involvement in direct operational management and questioning of the professional judgement of officers amounted to a contravention of the code </a:t>
            </a:r>
          </a:p>
          <a:p>
            <a:r>
              <a:rPr lang="en-GB" sz="3200" dirty="0">
                <a:latin typeface="Arial" panose="020B0604020202020204" pitchFamily="34" charset="0"/>
                <a:cs typeface="Arial" panose="020B0604020202020204" pitchFamily="34" charset="0"/>
              </a:rPr>
              <a:t>Suspended from all meetings of the council for six months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313289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84AB15-2CF5-4853-8B57-78D0C66FDF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7434" y="274638"/>
            <a:ext cx="10574965" cy="706090"/>
          </a:xfrm>
        </p:spPr>
        <p:txBody>
          <a:bodyPr/>
          <a:lstStyle/>
          <a:p>
            <a:r>
              <a:rPr lang="en-GB" dirty="0"/>
              <a:t>Scenario 2 - Interests &amp; Decision making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03A39C-7BA9-4BCA-9ADC-4449C1ADD6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sz="3000" dirty="0">
                <a:latin typeface="Arial" panose="020B0604020202020204" pitchFamily="34" charset="0"/>
                <a:cs typeface="Arial" panose="020B0604020202020204" pitchFamily="34" charset="0"/>
              </a:rPr>
              <a:t>Cllr Best registered a non-financial interest as a member of the management committee of ABC Theatre Company</a:t>
            </a:r>
          </a:p>
          <a:p>
            <a:r>
              <a:rPr lang="en-GB" sz="3000" dirty="0">
                <a:latin typeface="Arial" panose="020B0604020202020204" pitchFamily="34" charset="0"/>
                <a:cs typeface="Arial" panose="020B0604020202020204" pitchFamily="34" charset="0"/>
              </a:rPr>
              <a:t>ABC along with other groups have applied for council grant funding</a:t>
            </a:r>
          </a:p>
          <a:p>
            <a:r>
              <a:rPr lang="en-GB" sz="3000" dirty="0">
                <a:latin typeface="Arial" panose="020B0604020202020204" pitchFamily="34" charset="0"/>
                <a:cs typeface="Arial" panose="020B0604020202020204" pitchFamily="34" charset="0"/>
              </a:rPr>
              <a:t>Cllr Best was not involved in the funding app by ABC</a:t>
            </a:r>
          </a:p>
          <a:p>
            <a:r>
              <a:rPr lang="en-GB" sz="3000" dirty="0">
                <a:latin typeface="Arial" panose="020B0604020202020204" pitchFamily="34" charset="0"/>
                <a:cs typeface="Arial" panose="020B0604020202020204" pitchFamily="34" charset="0"/>
              </a:rPr>
              <a:t>Cllr Best is on the council committee dealing with grants</a:t>
            </a:r>
          </a:p>
          <a:p>
            <a:r>
              <a:rPr lang="en-GB" sz="3000" dirty="0">
                <a:latin typeface="Arial" panose="020B0604020202020204" pitchFamily="34" charset="0"/>
                <a:cs typeface="Arial" panose="020B0604020202020204" pitchFamily="34" charset="0"/>
              </a:rPr>
              <a:t>Cllr Best would like to take part in the debate and vote</a:t>
            </a:r>
          </a:p>
          <a:p>
            <a:endParaRPr lang="en-GB" sz="3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GB" sz="3000" b="1" dirty="0">
                <a:latin typeface="Arial" panose="020B0604020202020204" pitchFamily="34" charset="0"/>
                <a:cs typeface="Arial" panose="020B0604020202020204" pitchFamily="34" charset="0"/>
              </a:rPr>
              <a:t>Referring to the relevant provisions of the Code what must Cllr Best consider &amp; what should she do?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740291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44161C-0786-478E-976C-F82F469A6A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0300" y="274638"/>
            <a:ext cx="10490200" cy="706090"/>
          </a:xfrm>
        </p:spPr>
        <p:txBody>
          <a:bodyPr/>
          <a:lstStyle/>
          <a:p>
            <a:r>
              <a:rPr lang="en-GB" sz="3600" dirty="0"/>
              <a:t>Scenario 3 – Public Engagement/Lobbying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4472AC-F44E-45A6-B015-EF75993CB8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sz="3000" dirty="0">
                <a:latin typeface="Arial" panose="020B0604020202020204" pitchFamily="34" charset="0"/>
                <a:cs typeface="Arial" panose="020B0604020202020204" pitchFamily="34" charset="0"/>
              </a:rPr>
              <a:t>Cllr Craig is newly elected to Lowland Council. He wishes to attend a public meeting in his constituency (in the town of Lowland) which is being held under the banner of “No Prison in Lowland”. Cllr Craig:</a:t>
            </a:r>
          </a:p>
          <a:p>
            <a:r>
              <a:rPr lang="en-GB" sz="3000" dirty="0">
                <a:latin typeface="Arial" panose="020B0604020202020204" pitchFamily="34" charset="0"/>
                <a:cs typeface="Arial" panose="020B0604020202020204" pitchFamily="34" charset="0"/>
              </a:rPr>
              <a:t>lives in a council house close to one of the proposed sites for the new prison</a:t>
            </a:r>
          </a:p>
          <a:p>
            <a:r>
              <a:rPr lang="en-GB" sz="3000" dirty="0">
                <a:latin typeface="Arial" panose="020B0604020202020204" pitchFamily="34" charset="0"/>
                <a:cs typeface="Arial" panose="020B0604020202020204" pitchFamily="34" charset="0"/>
              </a:rPr>
              <a:t>is a member of the Planning Committee that will eventually determine any application to build the prison</a:t>
            </a:r>
          </a:p>
          <a:p>
            <a:pPr marL="0" indent="0">
              <a:buNone/>
            </a:pPr>
            <a:r>
              <a:rPr lang="en-GB" sz="3000" b="1" dirty="0">
                <a:latin typeface="Arial" panose="020B0604020202020204" pitchFamily="34" charset="0"/>
                <a:cs typeface="Arial" panose="020B0604020202020204" pitchFamily="34" charset="0"/>
              </a:rPr>
              <a:t>Referring to the relevant provisions of the Code what should Cllr Craig consider &amp; what should he do?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160538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xt Slides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HC Corporate 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629</TotalTime>
  <Words>1037</Words>
  <Application>Microsoft Office PowerPoint</Application>
  <PresentationFormat>Widescreen</PresentationFormat>
  <Paragraphs>106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Arial</vt:lpstr>
      <vt:lpstr>Calibri</vt:lpstr>
      <vt:lpstr>Ebrima</vt:lpstr>
      <vt:lpstr>Text Slides</vt:lpstr>
      <vt:lpstr>HC Corporate Template</vt:lpstr>
      <vt:lpstr>Code Scenarios</vt:lpstr>
      <vt:lpstr>Strategic v Operational</vt:lpstr>
      <vt:lpstr>PowerPoint Presentation</vt:lpstr>
      <vt:lpstr>Scenario 1 – A Commission case</vt:lpstr>
      <vt:lpstr>The Findings </vt:lpstr>
      <vt:lpstr>PowerPoint Presentation</vt:lpstr>
      <vt:lpstr>The Decision </vt:lpstr>
      <vt:lpstr>Scenario 2 - Interests &amp; Decision making</vt:lpstr>
      <vt:lpstr>Scenario 3 – Public Engagement/Lobbying</vt:lpstr>
      <vt:lpstr>Scenario 4 – Gifts &amp; Hospitality</vt:lpstr>
      <vt:lpstr>Scenario 2 – suggested answer</vt:lpstr>
      <vt:lpstr>PowerPoint Presentation</vt:lpstr>
      <vt:lpstr>Scenario 3 – suggested answer</vt:lpstr>
      <vt:lpstr>PowerPoint Presentation</vt:lpstr>
      <vt:lpstr>Scenario 4 – suggested answer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Code of Conduct for Councillors</dc:title>
  <dc:creator>Paul Nevin (Corporate Governance)</dc:creator>
  <cp:lastModifiedBy>Paul Nevin (Corporate Governance)</cp:lastModifiedBy>
  <cp:revision>53</cp:revision>
  <dcterms:created xsi:type="dcterms:W3CDTF">2022-05-03T09:01:56Z</dcterms:created>
  <dcterms:modified xsi:type="dcterms:W3CDTF">2022-05-09T14:22:12Z</dcterms:modified>
</cp:coreProperties>
</file>