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</p:sldMasterIdLst>
  <p:notesMasterIdLst>
    <p:notesMasterId r:id="rId19"/>
  </p:notesMasterIdLst>
  <p:handoutMasterIdLst>
    <p:handoutMasterId r:id="rId20"/>
  </p:handoutMasterIdLst>
  <p:sldIdLst>
    <p:sldId id="264" r:id="rId7"/>
    <p:sldId id="786" r:id="rId8"/>
    <p:sldId id="302" r:id="rId9"/>
    <p:sldId id="311" r:id="rId10"/>
    <p:sldId id="782" r:id="rId11"/>
    <p:sldId id="322" r:id="rId12"/>
    <p:sldId id="314" r:id="rId13"/>
    <p:sldId id="784" r:id="rId14"/>
    <p:sldId id="317" r:id="rId15"/>
    <p:sldId id="320" r:id="rId16"/>
    <p:sldId id="316" r:id="rId17"/>
    <p:sldId id="785" r:id="rId18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2F92"/>
    <a:srgbClr val="2F7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74" d="100"/>
          <a:sy n="74" d="100"/>
        </p:scale>
        <p:origin x="113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218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8428" cy="511731"/>
          </a:xfrm>
          <a:prstGeom prst="rect">
            <a:avLst/>
          </a:prstGeom>
        </p:spPr>
        <p:txBody>
          <a:bodyPr vert="horz" lIns="94603" tIns="47302" rIns="94603" bIns="4730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3" y="2"/>
            <a:ext cx="3078428" cy="511731"/>
          </a:xfrm>
          <a:prstGeom prst="rect">
            <a:avLst/>
          </a:prstGeom>
        </p:spPr>
        <p:txBody>
          <a:bodyPr vert="horz" lIns="94603" tIns="47302" rIns="94603" bIns="47302" rtlCol="0"/>
          <a:lstStyle>
            <a:lvl1pPr algn="r">
              <a:defRPr sz="1200"/>
            </a:lvl1pPr>
          </a:lstStyle>
          <a:p>
            <a:fld id="{F53DE6A9-B5E9-490D-B889-1CC33586F091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8" cy="511731"/>
          </a:xfrm>
          <a:prstGeom prst="rect">
            <a:avLst/>
          </a:prstGeom>
        </p:spPr>
        <p:txBody>
          <a:bodyPr vert="horz" lIns="94603" tIns="47302" rIns="94603" bIns="4730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8" cy="511731"/>
          </a:xfrm>
          <a:prstGeom prst="rect">
            <a:avLst/>
          </a:prstGeom>
        </p:spPr>
        <p:txBody>
          <a:bodyPr vert="horz" lIns="94603" tIns="47302" rIns="94603" bIns="47302" rtlCol="0" anchor="b"/>
          <a:lstStyle>
            <a:lvl1pPr algn="r">
              <a:defRPr sz="1200"/>
            </a:lvl1pPr>
          </a:lstStyle>
          <a:p>
            <a:fld id="{7D865D1D-29FC-47E2-A574-DEFA3174C72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hc" descr="OFFICIAL"/>
          <p:cNvSpPr txBox="1"/>
          <p:nvPr/>
        </p:nvSpPr>
        <p:spPr>
          <a:xfrm>
            <a:off x="0" y="0"/>
            <a:ext cx="7104063" cy="253455"/>
          </a:xfrm>
          <a:prstGeom prst="rect">
            <a:avLst/>
          </a:prstGeom>
          <a:noFill/>
        </p:spPr>
        <p:txBody>
          <a:bodyPr vert="horz" lIns="94603" tIns="47302" rIns="94603" bIns="47302" rtlCol="0">
            <a:spAutoFit/>
          </a:bodyPr>
          <a:lstStyle/>
          <a:p>
            <a:pPr algn="ctr"/>
            <a:r>
              <a:rPr lang="en-GB" sz="1000" b="1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  <p:sp>
        <p:nvSpPr>
          <p:cNvPr id="7" name="fc" descr="OFFICIAL"/>
          <p:cNvSpPr txBox="1"/>
          <p:nvPr/>
        </p:nvSpPr>
        <p:spPr>
          <a:xfrm>
            <a:off x="0" y="9850817"/>
            <a:ext cx="7104063" cy="253455"/>
          </a:xfrm>
          <a:prstGeom prst="rect">
            <a:avLst/>
          </a:prstGeom>
          <a:noFill/>
        </p:spPr>
        <p:txBody>
          <a:bodyPr vert="horz" lIns="94603" tIns="47302" rIns="94603" bIns="47302" rtlCol="0">
            <a:spAutoFit/>
          </a:bodyPr>
          <a:lstStyle/>
          <a:p>
            <a:pPr algn="ctr"/>
            <a:r>
              <a:rPr lang="en-GB" sz="1000" b="1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530188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8428" cy="511731"/>
          </a:xfrm>
          <a:prstGeom prst="rect">
            <a:avLst/>
          </a:prstGeom>
        </p:spPr>
        <p:txBody>
          <a:bodyPr vert="horz" lIns="94603" tIns="47302" rIns="94603" bIns="4730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2"/>
            <a:ext cx="3078428" cy="511731"/>
          </a:xfrm>
          <a:prstGeom prst="rect">
            <a:avLst/>
          </a:prstGeom>
        </p:spPr>
        <p:txBody>
          <a:bodyPr vert="horz" lIns="94603" tIns="47302" rIns="94603" bIns="47302" rtlCol="0"/>
          <a:lstStyle>
            <a:lvl1pPr algn="r">
              <a:defRPr sz="1200"/>
            </a:lvl1pPr>
          </a:lstStyle>
          <a:p>
            <a:fld id="{81DE036E-460B-4C1D-A880-EABA5EF82C50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03" tIns="47302" rIns="94603" bIns="4730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603" tIns="47302" rIns="94603" bIns="473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8" cy="511731"/>
          </a:xfrm>
          <a:prstGeom prst="rect">
            <a:avLst/>
          </a:prstGeom>
        </p:spPr>
        <p:txBody>
          <a:bodyPr vert="horz" lIns="94603" tIns="47302" rIns="94603" bIns="4730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8" cy="511731"/>
          </a:xfrm>
          <a:prstGeom prst="rect">
            <a:avLst/>
          </a:prstGeom>
        </p:spPr>
        <p:txBody>
          <a:bodyPr vert="horz" lIns="94603" tIns="47302" rIns="94603" bIns="47302" rtlCol="0" anchor="b"/>
          <a:lstStyle>
            <a:lvl1pPr algn="r">
              <a:defRPr sz="1200"/>
            </a:lvl1pPr>
          </a:lstStyle>
          <a:p>
            <a:fld id="{7427AA53-D485-48C4-A1C3-631D24EF375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hc" descr="OFFICIAL"/>
          <p:cNvSpPr txBox="1"/>
          <p:nvPr/>
        </p:nvSpPr>
        <p:spPr>
          <a:xfrm>
            <a:off x="0" y="0"/>
            <a:ext cx="7104063" cy="253455"/>
          </a:xfrm>
          <a:prstGeom prst="rect">
            <a:avLst/>
          </a:prstGeom>
          <a:noFill/>
        </p:spPr>
        <p:txBody>
          <a:bodyPr vert="horz" lIns="94603" tIns="47302" rIns="94603" bIns="47302" rtlCol="0">
            <a:spAutoFit/>
          </a:bodyPr>
          <a:lstStyle/>
          <a:p>
            <a:pPr algn="ctr"/>
            <a:r>
              <a:rPr lang="en-GB" sz="1000" b="1" i="0" u="none" baseline="0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  <p:sp>
        <p:nvSpPr>
          <p:cNvPr id="9" name="fc" descr="OFFICIAL"/>
          <p:cNvSpPr txBox="1"/>
          <p:nvPr/>
        </p:nvSpPr>
        <p:spPr>
          <a:xfrm>
            <a:off x="0" y="9850817"/>
            <a:ext cx="7104063" cy="253455"/>
          </a:xfrm>
          <a:prstGeom prst="rect">
            <a:avLst/>
          </a:prstGeom>
          <a:noFill/>
        </p:spPr>
        <p:txBody>
          <a:bodyPr vert="horz" lIns="94603" tIns="47302" rIns="94603" bIns="47302" rtlCol="0">
            <a:spAutoFit/>
          </a:bodyPr>
          <a:lstStyle/>
          <a:p>
            <a:pPr algn="ctr"/>
            <a:r>
              <a:rPr lang="en-GB" sz="1000" b="1" i="0" u="none" baseline="0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61494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381" indent="-177381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488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5F871EE-CE63-42BE-9874-1015E9DA9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705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5F871EE-CE63-42BE-9874-1015E9DA9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394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779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636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402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5F871EE-CE63-42BE-9874-1015E9DA9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6032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302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am the service lead for Infrastructure (click) and have a separate teams of around 80 engineers, technicians and support staff who deliver a range of functions illustrated</a:t>
            </a:r>
            <a:r>
              <a:rPr lang="en-GB" baseline="0" dirty="0"/>
              <a:t> on the right hand side of this slide</a:t>
            </a:r>
            <a:r>
              <a:rPr lang="en-GB" dirty="0"/>
              <a:t>. John will take you through the roads functions on the left.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978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5F871EE-CE63-42BE-9874-1015E9DA9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198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5F871EE-CE63-42BE-9874-1015E9DA9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804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5F871EE-CE63-42BE-9874-1015E9DA9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3292025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5F871EE-CE63-42BE-9874-1015E9DA9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140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1844824"/>
            <a:ext cx="7920000" cy="15696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Presentation main </a:t>
            </a:r>
            <a:br>
              <a:rPr lang="en-US" dirty="0"/>
            </a:br>
            <a:r>
              <a:rPr lang="en-US" dirty="0"/>
              <a:t>title in English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8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fld id="{873F4A99-A038-4481-9EC3-4F7C6E9CD0D0}" type="datetimeFigureOut">
              <a:rPr lang="en-GB" smtClean="0"/>
              <a:pPr/>
              <a:t>23/05/2022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612000" y="3643869"/>
            <a:ext cx="7920000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789040"/>
            <a:ext cx="7920000" cy="15841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4800" b="1">
                <a:solidFill>
                  <a:srgbClr val="2F7C3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>
                <a:solidFill>
                  <a:srgbClr val="2F7C3A"/>
                </a:solidFill>
              </a:rPr>
              <a:t>Presentation main </a:t>
            </a:r>
            <a:br>
              <a:rPr lang="en-US" dirty="0">
                <a:solidFill>
                  <a:srgbClr val="2F7C3A"/>
                </a:solidFill>
              </a:rPr>
            </a:br>
            <a:r>
              <a:rPr lang="en-US" dirty="0">
                <a:solidFill>
                  <a:srgbClr val="2F7C3A"/>
                </a:solidFill>
              </a:rPr>
              <a:t>title in Gaelic</a:t>
            </a:r>
            <a:endParaRPr lang="en-GB" dirty="0">
              <a:solidFill>
                <a:srgbClr val="2F7C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4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22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196752"/>
            <a:ext cx="7632848" cy="52565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82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505" y="0"/>
            <a:ext cx="3899495" cy="18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433" y="6296079"/>
            <a:ext cx="1800000" cy="56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1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2529" cy="237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89" y="4482000"/>
            <a:ext cx="1371711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2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Roads and Infrastructure Members Induction Day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2000" y="3789040"/>
            <a:ext cx="7920000" cy="830997"/>
          </a:xfrm>
        </p:spPr>
        <p:txBody>
          <a:bodyPr/>
          <a:lstStyle/>
          <a:p>
            <a:r>
              <a:rPr lang="en-GB" dirty="0">
                <a:solidFill>
                  <a:srgbClr val="492F92"/>
                </a:solidFill>
              </a:rPr>
              <a:t>Tuesday 24 May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DB7796-E231-4CA8-9340-0A59C72769D4}"/>
              </a:ext>
            </a:extLst>
          </p:cNvPr>
          <p:cNvSpPr txBox="1"/>
          <p:nvPr/>
        </p:nvSpPr>
        <p:spPr>
          <a:xfrm>
            <a:off x="-36512" y="-27384"/>
            <a:ext cx="1080120" cy="369332"/>
          </a:xfrm>
          <a:prstGeom prst="rect">
            <a:avLst/>
          </a:prstGeom>
          <a:solidFill>
            <a:schemeClr val="bg1"/>
          </a:solidFill>
          <a:ln>
            <a:solidFill>
              <a:srgbClr val="492F9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92F92"/>
                </a:solidFill>
              </a:rPr>
              <a:t>Slide 01</a:t>
            </a:r>
          </a:p>
        </p:txBody>
      </p:sp>
    </p:spTree>
    <p:extLst>
      <p:ext uri="{BB962C8B-B14F-4D97-AF65-F5344CB8AC3E}">
        <p14:creationId xmlns:p14="http://schemas.microsoft.com/office/powerpoint/2010/main" val="183202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96" y="338735"/>
            <a:ext cx="9144000" cy="706090"/>
          </a:xfrm>
        </p:spPr>
        <p:txBody>
          <a:bodyPr/>
          <a:lstStyle/>
          <a:p>
            <a:r>
              <a:rPr lang="en-GB" dirty="0"/>
              <a:t>Capital Infrastructure Delivery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052736"/>
            <a:ext cx="9144000" cy="58052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algn="l"/>
            <a:endParaRPr lang="en-GB" sz="1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-6896" y="-30597"/>
            <a:ext cx="1080120" cy="369332"/>
          </a:xfrm>
          <a:prstGeom prst="rect">
            <a:avLst/>
          </a:prstGeom>
          <a:solidFill>
            <a:schemeClr val="bg1"/>
          </a:solidFill>
          <a:ln>
            <a:solidFill>
              <a:srgbClr val="492F9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92F92"/>
                </a:solidFill>
              </a:rPr>
              <a:t>Slide 10</a:t>
            </a:r>
          </a:p>
        </p:txBody>
      </p:sp>
      <p:pic>
        <p:nvPicPr>
          <p:cNvPr id="5" name="Picture 4" descr="A picture containing nature, outdoor, shore&#10;&#10;Description automatically generated">
            <a:extLst>
              <a:ext uri="{FF2B5EF4-FFF2-40B4-BE49-F238E27FC236}">
                <a16:creationId xmlns:a16="http://schemas.microsoft.com/office/drawing/2014/main" id="{E0F76A54-BE13-4654-A937-1508A89EB4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27" y="1718366"/>
            <a:ext cx="9143997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96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96" y="338735"/>
            <a:ext cx="9144000" cy="706090"/>
          </a:xfrm>
        </p:spPr>
        <p:txBody>
          <a:bodyPr/>
          <a:lstStyle/>
          <a:p>
            <a:r>
              <a:rPr lang="en-GB" dirty="0"/>
              <a:t>Capital Infrastructure Delivery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052736"/>
            <a:ext cx="9144000" cy="58052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92F9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92F9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896" y="-30597"/>
            <a:ext cx="1080120" cy="369332"/>
          </a:xfrm>
          <a:prstGeom prst="rect">
            <a:avLst/>
          </a:prstGeom>
          <a:solidFill>
            <a:schemeClr val="bg1"/>
          </a:solidFill>
          <a:ln>
            <a:solidFill>
              <a:srgbClr val="492F9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92F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</a:t>
            </a:r>
            <a:r>
              <a:rPr lang="en-GB" dirty="0">
                <a:solidFill>
                  <a:srgbClr val="492F92"/>
                </a:solidFill>
                <a:latin typeface="Calibri"/>
              </a:rPr>
              <a:t>11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92F9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sky, water, outdoor, boat&#10;&#10;Description automatically generated">
            <a:extLst>
              <a:ext uri="{FF2B5EF4-FFF2-40B4-BE49-F238E27FC236}">
                <a16:creationId xmlns:a16="http://schemas.microsoft.com/office/drawing/2014/main" id="{23C85262-86D8-48CF-8552-8A2201052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00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deer in a tunnel&#10;&#10;Description automatically generated with low confidence">
            <a:extLst>
              <a:ext uri="{FF2B5EF4-FFF2-40B4-BE49-F238E27FC236}">
                <a16:creationId xmlns:a16="http://schemas.microsoft.com/office/drawing/2014/main" id="{F85FB1A1-4CB3-499E-9CA6-EC622C503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6" y="0"/>
            <a:ext cx="910566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DB7796-E231-4CA8-9340-0A59C72769D4}"/>
              </a:ext>
            </a:extLst>
          </p:cNvPr>
          <p:cNvSpPr txBox="1"/>
          <p:nvPr/>
        </p:nvSpPr>
        <p:spPr>
          <a:xfrm>
            <a:off x="-36512" y="-27384"/>
            <a:ext cx="1080120" cy="369332"/>
          </a:xfrm>
          <a:prstGeom prst="rect">
            <a:avLst/>
          </a:prstGeom>
          <a:solidFill>
            <a:schemeClr val="bg1"/>
          </a:solidFill>
          <a:ln>
            <a:solidFill>
              <a:srgbClr val="492F9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92F92"/>
                </a:solidFill>
              </a:rPr>
              <a:t>Slide 12</a:t>
            </a:r>
          </a:p>
        </p:txBody>
      </p:sp>
    </p:spTree>
    <p:extLst>
      <p:ext uri="{BB962C8B-B14F-4D97-AF65-F5344CB8AC3E}">
        <p14:creationId xmlns:p14="http://schemas.microsoft.com/office/powerpoint/2010/main" val="334083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ountain, sky, outdoor, nature&#10;&#10;Description automatically generated">
            <a:extLst>
              <a:ext uri="{FF2B5EF4-FFF2-40B4-BE49-F238E27FC236}">
                <a16:creationId xmlns:a16="http://schemas.microsoft.com/office/drawing/2014/main" id="{9B1FDC1E-8CFF-4ED8-9ADF-51376330D5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73818" cy="6885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DB7796-E231-4CA8-9340-0A59C72769D4}"/>
              </a:ext>
            </a:extLst>
          </p:cNvPr>
          <p:cNvSpPr txBox="1"/>
          <p:nvPr/>
        </p:nvSpPr>
        <p:spPr>
          <a:xfrm>
            <a:off x="-36512" y="-27384"/>
            <a:ext cx="1080120" cy="369332"/>
          </a:xfrm>
          <a:prstGeom prst="rect">
            <a:avLst/>
          </a:prstGeom>
          <a:solidFill>
            <a:schemeClr val="bg1"/>
          </a:solidFill>
          <a:ln>
            <a:solidFill>
              <a:srgbClr val="492F9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92F92"/>
                </a:solidFill>
              </a:rPr>
              <a:t>Slide 02</a:t>
            </a:r>
          </a:p>
        </p:txBody>
      </p:sp>
    </p:spTree>
    <p:extLst>
      <p:ext uri="{BB962C8B-B14F-4D97-AF65-F5344CB8AC3E}">
        <p14:creationId xmlns:p14="http://schemas.microsoft.com/office/powerpoint/2010/main" val="189554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B2268-2FAD-48EC-A499-65291C449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74638"/>
            <a:ext cx="8229600" cy="706090"/>
          </a:xfrm>
        </p:spPr>
        <p:txBody>
          <a:bodyPr/>
          <a:lstStyle/>
          <a:p>
            <a:r>
              <a:rPr lang="en-GB" sz="3200" dirty="0"/>
              <a:t>Infrastructure, Environment and Economy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2936A-04FA-4A12-900B-22E2FFF8B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A screenshot of a website&#10;&#10;Description automatically generated with medium confidence">
            <a:extLst>
              <a:ext uri="{FF2B5EF4-FFF2-40B4-BE49-F238E27FC236}">
                <a16:creationId xmlns:a16="http://schemas.microsoft.com/office/drawing/2014/main" id="{458BA8D8-6579-42F8-A9A3-1732B5F93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424936" cy="5585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EF4331-5FEF-4D2C-BCCE-778033FE5F34}"/>
              </a:ext>
            </a:extLst>
          </p:cNvPr>
          <p:cNvSpPr txBox="1"/>
          <p:nvPr/>
        </p:nvSpPr>
        <p:spPr>
          <a:xfrm>
            <a:off x="-36512" y="-27384"/>
            <a:ext cx="1080120" cy="369332"/>
          </a:xfrm>
          <a:prstGeom prst="rect">
            <a:avLst/>
          </a:prstGeom>
          <a:solidFill>
            <a:schemeClr val="bg1"/>
          </a:solidFill>
          <a:ln>
            <a:solidFill>
              <a:srgbClr val="492F9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92F92"/>
                </a:solidFill>
              </a:rPr>
              <a:t>Slide 03</a:t>
            </a:r>
          </a:p>
        </p:txBody>
      </p:sp>
    </p:spTree>
    <p:extLst>
      <p:ext uri="{BB962C8B-B14F-4D97-AF65-F5344CB8AC3E}">
        <p14:creationId xmlns:p14="http://schemas.microsoft.com/office/powerpoint/2010/main" val="300894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052736"/>
            <a:ext cx="9144000" cy="58052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92F9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92F9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-27384"/>
            <a:ext cx="1080120" cy="369332"/>
          </a:xfrm>
          <a:prstGeom prst="rect">
            <a:avLst/>
          </a:prstGeom>
          <a:solidFill>
            <a:schemeClr val="bg1"/>
          </a:solidFill>
          <a:ln>
            <a:solidFill>
              <a:srgbClr val="492F9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92F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04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CEA7A9-43B3-4778-B0F7-65F51FBEA8AC}"/>
              </a:ext>
            </a:extLst>
          </p:cNvPr>
          <p:cNvSpPr/>
          <p:nvPr/>
        </p:nvSpPr>
        <p:spPr>
          <a:xfrm>
            <a:off x="2529795" y="1200967"/>
            <a:ext cx="3732282" cy="106705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7FD9F5-1AA0-4C58-BB60-0B277271555A}"/>
              </a:ext>
            </a:extLst>
          </p:cNvPr>
          <p:cNvSpPr txBox="1"/>
          <p:nvPr/>
        </p:nvSpPr>
        <p:spPr>
          <a:xfrm>
            <a:off x="3147117" y="1268760"/>
            <a:ext cx="2594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ECO, I, E &amp;E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Malcolm MacLeod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CCE7B2-B8F5-4840-A611-0F83565401BA}"/>
              </a:ext>
            </a:extLst>
          </p:cNvPr>
          <p:cNvSpPr/>
          <p:nvPr/>
        </p:nvSpPr>
        <p:spPr>
          <a:xfrm>
            <a:off x="2529795" y="2571111"/>
            <a:ext cx="3732282" cy="152997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45C306-8D44-4124-9FDD-AAF1235BB0FD}"/>
              </a:ext>
            </a:extLst>
          </p:cNvPr>
          <p:cNvSpPr txBox="1"/>
          <p:nvPr/>
        </p:nvSpPr>
        <p:spPr>
          <a:xfrm>
            <a:off x="2483766" y="2732727"/>
            <a:ext cx="3732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Head Of Service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(Roads and Infrastructure)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(formerly Colin Howell)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1513C2B-C1FE-4A5B-8D32-0265B7BB7202}"/>
              </a:ext>
            </a:extLst>
          </p:cNvPr>
          <p:cNvSpPr/>
          <p:nvPr/>
        </p:nvSpPr>
        <p:spPr>
          <a:xfrm>
            <a:off x="5076056" y="5292497"/>
            <a:ext cx="2617061" cy="584775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D8DB92-53DA-4AAB-943C-1E0D5B8AF427}"/>
              </a:ext>
            </a:extLst>
          </p:cNvPr>
          <p:cNvSpPr txBox="1"/>
          <p:nvPr/>
        </p:nvSpPr>
        <p:spPr>
          <a:xfrm>
            <a:off x="5068191" y="5301208"/>
            <a:ext cx="2594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Infrastructure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F891026-22C4-478D-A8D4-7BABEC92A667}"/>
              </a:ext>
            </a:extLst>
          </p:cNvPr>
          <p:cNvSpPr/>
          <p:nvPr/>
        </p:nvSpPr>
        <p:spPr>
          <a:xfrm>
            <a:off x="1332659" y="5292497"/>
            <a:ext cx="2617061" cy="584775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FA66C3-7D23-4ECF-BB27-62F2DE117BBF}"/>
              </a:ext>
            </a:extLst>
          </p:cNvPr>
          <p:cNvSpPr txBox="1"/>
          <p:nvPr/>
        </p:nvSpPr>
        <p:spPr>
          <a:xfrm>
            <a:off x="1331640" y="5292497"/>
            <a:ext cx="2618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Roads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5E2101-5784-41EA-92B4-831179EFBBF6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4395936" y="2268020"/>
            <a:ext cx="3" cy="292388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52B8BD-6DBE-46BC-8E47-9B594B2A1FE4}"/>
              </a:ext>
            </a:extLst>
          </p:cNvPr>
          <p:cNvCxnSpPr>
            <a:cxnSpLocks/>
          </p:cNvCxnSpPr>
          <p:nvPr/>
        </p:nvCxnSpPr>
        <p:spPr>
          <a:xfrm>
            <a:off x="4395936" y="4079400"/>
            <a:ext cx="0" cy="766236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98FBF56-46F1-4A02-865E-0BF4B9237C3B}"/>
              </a:ext>
            </a:extLst>
          </p:cNvPr>
          <p:cNvCxnSpPr>
            <a:cxnSpLocks/>
          </p:cNvCxnSpPr>
          <p:nvPr/>
        </p:nvCxnSpPr>
        <p:spPr>
          <a:xfrm flipH="1">
            <a:off x="2627784" y="4845636"/>
            <a:ext cx="3737836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52E7261-C796-4795-97FB-DFF98AC23A44}"/>
              </a:ext>
            </a:extLst>
          </p:cNvPr>
          <p:cNvCxnSpPr>
            <a:cxnSpLocks/>
          </p:cNvCxnSpPr>
          <p:nvPr/>
        </p:nvCxnSpPr>
        <p:spPr>
          <a:xfrm>
            <a:off x="2641190" y="4845636"/>
            <a:ext cx="0" cy="446861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4D37F94-06CC-4668-B967-65A99C516A77}"/>
              </a:ext>
            </a:extLst>
          </p:cNvPr>
          <p:cNvCxnSpPr>
            <a:cxnSpLocks/>
          </p:cNvCxnSpPr>
          <p:nvPr/>
        </p:nvCxnSpPr>
        <p:spPr>
          <a:xfrm>
            <a:off x="6365620" y="4845635"/>
            <a:ext cx="0" cy="446861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C46A3C-FFAB-4F5D-9E70-AF89DB645719}"/>
              </a:ext>
            </a:extLst>
          </p:cNvPr>
          <p:cNvCxnSpPr>
            <a:cxnSpLocks/>
            <a:stCxn id="13" idx="1"/>
            <a:endCxn id="29" idx="3"/>
          </p:cNvCxnSpPr>
          <p:nvPr/>
        </p:nvCxnSpPr>
        <p:spPr>
          <a:xfrm flipH="1" flipV="1">
            <a:off x="3949720" y="5584885"/>
            <a:ext cx="1118471" cy="8711"/>
          </a:xfrm>
          <a:prstGeom prst="line">
            <a:avLst/>
          </a:prstGeom>
          <a:ln w="2222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4CC64322-3ED7-4C84-B02D-A099CFC0A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74638"/>
            <a:ext cx="8229600" cy="706090"/>
          </a:xfrm>
        </p:spPr>
        <p:txBody>
          <a:bodyPr/>
          <a:lstStyle/>
          <a:p>
            <a:r>
              <a:rPr lang="en-GB" sz="3200" dirty="0"/>
              <a:t>Infrastructure, Environment and Economy</a:t>
            </a:r>
          </a:p>
        </p:txBody>
      </p:sp>
    </p:spTree>
    <p:extLst>
      <p:ext uri="{BB962C8B-B14F-4D97-AF65-F5344CB8AC3E}">
        <p14:creationId xmlns:p14="http://schemas.microsoft.com/office/powerpoint/2010/main" val="290015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B2268-2FAD-48EC-A499-65291C449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Roads &amp; Infrastructure</a:t>
            </a:r>
          </a:p>
        </p:txBody>
      </p:sp>
      <p:pic>
        <p:nvPicPr>
          <p:cNvPr id="13" name="Content Placeholder 12" descr="Diagram&#10;&#10;Description automatically generated">
            <a:extLst>
              <a:ext uri="{FF2B5EF4-FFF2-40B4-BE49-F238E27FC236}">
                <a16:creationId xmlns:a16="http://schemas.microsoft.com/office/drawing/2014/main" id="{98171ECE-BFB5-4184-BC98-15710EE5A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" y="1196752"/>
            <a:ext cx="9085842" cy="518457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922241-83C1-4D3D-BC86-DADAD747A788}"/>
              </a:ext>
            </a:extLst>
          </p:cNvPr>
          <p:cNvSpPr txBox="1"/>
          <p:nvPr/>
        </p:nvSpPr>
        <p:spPr>
          <a:xfrm>
            <a:off x="-36512" y="-27384"/>
            <a:ext cx="1080120" cy="369332"/>
          </a:xfrm>
          <a:prstGeom prst="rect">
            <a:avLst/>
          </a:prstGeom>
          <a:solidFill>
            <a:schemeClr val="bg1"/>
          </a:solidFill>
          <a:ln>
            <a:solidFill>
              <a:srgbClr val="492F9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92F92"/>
                </a:solidFill>
              </a:rPr>
              <a:t>Slide 05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AC95064D-7482-457A-A672-EFC76A30F5A9}"/>
              </a:ext>
            </a:extLst>
          </p:cNvPr>
          <p:cNvSpPr/>
          <p:nvPr/>
        </p:nvSpPr>
        <p:spPr>
          <a:xfrm>
            <a:off x="5724128" y="1916832"/>
            <a:ext cx="2448272" cy="648072"/>
          </a:xfrm>
          <a:prstGeom prst="cloud">
            <a:avLst/>
          </a:prstGeom>
          <a:solidFill>
            <a:srgbClr val="7030A0">
              <a:alpha val="1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71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B189A5D0-58C2-437E-BAF6-654D5950B8EE}"/>
              </a:ext>
            </a:extLst>
          </p:cNvPr>
          <p:cNvSpPr/>
          <p:nvPr/>
        </p:nvSpPr>
        <p:spPr>
          <a:xfrm>
            <a:off x="107504" y="5063500"/>
            <a:ext cx="2641226" cy="1076077"/>
          </a:xfrm>
          <a:prstGeom prst="ellipse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4488768-2ED5-4FCF-8D14-7DB0433A000C}"/>
              </a:ext>
            </a:extLst>
          </p:cNvPr>
          <p:cNvSpPr/>
          <p:nvPr/>
        </p:nvSpPr>
        <p:spPr>
          <a:xfrm>
            <a:off x="3154910" y="5114678"/>
            <a:ext cx="2641226" cy="1076077"/>
          </a:xfrm>
          <a:prstGeom prst="ellipse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D5540CB-50D8-43DB-A989-B6CB6F8CF576}"/>
              </a:ext>
            </a:extLst>
          </p:cNvPr>
          <p:cNvSpPr/>
          <p:nvPr/>
        </p:nvSpPr>
        <p:spPr>
          <a:xfrm>
            <a:off x="6323262" y="5078652"/>
            <a:ext cx="2641226" cy="1076077"/>
          </a:xfrm>
          <a:prstGeom prst="ellipse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170435E-0319-40B5-90D2-5603B6DAE4E6}"/>
              </a:ext>
            </a:extLst>
          </p:cNvPr>
          <p:cNvSpPr/>
          <p:nvPr/>
        </p:nvSpPr>
        <p:spPr>
          <a:xfrm>
            <a:off x="4811094" y="3529677"/>
            <a:ext cx="2641226" cy="1076077"/>
          </a:xfrm>
          <a:prstGeom prst="ellipse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4E092D7-73AB-42E1-A0DD-CEF196D9D5B4}"/>
              </a:ext>
            </a:extLst>
          </p:cNvPr>
          <p:cNvSpPr/>
          <p:nvPr/>
        </p:nvSpPr>
        <p:spPr>
          <a:xfrm>
            <a:off x="1354710" y="3577059"/>
            <a:ext cx="2641226" cy="1076077"/>
          </a:xfrm>
          <a:prstGeom prst="ellipse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BA05CA6-40A9-49B4-9B0B-662B540587B4}"/>
              </a:ext>
            </a:extLst>
          </p:cNvPr>
          <p:cNvSpPr/>
          <p:nvPr/>
        </p:nvSpPr>
        <p:spPr>
          <a:xfrm>
            <a:off x="6362894" y="2402131"/>
            <a:ext cx="2641226" cy="1076077"/>
          </a:xfrm>
          <a:prstGeom prst="ellipse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3589010-B029-4712-8C59-CB2B9DFD389D}"/>
              </a:ext>
            </a:extLst>
          </p:cNvPr>
          <p:cNvSpPr/>
          <p:nvPr/>
        </p:nvSpPr>
        <p:spPr>
          <a:xfrm>
            <a:off x="43260" y="2402131"/>
            <a:ext cx="2641226" cy="1076077"/>
          </a:xfrm>
          <a:prstGeom prst="ellipse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39F26B0-7755-4266-93D0-6E88E8731A10}"/>
              </a:ext>
            </a:extLst>
          </p:cNvPr>
          <p:cNvSpPr/>
          <p:nvPr/>
        </p:nvSpPr>
        <p:spPr>
          <a:xfrm>
            <a:off x="3143375" y="2426643"/>
            <a:ext cx="2641226" cy="1076077"/>
          </a:xfrm>
          <a:prstGeom prst="ellipse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052736"/>
            <a:ext cx="9144000" cy="58052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92F9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92F9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-27384"/>
            <a:ext cx="1080120" cy="369332"/>
          </a:xfrm>
          <a:prstGeom prst="rect">
            <a:avLst/>
          </a:prstGeom>
          <a:solidFill>
            <a:schemeClr val="bg1"/>
          </a:solidFill>
          <a:ln>
            <a:solidFill>
              <a:srgbClr val="492F9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92F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06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99BA61-7C34-4291-ABD3-7711D9FFB939}"/>
              </a:ext>
            </a:extLst>
          </p:cNvPr>
          <p:cNvSpPr txBox="1"/>
          <p:nvPr/>
        </p:nvSpPr>
        <p:spPr>
          <a:xfrm>
            <a:off x="1043608" y="264131"/>
            <a:ext cx="7812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492F9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Infrastructure Teams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1513C2B-C1FE-4A5B-8D32-0265B7BB7202}"/>
              </a:ext>
            </a:extLst>
          </p:cNvPr>
          <p:cNvSpPr/>
          <p:nvPr/>
        </p:nvSpPr>
        <p:spPr>
          <a:xfrm>
            <a:off x="2658976" y="1247755"/>
            <a:ext cx="3785232" cy="82666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D8DB92-53DA-4AAB-943C-1E0D5B8AF427}"/>
              </a:ext>
            </a:extLst>
          </p:cNvPr>
          <p:cNvSpPr txBox="1"/>
          <p:nvPr/>
        </p:nvSpPr>
        <p:spPr>
          <a:xfrm>
            <a:off x="38316" y="126564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 Lead (Infrastructure)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Garry Smith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A9DFF7-756A-4567-9B26-5F4AAC925AD0}"/>
              </a:ext>
            </a:extLst>
          </p:cNvPr>
          <p:cNvSpPr txBox="1"/>
          <p:nvPr/>
        </p:nvSpPr>
        <p:spPr>
          <a:xfrm>
            <a:off x="324813" y="2628201"/>
            <a:ext cx="2013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Flood Team Dingwall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Led by Alan Fraser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62004-3648-47BE-BEB2-4EE754CFD806}"/>
              </a:ext>
            </a:extLst>
          </p:cNvPr>
          <p:cNvSpPr txBox="1"/>
          <p:nvPr/>
        </p:nvSpPr>
        <p:spPr>
          <a:xfrm>
            <a:off x="1668497" y="3708862"/>
            <a:ext cx="2013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 Team Dingwall and Alness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Led by Bryan Stout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6A8823-7996-4AF2-9493-58F2C3195959}"/>
              </a:ext>
            </a:extLst>
          </p:cNvPr>
          <p:cNvSpPr txBox="1"/>
          <p:nvPr/>
        </p:nvSpPr>
        <p:spPr>
          <a:xfrm>
            <a:off x="5189307" y="3769784"/>
            <a:ext cx="2013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 Team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Golspie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Led by Garry Smith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2CEE69-FEB8-4946-974E-F0FE7337E274}"/>
              </a:ext>
            </a:extLst>
          </p:cNvPr>
          <p:cNvSpPr txBox="1"/>
          <p:nvPr/>
        </p:nvSpPr>
        <p:spPr>
          <a:xfrm>
            <a:off x="6516216" y="2628201"/>
            <a:ext cx="2302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 Team 1 Alness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Led by Andrew Tryon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5F5F42-0FDA-4CC9-AD0F-09FC746D820D}"/>
              </a:ext>
            </a:extLst>
          </p:cNvPr>
          <p:cNvSpPr txBox="1"/>
          <p:nvPr/>
        </p:nvSpPr>
        <p:spPr>
          <a:xfrm>
            <a:off x="218623" y="5301208"/>
            <a:ext cx="2302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 Team 2 Alness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Led by Simon Farrow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572586-7924-47D1-ABF3-FB4B387444CA}"/>
              </a:ext>
            </a:extLst>
          </p:cNvPr>
          <p:cNvSpPr txBox="1"/>
          <p:nvPr/>
        </p:nvSpPr>
        <p:spPr>
          <a:xfrm>
            <a:off x="3482490" y="5160094"/>
            <a:ext cx="20136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 Team and Lab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Diriebught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Inverness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Led by Andrew MacIver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63F543-E93D-4242-9036-5D0AC431D55A}"/>
              </a:ext>
            </a:extLst>
          </p:cNvPr>
          <p:cNvSpPr txBox="1"/>
          <p:nvPr/>
        </p:nvSpPr>
        <p:spPr>
          <a:xfrm>
            <a:off x="6522165" y="5201193"/>
            <a:ext cx="2302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Site Supervision Team Harbour Road, Inverness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Led by Murray Innes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58C6A9-556E-4AE4-BC22-BB5AABA19427}"/>
              </a:ext>
            </a:extLst>
          </p:cNvPr>
          <p:cNvSpPr txBox="1"/>
          <p:nvPr/>
        </p:nvSpPr>
        <p:spPr>
          <a:xfrm>
            <a:off x="3244601" y="2507883"/>
            <a:ext cx="2410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Transport Planning and Asset Management, HQ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Led by Elizabeth Maciver</a:t>
            </a:r>
          </a:p>
        </p:txBody>
      </p:sp>
    </p:spTree>
    <p:extLst>
      <p:ext uri="{BB962C8B-B14F-4D97-AF65-F5344CB8AC3E}">
        <p14:creationId xmlns:p14="http://schemas.microsoft.com/office/powerpoint/2010/main" val="4159374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96" y="338735"/>
            <a:ext cx="9144000" cy="706090"/>
          </a:xfrm>
        </p:spPr>
        <p:txBody>
          <a:bodyPr/>
          <a:lstStyle/>
          <a:p>
            <a:r>
              <a:rPr lang="en-GB" dirty="0"/>
              <a:t>Areas of Work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052736"/>
            <a:ext cx="9144000" cy="58052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92F9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92F9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896" y="-30597"/>
            <a:ext cx="1080120" cy="369332"/>
          </a:xfrm>
          <a:prstGeom prst="rect">
            <a:avLst/>
          </a:prstGeom>
          <a:solidFill>
            <a:schemeClr val="bg1"/>
          </a:solidFill>
          <a:ln>
            <a:solidFill>
              <a:srgbClr val="492F9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92F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87D108-13E1-4F85-9B55-5B14366C79D8}"/>
              </a:ext>
            </a:extLst>
          </p:cNvPr>
          <p:cNvSpPr txBox="1"/>
          <p:nvPr/>
        </p:nvSpPr>
        <p:spPr>
          <a:xfrm>
            <a:off x="0" y="1414156"/>
            <a:ext cx="913710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3200" b="1" dirty="0">
                <a:solidFill>
                  <a:srgbClr val="007C4D"/>
                </a:solidFill>
                <a:latin typeface="Calibri"/>
              </a:rPr>
              <a:t>Infrastructure Design and Construction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3200" b="1" dirty="0">
                <a:solidFill>
                  <a:srgbClr val="007C4D"/>
                </a:solidFill>
                <a:latin typeface="Calibri"/>
              </a:rPr>
              <a:t>Consultation and Communication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3200" b="1" dirty="0">
                <a:solidFill>
                  <a:srgbClr val="007C4D"/>
                </a:solidFill>
                <a:latin typeface="Calibri"/>
              </a:rPr>
              <a:t>Specialist Technical Advice 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3200" b="1" dirty="0">
                <a:solidFill>
                  <a:srgbClr val="007C4D"/>
                </a:solidFill>
                <a:latin typeface="Calibri"/>
              </a:rPr>
              <a:t>Flood Risk Management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3200" b="1" dirty="0">
                <a:solidFill>
                  <a:srgbClr val="007C4D"/>
                </a:solidFill>
                <a:latin typeface="Calibri"/>
              </a:rPr>
              <a:t>Materials Testing Laboratory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3200" b="1" dirty="0">
                <a:solidFill>
                  <a:srgbClr val="007C4D"/>
                </a:solidFill>
                <a:latin typeface="Calibri"/>
              </a:rPr>
              <a:t>Asset Management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3200" b="1" dirty="0">
                <a:solidFill>
                  <a:srgbClr val="007C4D"/>
                </a:solidFill>
                <a:latin typeface="Calibri"/>
              </a:rPr>
              <a:t>Transportation Planning</a:t>
            </a:r>
          </a:p>
        </p:txBody>
      </p:sp>
    </p:spTree>
    <p:extLst>
      <p:ext uri="{BB962C8B-B14F-4D97-AF65-F5344CB8AC3E}">
        <p14:creationId xmlns:p14="http://schemas.microsoft.com/office/powerpoint/2010/main" val="4049190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96" y="338735"/>
            <a:ext cx="9144000" cy="706090"/>
          </a:xfrm>
        </p:spPr>
        <p:txBody>
          <a:bodyPr/>
          <a:lstStyle/>
          <a:p>
            <a:r>
              <a:rPr lang="en-GB" dirty="0"/>
              <a:t>Capital Infrastructure Delivery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052736"/>
            <a:ext cx="9144000" cy="58052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92F9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92F9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896" y="-30597"/>
            <a:ext cx="1080120" cy="369332"/>
          </a:xfrm>
          <a:prstGeom prst="rect">
            <a:avLst/>
          </a:prstGeom>
          <a:solidFill>
            <a:schemeClr val="bg1"/>
          </a:solidFill>
          <a:ln>
            <a:solidFill>
              <a:srgbClr val="492F9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92F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08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2A0C41-80A0-4F1B-B12F-84E9808F46C5}"/>
              </a:ext>
            </a:extLst>
          </p:cNvPr>
          <p:cNvSpPr txBox="1"/>
          <p:nvPr/>
        </p:nvSpPr>
        <p:spPr>
          <a:xfrm>
            <a:off x="6896" y="1110489"/>
            <a:ext cx="913710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C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Bridges &amp; Road structures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3200" b="1" dirty="0">
                <a:solidFill>
                  <a:srgbClr val="007C4D"/>
                </a:solidFill>
                <a:latin typeface="Calibri"/>
              </a:rPr>
              <a:t>Roads</a:t>
            </a:r>
            <a:endParaRPr kumimoji="0" lang="en-GB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C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C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Ferry Terminals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C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Landfill site</a:t>
            </a:r>
            <a:r>
              <a:rPr lang="en-GB" altLang="en-US" sz="3200" b="1" dirty="0">
                <a:solidFill>
                  <a:srgbClr val="007C4D"/>
                </a:solidFill>
                <a:latin typeface="Calibri"/>
              </a:rPr>
              <a:t>s</a:t>
            </a:r>
            <a:endParaRPr kumimoji="0" lang="en-GB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C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C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Coastal protection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C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Flood Schemes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C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Burial Grounds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C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Cycling, Walking and Public Transport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3200" b="1" dirty="0">
                <a:solidFill>
                  <a:srgbClr val="007C4D"/>
                </a:solidFill>
                <a:latin typeface="Calibri"/>
              </a:rPr>
              <a:t>Adapting our Roads Network</a:t>
            </a:r>
            <a:endParaRPr kumimoji="0" lang="en-GB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C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859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96" y="338735"/>
            <a:ext cx="9144000" cy="706090"/>
          </a:xfrm>
        </p:spPr>
        <p:txBody>
          <a:bodyPr/>
          <a:lstStyle/>
          <a:p>
            <a:r>
              <a:rPr lang="en-GB" dirty="0"/>
              <a:t>Capital Infrastructure Delivery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052736"/>
            <a:ext cx="9144000" cy="58052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92F9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92F9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896" y="-30597"/>
            <a:ext cx="1080120" cy="369332"/>
          </a:xfrm>
          <a:prstGeom prst="rect">
            <a:avLst/>
          </a:prstGeom>
          <a:solidFill>
            <a:schemeClr val="bg1"/>
          </a:solidFill>
          <a:ln>
            <a:solidFill>
              <a:srgbClr val="492F9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92F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09</a:t>
            </a:r>
          </a:p>
        </p:txBody>
      </p:sp>
      <p:pic>
        <p:nvPicPr>
          <p:cNvPr id="5" name="Picture 4" descr="A crane at a construction site&#10;&#10;Description automatically generated with low confidence">
            <a:extLst>
              <a:ext uri="{FF2B5EF4-FFF2-40B4-BE49-F238E27FC236}">
                <a16:creationId xmlns:a16="http://schemas.microsoft.com/office/drawing/2014/main" id="{B907F6D2-9131-4938-AB52-609B40BEC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4299992" cy="4299992"/>
          </a:xfrm>
          <a:prstGeom prst="rect">
            <a:avLst/>
          </a:prstGeom>
        </p:spPr>
      </p:pic>
      <p:pic>
        <p:nvPicPr>
          <p:cNvPr id="8" name="Picture 7" descr="A picture containing sky, mountain, outdoor, ground&#10;&#10;Description automatically generated">
            <a:extLst>
              <a:ext uri="{FF2B5EF4-FFF2-40B4-BE49-F238E27FC236}">
                <a16:creationId xmlns:a16="http://schemas.microsoft.com/office/drawing/2014/main" id="{3E043BFA-9E81-41AA-9048-8550EDE465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08920"/>
            <a:ext cx="3972651" cy="397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85139"/>
      </p:ext>
    </p:extLst>
  </p:cSld>
  <p:clrMapOvr>
    <a:masterClrMapping/>
  </p:clrMapOvr>
</p:sld>
</file>

<file path=ppt/theme/theme1.xml><?xml version="1.0" encoding="utf-8"?>
<a:theme xmlns:a="http://schemas.openxmlformats.org/drawingml/2006/main" name="HC Corporate Template ICT APPROV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6F3B728D532642B9DEAF4AF3814218" ma:contentTypeVersion="12" ma:contentTypeDescription="Create a new document." ma:contentTypeScope="" ma:versionID="b330a100c14a3dfbf09fa62ad339562f">
  <xsd:schema xmlns:xsd="http://www.w3.org/2001/XMLSchema" xmlns:xs="http://www.w3.org/2001/XMLSchema" xmlns:p="http://schemas.microsoft.com/office/2006/metadata/properties" xmlns:ns2="2efc2fa9-6c82-43c2-89b8-85afda554fea" targetNamespace="http://schemas.microsoft.com/office/2006/metadata/properties" ma:root="true" ma:fieldsID="1089f48ff656ce1de4e5d1e7d75a7258" ns2:_="">
    <xsd:import namespace="2efc2fa9-6c82-43c2-89b8-85afda554fea"/>
    <xsd:element name="properties">
      <xsd:complexType>
        <xsd:sequence>
          <xsd:element name="documentManagement">
            <xsd:complexType>
              <xsd:all>
                <xsd:element ref="ns2:Meeting_x0020_Name" minOccurs="0"/>
                <xsd:element ref="ns2:Meeting_x0020_Date" minOccurs="0"/>
                <xsd:element ref="ns2:Status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fc2fa9-6c82-43c2-89b8-85afda554fea" elementFormDefault="qualified">
    <xsd:import namespace="http://schemas.microsoft.com/office/2006/documentManagement/types"/>
    <xsd:import namespace="http://schemas.microsoft.com/office/infopath/2007/PartnerControls"/>
    <xsd:element name="Meeting_x0020_Name" ma:index="8" nillable="true" ma:displayName="Meeting Name" ma:internalName="Meeting_x0020_Name">
      <xsd:simpleType>
        <xsd:restriction base="dms:Note">
          <xsd:maxLength value="255"/>
        </xsd:restriction>
      </xsd:simpleType>
    </xsd:element>
    <xsd:element name="Meeting_x0020_Date" ma:index="9" nillable="true" ma:displayName="Meeting Date" ma:description="Date of the Committee Meeting" ma:format="DateOnly" ma:internalName="Meeting_x0020_Date">
      <xsd:simpleType>
        <xsd:restriction base="dms:DateTime"/>
      </xsd:simpleType>
    </xsd:element>
    <xsd:element name="Status" ma:index="10" nillable="true" ma:displayName="Status" ma:format="Dropdown" ma:internalName="Status">
      <xsd:simpleType>
        <xsd:restriction base="dms:Choice">
          <xsd:enumeration value="Comment"/>
          <xsd:enumeration value="Does Not Apply"/>
          <xsd:enumeration value="Draft"/>
          <xsd:enumeration value="Final"/>
          <xsd:enumeration value="Original"/>
          <xsd:enumeration value="Superseded"/>
          <xsd:enumeration value="Working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eting_x0020_Name xmlns="2efc2fa9-6c82-43c2-89b8-85afda554fea" xsi:nil="true"/>
    <Status xmlns="2efc2fa9-6c82-43c2-89b8-85afda554fea" xsi:nil="true"/>
    <Meeting_x0020_Date xmlns="2efc2fa9-6c82-43c2-89b8-85afda554fea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18EBD7-58C7-46FE-B59A-2EE1F70DC0DA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438D0C2B-A53F-4CDF-970C-570B8E9066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fc2fa9-6c82-43c2-89b8-85afda554f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D024F2-FC58-4176-B12E-24F59BA55C78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2efc2fa9-6c82-43c2-89b8-85afda554fea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E637D0B6-AF88-460D-AACE-3755D5E393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HC_Corporate_Template__On_Screen_4_3</Template>
  <TotalTime>803</TotalTime>
  <Words>269</Words>
  <Application>Microsoft Office PowerPoint</Application>
  <PresentationFormat>On-screen Show (4:3)</PresentationFormat>
  <Paragraphs>70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</vt:lpstr>
      <vt:lpstr>Calibri</vt:lpstr>
      <vt:lpstr>Ebrima</vt:lpstr>
      <vt:lpstr>HC Corporate Template ICT APPROVED</vt:lpstr>
      <vt:lpstr>Text Slides</vt:lpstr>
      <vt:lpstr>Roads and Infrastructure Members Induction Day</vt:lpstr>
      <vt:lpstr>PowerPoint Presentation</vt:lpstr>
      <vt:lpstr>Infrastructure, Environment and Economy</vt:lpstr>
      <vt:lpstr>Infrastructure, Environment and Economy</vt:lpstr>
      <vt:lpstr>Roads &amp; Infrastructure</vt:lpstr>
      <vt:lpstr>PowerPoint Presentation</vt:lpstr>
      <vt:lpstr>Areas of Work</vt:lpstr>
      <vt:lpstr>Capital Infrastructure Delivery</vt:lpstr>
      <vt:lpstr>Capital Infrastructure Delivery</vt:lpstr>
      <vt:lpstr>Capital Infrastructure Delivery</vt:lpstr>
      <vt:lpstr>Capital Infrastructure Delivery</vt:lpstr>
      <vt:lpstr>PowerPoint Presentation</vt:lpstr>
    </vt:vector>
  </TitlesOfParts>
  <Company>Fujitsu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Inverness Members Induction Days</dc:title>
  <dc:creator>Hilary Tolmie (Revenues and Customer Services)</dc:creator>
  <cp:lastModifiedBy>Garry Smith (Infrastructure)</cp:lastModifiedBy>
  <cp:revision>59</cp:revision>
  <cp:lastPrinted>2022-05-23T07:54:53Z</cp:lastPrinted>
  <dcterms:created xsi:type="dcterms:W3CDTF">2022-05-10T15:06:56Z</dcterms:created>
  <dcterms:modified xsi:type="dcterms:W3CDTF">2022-05-23T12:10:28Z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a57e0011-4d92-40e2-893e-f4c1b165f48a</vt:lpwstr>
  </property>
  <property fmtid="{D5CDD505-2E9C-101B-9397-08002B2CF9AE}" pid="3" name="TITUS">
    <vt:lpwstr>&lt;div style="text-align: center;"&gt;&lt;span style="font-family: Arial; font-weight: bold; font-size: large;"&gt;OFFICIAL&lt;/span&gt;&lt;/div&gt;</vt:lpwstr>
  </property>
  <property fmtid="{D5CDD505-2E9C-101B-9397-08002B2CF9AE}" pid="4" name="HCClassification">
    <vt:lpwstr>OFFICIAL</vt:lpwstr>
  </property>
  <property fmtid="{D5CDD505-2E9C-101B-9397-08002B2CF9AE}" pid="5" name="HCMarking">
    <vt:lpwstr>Enable Marking</vt:lpwstr>
  </property>
  <property fmtid="{D5CDD505-2E9C-101B-9397-08002B2CF9AE}" pid="6" name="ContentTypeId">
    <vt:lpwstr>0x010100A66F3B728D532642B9DEAF4AF3814218</vt:lpwstr>
  </property>
</Properties>
</file>